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6"/>
  </p:notesMasterIdLst>
  <p:sldIdLst>
    <p:sldId id="257" r:id="rId2"/>
    <p:sldId id="529" r:id="rId3"/>
    <p:sldId id="500" r:id="rId4"/>
    <p:sldId id="290" r:id="rId5"/>
    <p:sldId id="291" r:id="rId6"/>
    <p:sldId id="293" r:id="rId7"/>
    <p:sldId id="294" r:id="rId8"/>
    <p:sldId id="288" r:id="rId9"/>
    <p:sldId id="297" r:id="rId10"/>
    <p:sldId id="296" r:id="rId11"/>
    <p:sldId id="320" r:id="rId12"/>
    <p:sldId id="301" r:id="rId13"/>
    <p:sldId id="285" r:id="rId14"/>
    <p:sldId id="302" r:id="rId15"/>
    <p:sldId id="303" r:id="rId16"/>
    <p:sldId id="304" r:id="rId17"/>
    <p:sldId id="306" r:id="rId18"/>
    <p:sldId id="305" r:id="rId19"/>
    <p:sldId id="310" r:id="rId20"/>
    <p:sldId id="289" r:id="rId21"/>
    <p:sldId id="308" r:id="rId22"/>
    <p:sldId id="309" r:id="rId23"/>
    <p:sldId id="307" r:id="rId24"/>
    <p:sldId id="311" r:id="rId25"/>
    <p:sldId id="312" r:id="rId26"/>
    <p:sldId id="313" r:id="rId27"/>
    <p:sldId id="314" r:id="rId28"/>
    <p:sldId id="316" r:id="rId29"/>
    <p:sldId id="317" r:id="rId30"/>
    <p:sldId id="318" r:id="rId31"/>
    <p:sldId id="321" r:id="rId32"/>
    <p:sldId id="322" r:id="rId33"/>
    <p:sldId id="323" r:id="rId34"/>
    <p:sldId id="324" r:id="rId35"/>
    <p:sldId id="332" r:id="rId36"/>
    <p:sldId id="333" r:id="rId37"/>
    <p:sldId id="354" r:id="rId38"/>
    <p:sldId id="325" r:id="rId39"/>
    <p:sldId id="355" r:id="rId40"/>
    <p:sldId id="356" r:id="rId41"/>
    <p:sldId id="351" r:id="rId42"/>
    <p:sldId id="357" r:id="rId43"/>
    <p:sldId id="352" r:id="rId44"/>
    <p:sldId id="350" r:id="rId45"/>
    <p:sldId id="358" r:id="rId46"/>
    <p:sldId id="327" r:id="rId47"/>
    <p:sldId id="329" r:id="rId48"/>
    <p:sldId id="328" r:id="rId49"/>
    <p:sldId id="359" r:id="rId50"/>
    <p:sldId id="326" r:id="rId51"/>
    <p:sldId id="360" r:id="rId52"/>
    <p:sldId id="361" r:id="rId53"/>
    <p:sldId id="501" r:id="rId54"/>
    <p:sldId id="502" r:id="rId55"/>
    <p:sldId id="503" r:id="rId56"/>
    <p:sldId id="504" r:id="rId57"/>
    <p:sldId id="505" r:id="rId58"/>
    <p:sldId id="506" r:id="rId59"/>
    <p:sldId id="507" r:id="rId60"/>
    <p:sldId id="508" r:id="rId61"/>
    <p:sldId id="509" r:id="rId62"/>
    <p:sldId id="510" r:id="rId63"/>
    <p:sldId id="262" r:id="rId64"/>
    <p:sldId id="263" r:id="rId65"/>
    <p:sldId id="264" r:id="rId66"/>
    <p:sldId id="265" r:id="rId67"/>
    <p:sldId id="266" r:id="rId68"/>
    <p:sldId id="267" r:id="rId69"/>
    <p:sldId id="511" r:id="rId70"/>
    <p:sldId id="512" r:id="rId71"/>
    <p:sldId id="513" r:id="rId72"/>
    <p:sldId id="514" r:id="rId73"/>
    <p:sldId id="515" r:id="rId74"/>
    <p:sldId id="516" r:id="rId75"/>
    <p:sldId id="517" r:id="rId76"/>
    <p:sldId id="518" r:id="rId77"/>
    <p:sldId id="519" r:id="rId78"/>
    <p:sldId id="383" r:id="rId79"/>
    <p:sldId id="384" r:id="rId80"/>
    <p:sldId id="385" r:id="rId81"/>
    <p:sldId id="386" r:id="rId82"/>
    <p:sldId id="387" r:id="rId83"/>
    <p:sldId id="388" r:id="rId84"/>
    <p:sldId id="389" r:id="rId85"/>
    <p:sldId id="390" r:id="rId86"/>
    <p:sldId id="491" r:id="rId87"/>
    <p:sldId id="492" r:id="rId88"/>
    <p:sldId id="493" r:id="rId89"/>
    <p:sldId id="494" r:id="rId90"/>
    <p:sldId id="495" r:id="rId91"/>
    <p:sldId id="463" r:id="rId92"/>
    <p:sldId id="454" r:id="rId93"/>
    <p:sldId id="496" r:id="rId94"/>
    <p:sldId id="441" r:id="rId95"/>
    <p:sldId id="442" r:id="rId96"/>
    <p:sldId id="443" r:id="rId97"/>
    <p:sldId id="451" r:id="rId98"/>
    <p:sldId id="447" r:id="rId99"/>
    <p:sldId id="457" r:id="rId100"/>
    <p:sldId id="460" r:id="rId101"/>
    <p:sldId id="453" r:id="rId102"/>
    <p:sldId id="461" r:id="rId103"/>
    <p:sldId id="497" r:id="rId104"/>
    <p:sldId id="520" r:id="rId105"/>
    <p:sldId id="521" r:id="rId106"/>
    <p:sldId id="464" r:id="rId107"/>
    <p:sldId id="477" r:id="rId108"/>
    <p:sldId id="482" r:id="rId109"/>
    <p:sldId id="483" r:id="rId110"/>
    <p:sldId id="478" r:id="rId111"/>
    <p:sldId id="479" r:id="rId112"/>
    <p:sldId id="480" r:id="rId113"/>
    <p:sldId id="481" r:id="rId114"/>
    <p:sldId id="473" r:id="rId115"/>
    <p:sldId id="474" r:id="rId116"/>
    <p:sldId id="475" r:id="rId117"/>
    <p:sldId id="476" r:id="rId118"/>
    <p:sldId id="466" r:id="rId119"/>
    <p:sldId id="469" r:id="rId120"/>
    <p:sldId id="470" r:id="rId121"/>
    <p:sldId id="522" r:id="rId122"/>
    <p:sldId id="523" r:id="rId123"/>
    <p:sldId id="498" r:id="rId124"/>
    <p:sldId id="499" r:id="rId125"/>
    <p:sldId id="484" r:id="rId126"/>
    <p:sldId id="485" r:id="rId127"/>
    <p:sldId id="524" r:id="rId128"/>
    <p:sldId id="487" r:id="rId129"/>
    <p:sldId id="525" r:id="rId130"/>
    <p:sldId id="489" r:id="rId131"/>
    <p:sldId id="490" r:id="rId132"/>
    <p:sldId id="526" r:id="rId133"/>
    <p:sldId id="527" r:id="rId134"/>
    <p:sldId id="528"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777B9C0-50B4-4E9E-BB75-B2132D199ACE}">
          <p14:sldIdLst>
            <p14:sldId id="257"/>
            <p14:sldId id="529"/>
            <p14:sldId id="500"/>
            <p14:sldId id="290"/>
            <p14:sldId id="291"/>
            <p14:sldId id="293"/>
            <p14:sldId id="294"/>
            <p14:sldId id="288"/>
            <p14:sldId id="297"/>
            <p14:sldId id="296"/>
            <p14:sldId id="320"/>
            <p14:sldId id="301"/>
            <p14:sldId id="285"/>
            <p14:sldId id="302"/>
            <p14:sldId id="303"/>
            <p14:sldId id="304"/>
            <p14:sldId id="306"/>
            <p14:sldId id="305"/>
            <p14:sldId id="310"/>
            <p14:sldId id="289"/>
            <p14:sldId id="308"/>
            <p14:sldId id="309"/>
            <p14:sldId id="307"/>
            <p14:sldId id="311"/>
            <p14:sldId id="312"/>
            <p14:sldId id="313"/>
            <p14:sldId id="314"/>
            <p14:sldId id="316"/>
            <p14:sldId id="317"/>
            <p14:sldId id="318"/>
            <p14:sldId id="321"/>
            <p14:sldId id="322"/>
            <p14:sldId id="323"/>
            <p14:sldId id="324"/>
            <p14:sldId id="332"/>
            <p14:sldId id="333"/>
            <p14:sldId id="354"/>
            <p14:sldId id="325"/>
            <p14:sldId id="355"/>
            <p14:sldId id="356"/>
            <p14:sldId id="351"/>
            <p14:sldId id="357"/>
            <p14:sldId id="352"/>
            <p14:sldId id="350"/>
            <p14:sldId id="358"/>
            <p14:sldId id="327"/>
            <p14:sldId id="329"/>
            <p14:sldId id="328"/>
            <p14:sldId id="359"/>
            <p14:sldId id="326"/>
            <p14:sldId id="360"/>
            <p14:sldId id="361"/>
            <p14:sldId id="501"/>
            <p14:sldId id="502"/>
            <p14:sldId id="503"/>
            <p14:sldId id="504"/>
            <p14:sldId id="505"/>
            <p14:sldId id="506"/>
            <p14:sldId id="507"/>
            <p14:sldId id="508"/>
            <p14:sldId id="509"/>
            <p14:sldId id="510"/>
            <p14:sldId id="262"/>
            <p14:sldId id="263"/>
            <p14:sldId id="264"/>
            <p14:sldId id="265"/>
            <p14:sldId id="266"/>
            <p14:sldId id="267"/>
            <p14:sldId id="511"/>
            <p14:sldId id="512"/>
            <p14:sldId id="513"/>
            <p14:sldId id="514"/>
            <p14:sldId id="515"/>
            <p14:sldId id="516"/>
            <p14:sldId id="517"/>
            <p14:sldId id="518"/>
            <p14:sldId id="519"/>
            <p14:sldId id="383"/>
            <p14:sldId id="384"/>
            <p14:sldId id="385"/>
            <p14:sldId id="386"/>
            <p14:sldId id="387"/>
            <p14:sldId id="388"/>
            <p14:sldId id="389"/>
            <p14:sldId id="390"/>
            <p14:sldId id="491"/>
            <p14:sldId id="492"/>
            <p14:sldId id="493"/>
            <p14:sldId id="494"/>
            <p14:sldId id="495"/>
            <p14:sldId id="463"/>
            <p14:sldId id="454"/>
            <p14:sldId id="496"/>
            <p14:sldId id="441"/>
            <p14:sldId id="442"/>
            <p14:sldId id="443"/>
            <p14:sldId id="451"/>
            <p14:sldId id="447"/>
            <p14:sldId id="457"/>
            <p14:sldId id="460"/>
            <p14:sldId id="453"/>
            <p14:sldId id="461"/>
            <p14:sldId id="497"/>
            <p14:sldId id="520"/>
            <p14:sldId id="521"/>
            <p14:sldId id="464"/>
            <p14:sldId id="477"/>
            <p14:sldId id="482"/>
            <p14:sldId id="483"/>
            <p14:sldId id="478"/>
            <p14:sldId id="479"/>
            <p14:sldId id="480"/>
            <p14:sldId id="481"/>
            <p14:sldId id="473"/>
            <p14:sldId id="474"/>
            <p14:sldId id="475"/>
            <p14:sldId id="476"/>
            <p14:sldId id="466"/>
            <p14:sldId id="469"/>
            <p14:sldId id="470"/>
            <p14:sldId id="522"/>
            <p14:sldId id="523"/>
            <p14:sldId id="498"/>
            <p14:sldId id="499"/>
            <p14:sldId id="484"/>
            <p14:sldId id="485"/>
            <p14:sldId id="524"/>
            <p14:sldId id="487"/>
            <p14:sldId id="525"/>
            <p14:sldId id="489"/>
            <p14:sldId id="490"/>
            <p14:sldId id="526"/>
            <p14:sldId id="527"/>
            <p14:sldId id="5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B09"/>
    <a:srgbClr val="FF6600"/>
    <a:srgbClr val="0070C0"/>
    <a:srgbClr val="B1063A"/>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717" autoAdjust="0"/>
    <p:restoredTop sz="89878" autoAdjust="0"/>
  </p:normalViewPr>
  <p:slideViewPr>
    <p:cSldViewPr snapToGrid="0">
      <p:cViewPr varScale="1">
        <p:scale>
          <a:sx n="59" d="100"/>
          <a:sy n="59" d="100"/>
        </p:scale>
        <p:origin x="39" y="102"/>
      </p:cViewPr>
      <p:guideLst/>
    </p:cSldViewPr>
  </p:slideViewPr>
  <p:notesTextViewPr>
    <p:cViewPr>
      <p:scale>
        <a:sx n="1" d="1"/>
        <a:sy n="1" d="1"/>
      </p:scale>
      <p:origin x="0" y="0"/>
    </p:cViewPr>
  </p:notesTextViewPr>
  <p:sorterViewPr>
    <p:cViewPr>
      <p:scale>
        <a:sx n="40" d="100"/>
        <a:sy n="40" d="100"/>
      </p:scale>
      <p:origin x="0" y="-1045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Node</a:t>
            </a:r>
            <a:r>
              <a:rPr lang="en-US" baseline="0"/>
              <a:t> Degree Distribution</a:t>
            </a:r>
            <a:endParaRPr lang="en-US"/>
          </a:p>
        </c:rich>
      </c:tx>
      <c:layout>
        <c:manualLayout>
          <c:xMode val="edge"/>
          <c:yMode val="edge"/>
          <c:x val="0.292840113735783"/>
          <c:y val="5.555555555555555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dLbls>
          <c:showLegendKey val="0"/>
          <c:showVal val="0"/>
          <c:showCatName val="0"/>
          <c:showSerName val="0"/>
          <c:showPercent val="0"/>
          <c:showBubbleSize val="0"/>
        </c:dLbls>
        <c:gapWidth val="219"/>
        <c:overlap val="-27"/>
        <c:axId val="939846895"/>
        <c:axId val="804750319"/>
      </c:barChart>
      <c:catAx>
        <c:axId val="9398468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Nod</a:t>
                </a:r>
                <a:r>
                  <a:rPr lang="en-US" baseline="0"/>
                  <a:t>e degree</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4750319"/>
        <c:crosses val="autoZero"/>
        <c:auto val="1"/>
        <c:lblAlgn val="ctr"/>
        <c:lblOffset val="100"/>
        <c:noMultiLvlLbl val="0"/>
      </c:catAx>
      <c:valAx>
        <c:axId val="80475031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Proportion</a:t>
                </a:r>
                <a:r>
                  <a:rPr lang="en-US" baseline="0"/>
                  <a:t> (%)</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98468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Node</a:t>
            </a:r>
            <a:r>
              <a:rPr lang="en-US" baseline="0"/>
              <a:t> Degree Distribution</a:t>
            </a:r>
            <a:endParaRPr lang="en-US"/>
          </a:p>
        </c:rich>
      </c:tx>
      <c:layout>
        <c:manualLayout>
          <c:xMode val="edge"/>
          <c:yMode val="edge"/>
          <c:x val="0.29006233595800524"/>
          <c:y val="1.851851851851851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Sheet1!$D$2</c:f>
              <c:strCache>
                <c:ptCount val="1"/>
                <c:pt idx="0">
                  <c:v>%</c:v>
                </c:pt>
              </c:strCache>
            </c:strRef>
          </c:tx>
          <c:spPr>
            <a:solidFill>
              <a:schemeClr val="accent2"/>
            </a:solidFill>
            <a:ln>
              <a:noFill/>
            </a:ln>
            <a:effectLst/>
          </c:spPr>
          <c:invertIfNegative val="0"/>
          <c:cat>
            <c:numRef>
              <c:f>Sheet1!$B$3:$B$6</c:f>
              <c:numCache>
                <c:formatCode>General</c:formatCode>
                <c:ptCount val="4"/>
                <c:pt idx="0">
                  <c:v>1</c:v>
                </c:pt>
                <c:pt idx="1">
                  <c:v>2</c:v>
                </c:pt>
                <c:pt idx="2">
                  <c:v>3</c:v>
                </c:pt>
                <c:pt idx="3">
                  <c:v>4</c:v>
                </c:pt>
              </c:numCache>
            </c:numRef>
          </c:cat>
          <c:val>
            <c:numRef>
              <c:f>Sheet1!$D$3:$D$6</c:f>
              <c:numCache>
                <c:formatCode>General</c:formatCode>
                <c:ptCount val="4"/>
                <c:pt idx="0">
                  <c:v>0</c:v>
                </c:pt>
                <c:pt idx="1">
                  <c:v>0.5</c:v>
                </c:pt>
                <c:pt idx="2">
                  <c:v>0.25</c:v>
                </c:pt>
                <c:pt idx="3">
                  <c:v>0.25</c:v>
                </c:pt>
              </c:numCache>
            </c:numRef>
          </c:val>
          <c:extLst>
            <c:ext xmlns:c16="http://schemas.microsoft.com/office/drawing/2014/chart" uri="{C3380CC4-5D6E-409C-BE32-E72D297353CC}">
              <c16:uniqueId val="{00000000-801B-4A84-A292-B78672999A86}"/>
            </c:ext>
          </c:extLst>
        </c:ser>
        <c:dLbls>
          <c:showLegendKey val="0"/>
          <c:showVal val="0"/>
          <c:showCatName val="0"/>
          <c:showSerName val="0"/>
          <c:showPercent val="0"/>
          <c:showBubbleSize val="0"/>
        </c:dLbls>
        <c:gapWidth val="219"/>
        <c:overlap val="-27"/>
        <c:axId val="939846895"/>
        <c:axId val="804750319"/>
      </c:barChart>
      <c:catAx>
        <c:axId val="9398468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k </a:t>
                </a:r>
                <a:r>
                  <a:rPr lang="en-US" baseline="0"/>
                  <a:t> </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4750319"/>
        <c:crosses val="autoZero"/>
        <c:auto val="1"/>
        <c:lblAlgn val="ctr"/>
        <c:lblOffset val="100"/>
        <c:noMultiLvlLbl val="0"/>
      </c:catAx>
      <c:valAx>
        <c:axId val="80475031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P(k)</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98468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E2612-5213-4B6B-99A8-BAC5DC9C4481}" type="datetimeFigureOut">
              <a:rPr lang="en-US" smtClean="0"/>
              <a:t>4/14/2021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1DED1-4C91-4561-A99B-E6676363E223}" type="slidenum">
              <a:rPr lang="en-US" smtClean="0"/>
              <a:t>‹#›</a:t>
            </a:fld>
            <a:endParaRPr lang="en-US"/>
          </a:p>
        </p:txBody>
      </p:sp>
    </p:spTree>
    <p:extLst>
      <p:ext uri="{BB962C8B-B14F-4D97-AF65-F5344CB8AC3E}">
        <p14:creationId xmlns:p14="http://schemas.microsoft.com/office/powerpoint/2010/main" val="18354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Statistical_independenc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20</a:t>
            </a:fld>
            <a:endParaRPr lang="en-US"/>
          </a:p>
        </p:txBody>
      </p:sp>
    </p:spTree>
    <p:extLst>
      <p:ext uri="{BB962C8B-B14F-4D97-AF65-F5344CB8AC3E}">
        <p14:creationId xmlns:p14="http://schemas.microsoft.com/office/powerpoint/2010/main" val="2480089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23</a:t>
            </a:fld>
            <a:endParaRPr lang="en-US"/>
          </a:p>
        </p:txBody>
      </p:sp>
    </p:spTree>
    <p:extLst>
      <p:ext uri="{BB962C8B-B14F-4D97-AF65-F5344CB8AC3E}">
        <p14:creationId xmlns:p14="http://schemas.microsoft.com/office/powerpoint/2010/main" val="4054044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 Poisson Distribution = probability of a given number of events occurring in a fixed interval of time or space if these events occur with a known constant mean rate and </a:t>
            </a:r>
            <a:r>
              <a:rPr lang="en-US" b="0" i="0" u="none" strike="noStrike" dirty="0">
                <a:solidFill>
                  <a:srgbClr val="0B0080"/>
                </a:solidFill>
                <a:effectLst/>
                <a:latin typeface="Arial" panose="020B0604020202020204" pitchFamily="34" charset="0"/>
                <a:hlinkClick r:id="rId3" tooltip="Statistical independence"/>
              </a:rPr>
              <a:t>independently</a:t>
            </a:r>
            <a:r>
              <a:rPr lang="en-US" b="0" i="0" dirty="0">
                <a:solidFill>
                  <a:srgbClr val="202122"/>
                </a:solidFill>
                <a:effectLst/>
                <a:latin typeface="Arial" panose="020B0604020202020204" pitchFamily="34" charset="0"/>
              </a:rPr>
              <a:t> of the time since the last event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24</a:t>
            </a:fld>
            <a:endParaRPr lang="en-US"/>
          </a:p>
        </p:txBody>
      </p:sp>
    </p:spTree>
    <p:extLst>
      <p:ext uri="{BB962C8B-B14F-4D97-AF65-F5344CB8AC3E}">
        <p14:creationId xmlns:p14="http://schemas.microsoft.com/office/powerpoint/2010/main" val="2500482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derive this formula see</a:t>
            </a:r>
          </a:p>
        </p:txBody>
      </p:sp>
      <p:sp>
        <p:nvSpPr>
          <p:cNvPr id="4" name="Slide Number Placeholder 3"/>
          <p:cNvSpPr>
            <a:spLocks noGrp="1"/>
          </p:cNvSpPr>
          <p:nvPr>
            <p:ph type="sldNum" sz="quarter" idx="5"/>
          </p:nvPr>
        </p:nvSpPr>
        <p:spPr/>
        <p:txBody>
          <a:bodyPr/>
          <a:lstStyle/>
          <a:p>
            <a:fld id="{9271DED1-4C91-4561-A99B-E6676363E223}" type="slidenum">
              <a:rPr lang="en-US" smtClean="0"/>
              <a:t>25</a:t>
            </a:fld>
            <a:endParaRPr lang="en-US"/>
          </a:p>
        </p:txBody>
      </p:sp>
    </p:spTree>
    <p:extLst>
      <p:ext uri="{BB962C8B-B14F-4D97-AF65-F5344CB8AC3E}">
        <p14:creationId xmlns:p14="http://schemas.microsoft.com/office/powerpoint/2010/main" val="3319224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 </a:t>
            </a:r>
            <a:r>
              <a:rPr lang="en-US" sz="1200" b="0" i="0" dirty="0">
                <a:solidFill>
                  <a:srgbClr val="222222"/>
                </a:solidFill>
                <a:effectLst/>
                <a:latin typeface="Arial" panose="020B0604020202020204" pitchFamily="34" charset="0"/>
              </a:rPr>
              <a:t>[Leskovec 2019] http://web.stanford.edu/class/cs224w/slides/02-gnp-smallworld.pdf</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26</a:t>
            </a:fld>
            <a:endParaRPr lang="en-US"/>
          </a:p>
        </p:txBody>
      </p:sp>
    </p:spTree>
    <p:extLst>
      <p:ext uri="{BB962C8B-B14F-4D97-AF65-F5344CB8AC3E}">
        <p14:creationId xmlns:p14="http://schemas.microsoft.com/office/powerpoint/2010/main" val="498687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Procedure: start with a ring of </a:t>
            </a:r>
            <a:r>
              <a:rPr lang="en-US" i="1" dirty="0"/>
              <a:t>n</a:t>
            </a:r>
            <a:r>
              <a:rPr lang="en-US" dirty="0"/>
              <a:t> vertices, each connected to its </a:t>
            </a:r>
            <a:r>
              <a:rPr lang="en-US" i="1" dirty="0"/>
              <a:t>k</a:t>
            </a:r>
            <a:r>
              <a:rPr lang="en-US" dirty="0"/>
              <a:t> nearest neighbors by undirected edges.</a:t>
            </a:r>
          </a:p>
          <a:p>
            <a:r>
              <a:rPr lang="en-US" dirty="0"/>
              <a:t>We choose a node and the edge that connects it to its nearest neighbor in a clockwise sense. With probability </a:t>
            </a:r>
            <a:r>
              <a:rPr lang="en-US" i="1" dirty="0"/>
              <a:t>p</a:t>
            </a:r>
            <a:r>
              <a:rPr lang="en-US" dirty="0"/>
              <a:t>, we reconnect this edge to a vertex chosen uniformly at random over the entire ring.</a:t>
            </a:r>
          </a:p>
        </p:txBody>
      </p:sp>
      <p:sp>
        <p:nvSpPr>
          <p:cNvPr id="4" name="Slide Number Placeholder 3"/>
          <p:cNvSpPr>
            <a:spLocks noGrp="1"/>
          </p:cNvSpPr>
          <p:nvPr>
            <p:ph type="sldNum" sz="quarter" idx="5"/>
          </p:nvPr>
        </p:nvSpPr>
        <p:spPr/>
        <p:txBody>
          <a:bodyPr/>
          <a:lstStyle/>
          <a:p>
            <a:fld id="{9271DED1-4C91-4561-A99B-E6676363E223}" type="slidenum">
              <a:rPr lang="en-US" smtClean="0"/>
              <a:t>29</a:t>
            </a:fld>
            <a:endParaRPr lang="en-US"/>
          </a:p>
        </p:txBody>
      </p:sp>
    </p:spTree>
    <p:extLst>
      <p:ext uri="{BB962C8B-B14F-4D97-AF65-F5344CB8AC3E}">
        <p14:creationId xmlns:p14="http://schemas.microsoft.com/office/powerpoint/2010/main" val="2104465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30</a:t>
            </a:fld>
            <a:endParaRPr lang="en-US"/>
          </a:p>
        </p:txBody>
      </p:sp>
    </p:spTree>
    <p:extLst>
      <p:ext uri="{BB962C8B-B14F-4D97-AF65-F5344CB8AC3E}">
        <p14:creationId xmlns:p14="http://schemas.microsoft.com/office/powerpoint/2010/main" val="3214899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31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Acquaintances connect us to other groups, so in a sense, they are our windows to the world.</a:t>
            </a:r>
          </a:p>
          <a:p>
            <a:r>
              <a:rPr lang="en-US" dirty="0"/>
              <a:t>Most people change jobs voluntarily, so they are looking for information that helps them make decisions, e.g., how is to work there? What about the tasks, the colleagues, the management, etc.</a:t>
            </a:r>
          </a:p>
          <a:p>
            <a:r>
              <a:rPr lang="en-US" dirty="0"/>
              <a:t>56% found new jobs through personal contacts</a:t>
            </a:r>
          </a:p>
          <a:p>
            <a:r>
              <a:rPr lang="en-US" dirty="0"/>
              <a:t>3/4 of the highest income categories (this effect was stronger in the top earners)</a:t>
            </a:r>
          </a:p>
          <a:p>
            <a:r>
              <a:rPr lang="en-US" dirty="0"/>
              <a:t>Difficult to change jobs for those who were &gt;5 years</a:t>
            </a:r>
          </a:p>
          <a:p>
            <a:r>
              <a:rPr lang="en-US" dirty="0"/>
              <a:t>Average job to 2 to 5 years, were more likely to find jobs through weak ties</a:t>
            </a:r>
          </a:p>
          <a:p>
            <a:endParaRPr lang="pt-BR" dirty="0"/>
          </a:p>
          <a:p>
            <a:r>
              <a:rPr lang="pt-BR" dirty="0"/>
              <a:t>Strength of connections leads to clusters</a:t>
            </a:r>
          </a:p>
          <a:p>
            <a:endParaRPr lang="en-US" dirty="0"/>
          </a:p>
          <a:p>
            <a:endParaRPr lang="en-US" dirty="0"/>
          </a:p>
          <a:p>
            <a:r>
              <a:rPr lang="en-US" dirty="0"/>
              <a:t>Sources: </a:t>
            </a:r>
          </a:p>
          <a:p>
            <a:r>
              <a:rPr lang="en-US" dirty="0"/>
              <a:t>https://www.youtube.com/watch?v=g3bBajcR5fE&amp;pbjreload=101</a:t>
            </a:r>
          </a:p>
          <a:p>
            <a:r>
              <a:rPr lang="en-US" dirty="0"/>
              <a:t>https://research.fb.com/blog/2016/02/three-and-a-half-degrees-of-separation/</a:t>
            </a:r>
          </a:p>
          <a:p>
            <a:r>
              <a:rPr lang="en-US" dirty="0"/>
              <a:t>JJ Ying https://unsplash.com/photos/8bghKxNU1j0 </a:t>
            </a:r>
          </a:p>
        </p:txBody>
      </p:sp>
      <p:sp>
        <p:nvSpPr>
          <p:cNvPr id="4" name="Slide Number Placeholder 3"/>
          <p:cNvSpPr>
            <a:spLocks noGrp="1"/>
          </p:cNvSpPr>
          <p:nvPr>
            <p:ph type="sldNum" sz="quarter" idx="5"/>
          </p:nvPr>
        </p:nvSpPr>
        <p:spPr/>
        <p:txBody>
          <a:bodyPr/>
          <a:lstStyle/>
          <a:p>
            <a:fld id="{9271DED1-4C91-4561-A99B-E6676363E223}" type="slidenum">
              <a:rPr lang="en-US" smtClean="0"/>
              <a:t>32</a:t>
            </a:fld>
            <a:endParaRPr lang="en-US"/>
          </a:p>
        </p:txBody>
      </p:sp>
    </p:spTree>
    <p:extLst>
      <p:ext uri="{BB962C8B-B14F-4D97-AF65-F5344CB8AC3E}">
        <p14:creationId xmlns:p14="http://schemas.microsoft.com/office/powerpoint/2010/main" val="2171008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Caveats of Eigenvector centrality: nodes with outgoing edges only will have centrality zero, acyclic graphs, </a:t>
            </a:r>
          </a:p>
          <a:p>
            <a:r>
              <a:rPr lang="en-US" dirty="0"/>
              <a:t>Caveat of Katz Centrality, Amazon pointing to many sellers</a:t>
            </a:r>
          </a:p>
        </p:txBody>
      </p:sp>
      <p:sp>
        <p:nvSpPr>
          <p:cNvPr id="4" name="Slide Number Placeholder 3"/>
          <p:cNvSpPr>
            <a:spLocks noGrp="1"/>
          </p:cNvSpPr>
          <p:nvPr>
            <p:ph type="sldNum" sz="quarter" idx="5"/>
          </p:nvPr>
        </p:nvSpPr>
        <p:spPr/>
        <p:txBody>
          <a:bodyPr/>
          <a:lstStyle/>
          <a:p>
            <a:fld id="{9271DED1-4C91-4561-A99B-E6676363E223}" type="slidenum">
              <a:rPr lang="en-US" smtClean="0"/>
              <a:t>36</a:t>
            </a:fld>
            <a:endParaRPr lang="en-US"/>
          </a:p>
        </p:txBody>
      </p:sp>
    </p:spTree>
    <p:extLst>
      <p:ext uri="{BB962C8B-B14F-4D97-AF65-F5344CB8AC3E}">
        <p14:creationId xmlns:p14="http://schemas.microsoft.com/office/powerpoint/2010/main" val="1088771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a:t>
            </a:fld>
            <a:endParaRPr lang="en-US"/>
          </a:p>
        </p:txBody>
      </p:sp>
    </p:spTree>
    <p:extLst>
      <p:ext uri="{BB962C8B-B14F-4D97-AF65-F5344CB8AC3E}">
        <p14:creationId xmlns:p14="http://schemas.microsoft.com/office/powerpoint/2010/main" val="2807577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37</a:t>
            </a:fld>
            <a:endParaRPr lang="en-US"/>
          </a:p>
        </p:txBody>
      </p:sp>
    </p:spTree>
    <p:extLst>
      <p:ext uri="{BB962C8B-B14F-4D97-AF65-F5344CB8AC3E}">
        <p14:creationId xmlns:p14="http://schemas.microsoft.com/office/powerpoint/2010/main" val="3199140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9"/>
              </a:rPr>
              <a:t>The lack of overlap in lib-</a:t>
            </a:r>
          </a:p>
          <a:p>
            <a:pPr algn="l"/>
            <a:r>
              <a:rPr lang="en-US" sz="1800" b="0" i="0" u="none" strike="noStrike" baseline="0" dirty="0" err="1">
                <a:latin typeface="CMR9"/>
              </a:rPr>
              <a:t>eral</a:t>
            </a:r>
            <a:r>
              <a:rPr lang="en-US" sz="1800" b="0" i="0" u="none" strike="noStrike" baseline="0" dirty="0">
                <a:latin typeface="CMR9"/>
              </a:rPr>
              <a:t> and conservative interests has previously been observed</a:t>
            </a:r>
          </a:p>
          <a:p>
            <a:pPr algn="l"/>
            <a:r>
              <a:rPr lang="en-US" sz="1800" b="0" i="0" u="none" strike="noStrike" baseline="0" dirty="0">
                <a:latin typeface="CMR9"/>
              </a:rPr>
              <a:t>in purchases of political books on Amazon.com [8]. This</a:t>
            </a:r>
          </a:p>
          <a:p>
            <a:pPr algn="l"/>
            <a:r>
              <a:rPr lang="en-US" sz="1800" b="0" i="0" u="none" strike="noStrike" baseline="0" dirty="0">
                <a:latin typeface="CMR9"/>
              </a:rPr>
              <a:t>brings about the question of whether we are witnessing a</a:t>
            </a:r>
          </a:p>
          <a:p>
            <a:pPr algn="l"/>
            <a:r>
              <a:rPr lang="en-US" sz="1800" b="0" i="0" u="none" strike="noStrike" baseline="0" dirty="0">
                <a:latin typeface="CMR9"/>
              </a:rPr>
              <a:t>cyberbalkanization [11, 13] of the Internet, where the </a:t>
            </a:r>
            <a:r>
              <a:rPr lang="en-US" sz="1800" b="0" i="0" u="none" strike="noStrike" baseline="0" dirty="0" err="1">
                <a:latin typeface="CMR9"/>
              </a:rPr>
              <a:t>prolif</a:t>
            </a:r>
            <a:r>
              <a:rPr lang="en-US" sz="1800" b="0" i="0" u="none" strike="noStrike" baseline="0" dirty="0">
                <a:latin typeface="CMR9"/>
              </a:rPr>
              <a:t>-</a:t>
            </a:r>
          </a:p>
          <a:p>
            <a:pPr algn="l"/>
            <a:r>
              <a:rPr lang="en-US" sz="1800" b="0" i="0" u="none" strike="noStrike" baseline="0" dirty="0" err="1">
                <a:latin typeface="CMR9"/>
              </a:rPr>
              <a:t>eration</a:t>
            </a:r>
            <a:r>
              <a:rPr lang="en-US" sz="1800" b="0" i="0" u="none" strike="noStrike" baseline="0" dirty="0">
                <a:latin typeface="CMR9"/>
              </a:rPr>
              <a:t> of specialized online news sources allows people with</a:t>
            </a:r>
          </a:p>
          <a:p>
            <a:pPr algn="l"/>
            <a:r>
              <a:rPr lang="en-US" sz="1800" b="0" i="0" u="none" strike="noStrike" baseline="0" dirty="0">
                <a:latin typeface="CMR9"/>
              </a:rPr>
              <a:t>different political leanings to be exposed only to information</a:t>
            </a:r>
          </a:p>
          <a:p>
            <a:pPr algn="l"/>
            <a:r>
              <a:rPr lang="en-US" sz="1800" b="0" i="0" u="none" strike="noStrike" baseline="0" dirty="0">
                <a:latin typeface="CMR9"/>
              </a:rPr>
              <a:t>in agreement with their previously held views.</a:t>
            </a:r>
          </a:p>
          <a:p>
            <a:pPr algn="l"/>
            <a:endParaRPr lang="en-US" sz="1800" b="0" i="0" u="none" strike="noStrike" baseline="0" dirty="0">
              <a:latin typeface="CMR9"/>
            </a:endParaRPr>
          </a:p>
          <a:p>
            <a:pPr algn="l"/>
            <a:r>
              <a:rPr lang="en-US" sz="1800" b="0" i="0" u="none" strike="noStrike" baseline="0" dirty="0">
                <a:latin typeface="CMR9"/>
              </a:rPr>
              <a:t>liberal and conservative</a:t>
            </a:r>
          </a:p>
          <a:p>
            <a:pPr algn="l"/>
            <a:r>
              <a:rPr lang="en-US" sz="1800" b="0" i="0" u="none" strike="noStrike" baseline="0" dirty="0">
                <a:latin typeface="CMR9"/>
              </a:rPr>
              <a:t>blogs did indeed have different lists of favorite news sources, people, and topics to discuss, although they occasionally</a:t>
            </a:r>
          </a:p>
          <a:p>
            <a:pPr algn="l"/>
            <a:r>
              <a:rPr lang="en-US" sz="1800" b="0" i="0" u="none" strike="noStrike" baseline="0" dirty="0">
                <a:latin typeface="CMR9"/>
              </a:rPr>
              <a:t>overlapped in their discussion of news articles and events.</a:t>
            </a:r>
          </a:p>
          <a:p>
            <a:pPr algn="l"/>
            <a:r>
              <a:rPr lang="en-US" sz="1800" b="0" i="0" u="none" strike="noStrike" baseline="0" dirty="0">
                <a:latin typeface="CMR9"/>
              </a:rPr>
              <a:t>The division between liberals and conservatives was further</a:t>
            </a:r>
          </a:p>
          <a:p>
            <a:pPr algn="l"/>
            <a:r>
              <a:rPr lang="en-US" sz="1800" b="0" i="0" u="none" strike="noStrike" baseline="0" dirty="0">
                <a:latin typeface="CMR9"/>
              </a:rPr>
              <a:t>reflected in the linking pattern between the blogs, with a</a:t>
            </a:r>
          </a:p>
          <a:p>
            <a:pPr algn="l"/>
            <a:r>
              <a:rPr lang="en-US" sz="1800" b="0" i="0" u="none" strike="noStrike" baseline="0" dirty="0">
                <a:latin typeface="CMR9"/>
              </a:rPr>
              <a:t>great majority of the links remaining internal to either lib-</a:t>
            </a:r>
          </a:p>
          <a:p>
            <a:pPr algn="l"/>
            <a:r>
              <a:rPr lang="en-US" sz="1800" b="0" i="0" u="none" strike="noStrike" baseline="0" dirty="0" err="1">
                <a:latin typeface="CMR9"/>
              </a:rPr>
              <a:t>eral</a:t>
            </a:r>
            <a:r>
              <a:rPr lang="en-US" sz="1800" b="0" i="0" u="none" strike="noStrike" baseline="0" dirty="0">
                <a:latin typeface="CMR9"/>
              </a:rPr>
              <a:t> or conservative communities.</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38</a:t>
            </a:fld>
            <a:endParaRPr lang="en-US"/>
          </a:p>
        </p:txBody>
      </p:sp>
    </p:spTree>
    <p:extLst>
      <p:ext uri="{BB962C8B-B14F-4D97-AF65-F5344CB8AC3E}">
        <p14:creationId xmlns:p14="http://schemas.microsoft.com/office/powerpoint/2010/main" val="3047375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right-leaning users were almost twice as likely to create political content, with22%of all tweets produced by right-leaning </a:t>
            </a:r>
            <a:r>
              <a:rPr lang="en-US" dirty="0" err="1">
                <a:effectLst/>
                <a:latin typeface="Arial" panose="020B0604020202020204" pitchFamily="34" charset="0"/>
              </a:rPr>
              <a:t>userscontaining</a:t>
            </a:r>
            <a:r>
              <a:rPr lang="en-US" dirty="0">
                <a:effectLst/>
                <a:latin typeface="Arial" panose="020B0604020202020204" pitchFamily="34" charset="0"/>
              </a:rPr>
              <a:t> one or more of the political hashtags under study, compared to only12%for left-leaning users.</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39</a:t>
            </a:fld>
            <a:endParaRPr lang="en-US"/>
          </a:p>
        </p:txBody>
      </p:sp>
    </p:spTree>
    <p:extLst>
      <p:ext uri="{BB962C8B-B14F-4D97-AF65-F5344CB8AC3E}">
        <p14:creationId xmlns:p14="http://schemas.microsoft.com/office/powerpoint/2010/main" val="2537392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FANMOD == ESU</a:t>
            </a:r>
          </a:p>
        </p:txBody>
      </p:sp>
      <p:sp>
        <p:nvSpPr>
          <p:cNvPr id="4" name="Slide Number Placeholder 3"/>
          <p:cNvSpPr>
            <a:spLocks noGrp="1"/>
          </p:cNvSpPr>
          <p:nvPr>
            <p:ph type="sldNum" sz="quarter" idx="5"/>
          </p:nvPr>
        </p:nvSpPr>
        <p:spPr/>
        <p:txBody>
          <a:bodyPr/>
          <a:lstStyle/>
          <a:p>
            <a:fld id="{9271DED1-4C91-4561-A99B-E6676363E223}" type="slidenum">
              <a:rPr lang="en-US" smtClean="0"/>
              <a:t>42</a:t>
            </a:fld>
            <a:endParaRPr lang="en-US"/>
          </a:p>
        </p:txBody>
      </p:sp>
    </p:spTree>
    <p:extLst>
      <p:ext uri="{BB962C8B-B14F-4D97-AF65-F5344CB8AC3E}">
        <p14:creationId xmlns:p14="http://schemas.microsoft.com/office/powerpoint/2010/main" val="2436599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 </a:t>
            </a:r>
            <a:r>
              <a:rPr lang="en-US" dirty="0" err="1"/>
              <a:t>Zhenqi</a:t>
            </a:r>
            <a:r>
              <a:rPr lang="en-US" dirty="0"/>
              <a:t>, Johan </a:t>
            </a:r>
            <a:r>
              <a:rPr lang="en-US" dirty="0" err="1"/>
              <a:t>Wahlström</a:t>
            </a:r>
            <a:r>
              <a:rPr lang="en-US" dirty="0"/>
              <a:t>, and </a:t>
            </a:r>
            <a:r>
              <a:rPr lang="en-US" dirty="0" err="1"/>
              <a:t>Arye</a:t>
            </a:r>
            <a:r>
              <a:rPr lang="en-US" dirty="0"/>
              <a:t> </a:t>
            </a:r>
            <a:r>
              <a:rPr lang="en-US" dirty="0" err="1"/>
              <a:t>Nehorai</a:t>
            </a:r>
            <a:r>
              <a:rPr lang="en-US" dirty="0"/>
              <a:t>. "Community detection in complex networks via clique conductance." </a:t>
            </a:r>
            <a:r>
              <a:rPr lang="en-US" i="1" dirty="0"/>
              <a:t>Scientific reports</a:t>
            </a:r>
            <a:r>
              <a:rPr lang="en-US" dirty="0"/>
              <a:t> 8.1 (2018): 1-16.</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44</a:t>
            </a:fld>
            <a:endParaRPr lang="en-US"/>
          </a:p>
        </p:txBody>
      </p:sp>
    </p:spTree>
    <p:extLst>
      <p:ext uri="{BB962C8B-B14F-4D97-AF65-F5344CB8AC3E}">
        <p14:creationId xmlns:p14="http://schemas.microsoft.com/office/powerpoint/2010/main" val="3589976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45</a:t>
            </a:fld>
            <a:endParaRPr lang="en-US"/>
          </a:p>
        </p:txBody>
      </p:sp>
    </p:spTree>
    <p:extLst>
      <p:ext uri="{BB962C8B-B14F-4D97-AF65-F5344CB8AC3E}">
        <p14:creationId xmlns:p14="http://schemas.microsoft.com/office/powerpoint/2010/main" val="2149142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[Newman 2002] </a:t>
            </a:r>
            <a:r>
              <a:rPr lang="en-US" sz="1200" i="1" dirty="0"/>
              <a:t>Newman, M. E. J. (2003). "Mixing patterns in networks". Physical Review E. American Physical Society (APS). </a:t>
            </a:r>
            <a:r>
              <a:rPr lang="en-US" sz="1200" b="1" i="1" dirty="0"/>
              <a:t>67</a:t>
            </a:r>
            <a:r>
              <a:rPr lang="en-US" sz="1200" i="1" dirty="0"/>
              <a:t> (2):</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48</a:t>
            </a:fld>
            <a:endParaRPr lang="en-US"/>
          </a:p>
        </p:txBody>
      </p:sp>
    </p:spTree>
    <p:extLst>
      <p:ext uri="{BB962C8B-B14F-4D97-AF65-F5344CB8AC3E}">
        <p14:creationId xmlns:p14="http://schemas.microsoft.com/office/powerpoint/2010/main" val="3925397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49</a:t>
            </a:fld>
            <a:endParaRPr lang="en-US"/>
          </a:p>
        </p:txBody>
      </p:sp>
    </p:spTree>
    <p:extLst>
      <p:ext uri="{BB962C8B-B14F-4D97-AF65-F5344CB8AC3E}">
        <p14:creationId xmlns:p14="http://schemas.microsoft.com/office/powerpoint/2010/main" val="2849232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51</a:t>
            </a:fld>
            <a:endParaRPr lang="en-US"/>
          </a:p>
        </p:txBody>
      </p:sp>
    </p:spTree>
    <p:extLst>
      <p:ext uri="{BB962C8B-B14F-4D97-AF65-F5344CB8AC3E}">
        <p14:creationId xmlns:p14="http://schemas.microsoft.com/office/powerpoint/2010/main" val="8770424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53</a:t>
            </a:fld>
            <a:endParaRPr lang="de-DE" altLang="x-none" dirty="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3</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extLst>
      <p:ext uri="{BB962C8B-B14F-4D97-AF65-F5344CB8AC3E}">
        <p14:creationId xmlns:p14="http://schemas.microsoft.com/office/powerpoint/2010/main" val="589092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https://networkx.org/documentation/stable//reference/algorithms/node_classification.html</a:t>
            </a:r>
          </a:p>
        </p:txBody>
      </p:sp>
      <p:sp>
        <p:nvSpPr>
          <p:cNvPr id="4" name="Slide Number Placeholder 3"/>
          <p:cNvSpPr>
            <a:spLocks noGrp="1"/>
          </p:cNvSpPr>
          <p:nvPr>
            <p:ph type="sldNum" sz="quarter" idx="5"/>
          </p:nvPr>
        </p:nvSpPr>
        <p:spPr/>
        <p:txBody>
          <a:bodyPr/>
          <a:lstStyle/>
          <a:p>
            <a:fld id="{9271DED1-4C91-4561-A99B-E6676363E223}" type="slidenum">
              <a:rPr lang="en-US" smtClean="0"/>
              <a:t>60</a:t>
            </a:fld>
            <a:endParaRPr lang="en-US"/>
          </a:p>
        </p:txBody>
      </p:sp>
    </p:spTree>
    <p:extLst>
      <p:ext uri="{BB962C8B-B14F-4D97-AF65-F5344CB8AC3E}">
        <p14:creationId xmlns:p14="http://schemas.microsoft.com/office/powerpoint/2010/main" val="1478897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4" name="Shape 26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1" name="Shape 291"/>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3" name="Shape 33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8" name="Shape 37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Shape 4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6" name="Shape 42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75</a:t>
            </a:fld>
            <a:endParaRPr lang="en-US"/>
          </a:p>
        </p:txBody>
      </p:sp>
    </p:spTree>
    <p:extLst>
      <p:ext uri="{BB962C8B-B14F-4D97-AF65-F5344CB8AC3E}">
        <p14:creationId xmlns:p14="http://schemas.microsoft.com/office/powerpoint/2010/main" val="1675412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78</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89</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Leskovec, Jure, et al. "Community structure in large networks: Natural cluster sizes and the absence of large well-defined clusters." </a:t>
            </a:r>
            <a:r>
              <a:rPr lang="en-US" i="1" dirty="0"/>
              <a:t>Internet Mathematics</a:t>
            </a:r>
            <a:r>
              <a:rPr lang="en-US" dirty="0"/>
              <a:t> 6.1 (2009): 29-123.</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5</a:t>
            </a:fld>
            <a:endParaRPr lang="en-US"/>
          </a:p>
        </p:txBody>
      </p:sp>
    </p:spTree>
    <p:extLst>
      <p:ext uri="{BB962C8B-B14F-4D97-AF65-F5344CB8AC3E}">
        <p14:creationId xmlns:p14="http://schemas.microsoft.com/office/powerpoint/2010/main" val="34454137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Ergodicity (Ludwig Boltzmann) guarantees that starting from a random point, orbits will pass through any other point in space.</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100</a:t>
            </a:fld>
            <a:endParaRPr lang="en-US"/>
          </a:p>
        </p:txBody>
      </p:sp>
    </p:spTree>
    <p:extLst>
      <p:ext uri="{BB962C8B-B14F-4D97-AF65-F5344CB8AC3E}">
        <p14:creationId xmlns:p14="http://schemas.microsoft.com/office/powerpoint/2010/main" val="31452813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101</a:t>
            </a:fld>
            <a:endParaRPr lang="en-US"/>
          </a:p>
        </p:txBody>
      </p:sp>
    </p:spTree>
    <p:extLst>
      <p:ext uri="{BB962C8B-B14F-4D97-AF65-F5344CB8AC3E}">
        <p14:creationId xmlns:p14="http://schemas.microsoft.com/office/powerpoint/2010/main" val="8762766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104</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115</a:t>
            </a:fld>
            <a:endParaRPr lang="en-US"/>
          </a:p>
        </p:txBody>
      </p:sp>
    </p:spTree>
    <p:extLst>
      <p:ext uri="{BB962C8B-B14F-4D97-AF65-F5344CB8AC3E}">
        <p14:creationId xmlns:p14="http://schemas.microsoft.com/office/powerpoint/2010/main" val="4365860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119</a:t>
            </a:fld>
            <a:endParaRPr lang="en-US"/>
          </a:p>
        </p:txBody>
      </p:sp>
    </p:spTree>
    <p:extLst>
      <p:ext uri="{BB962C8B-B14F-4D97-AF65-F5344CB8AC3E}">
        <p14:creationId xmlns:p14="http://schemas.microsoft.com/office/powerpoint/2010/main" val="20351244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Nice explanations here:</a:t>
            </a:r>
          </a:p>
          <a:p>
            <a:r>
              <a:rPr lang="en-US" dirty="0"/>
              <a:t>https://towardsdatascience.com/how-to-do-deep-learning-on-graphs-with-graph-convolutional-networks-62acf5b143d0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Simple Message Passing on Graphs - </a:t>
            </a:r>
            <a:r>
              <a:rPr lang="en-US" dirty="0"/>
              <a:t>https://www.youtube.com/watch?v=ijmxpItkRjc</a:t>
            </a:r>
          </a:p>
        </p:txBody>
      </p:sp>
      <p:sp>
        <p:nvSpPr>
          <p:cNvPr id="4" name="Slide Number Placeholder 3"/>
          <p:cNvSpPr>
            <a:spLocks noGrp="1"/>
          </p:cNvSpPr>
          <p:nvPr>
            <p:ph type="sldNum" sz="quarter" idx="5"/>
          </p:nvPr>
        </p:nvSpPr>
        <p:spPr/>
        <p:txBody>
          <a:bodyPr/>
          <a:lstStyle/>
          <a:p>
            <a:fld id="{9271DED1-4C91-4561-A99B-E6676363E223}" type="slidenum">
              <a:rPr lang="en-US" smtClean="0"/>
              <a:t>122</a:t>
            </a:fld>
            <a:endParaRPr lang="en-US"/>
          </a:p>
        </p:txBody>
      </p:sp>
    </p:spTree>
    <p:extLst>
      <p:ext uri="{BB962C8B-B14F-4D97-AF65-F5344CB8AC3E}">
        <p14:creationId xmlns:p14="http://schemas.microsoft.com/office/powerpoint/2010/main" val="31271583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Nice explanations here:</a:t>
            </a:r>
          </a:p>
          <a:p>
            <a:r>
              <a:rPr lang="en-US" dirty="0"/>
              <a:t>https://towardsdatascience.com/how-to-do-deep-learning-on-graphs-with-graph-convolutional-networks-62acf5b143d0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Simple Message Passing on Graphs - </a:t>
            </a:r>
            <a:r>
              <a:rPr lang="en-US" dirty="0"/>
              <a:t>https://www.youtube.com/watch?v=ijmxpItkRjc</a:t>
            </a:r>
          </a:p>
        </p:txBody>
      </p:sp>
      <p:sp>
        <p:nvSpPr>
          <p:cNvPr id="4" name="Slide Number Placeholder 3"/>
          <p:cNvSpPr>
            <a:spLocks noGrp="1"/>
          </p:cNvSpPr>
          <p:nvPr>
            <p:ph type="sldNum" sz="quarter" idx="5"/>
          </p:nvPr>
        </p:nvSpPr>
        <p:spPr/>
        <p:txBody>
          <a:bodyPr/>
          <a:lstStyle/>
          <a:p>
            <a:fld id="{9271DED1-4C91-4561-A99B-E6676363E223}" type="slidenum">
              <a:rPr lang="en-US" smtClean="0"/>
              <a:t>123</a:t>
            </a:fld>
            <a:endParaRPr lang="en-US"/>
          </a:p>
        </p:txBody>
      </p:sp>
    </p:spTree>
    <p:extLst>
      <p:ext uri="{BB962C8B-B14F-4D97-AF65-F5344CB8AC3E}">
        <p14:creationId xmlns:p14="http://schemas.microsoft.com/office/powerpoint/2010/main" val="2581668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Nice explanations here:</a:t>
            </a:r>
          </a:p>
          <a:p>
            <a:r>
              <a:rPr lang="en-US" dirty="0"/>
              <a:t>https://towardsdatascience.com/how-to-do-deep-learning-on-graphs-with-graph-convolutional-networks-62acf5b143d0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Simple Message Passing on Graphs - </a:t>
            </a:r>
            <a:r>
              <a:rPr lang="en-US" dirty="0"/>
              <a:t>https://www.youtube.com/watch?v=ijmxpItkRjc</a:t>
            </a:r>
          </a:p>
        </p:txBody>
      </p:sp>
      <p:sp>
        <p:nvSpPr>
          <p:cNvPr id="4" name="Slide Number Placeholder 3"/>
          <p:cNvSpPr>
            <a:spLocks noGrp="1"/>
          </p:cNvSpPr>
          <p:nvPr>
            <p:ph type="sldNum" sz="quarter" idx="5"/>
          </p:nvPr>
        </p:nvSpPr>
        <p:spPr/>
        <p:txBody>
          <a:bodyPr/>
          <a:lstStyle/>
          <a:p>
            <a:fld id="{9271DED1-4C91-4561-A99B-E6676363E223}" type="slidenum">
              <a:rPr lang="en-US" smtClean="0"/>
              <a:t>124</a:t>
            </a:fld>
            <a:endParaRPr lang="en-US"/>
          </a:p>
        </p:txBody>
      </p:sp>
    </p:spTree>
    <p:extLst>
      <p:ext uri="{BB962C8B-B14F-4D97-AF65-F5344CB8AC3E}">
        <p14:creationId xmlns:p14="http://schemas.microsoft.com/office/powerpoint/2010/main" val="35587859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Nice 10 min video here: https://www.youtube.com/watch?v=ijmxpItkRjc</a:t>
            </a:r>
          </a:p>
          <a:p>
            <a:r>
              <a:rPr lang="en-US"/>
              <a:t>Code here: https://github.com/tkipf/gcn</a:t>
            </a:r>
            <a:endParaRPr lang="en-US" dirty="0"/>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125</a:t>
            </a:fld>
            <a:endParaRPr lang="en-US"/>
          </a:p>
        </p:txBody>
      </p:sp>
    </p:spTree>
    <p:extLst>
      <p:ext uri="{BB962C8B-B14F-4D97-AF65-F5344CB8AC3E}">
        <p14:creationId xmlns:p14="http://schemas.microsoft.com/office/powerpoint/2010/main" val="1164718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8</a:t>
            </a:fld>
            <a:endParaRPr lang="en-US"/>
          </a:p>
        </p:txBody>
      </p:sp>
    </p:spTree>
    <p:extLst>
      <p:ext uri="{BB962C8B-B14F-4D97-AF65-F5344CB8AC3E}">
        <p14:creationId xmlns:p14="http://schemas.microsoft.com/office/powerpoint/2010/main" val="1892945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Leskovec, Jure, et al. "Community structure in large networks: Natural cluster sizes and the absence of large well-defined clusters." </a:t>
            </a:r>
            <a:r>
              <a:rPr lang="en-US" i="1" dirty="0"/>
              <a:t>Internet Mathematics</a:t>
            </a:r>
            <a:r>
              <a:rPr lang="en-US" dirty="0"/>
              <a:t> 6.1 (2009): 29-123.</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10</a:t>
            </a:fld>
            <a:endParaRPr lang="en-US"/>
          </a:p>
        </p:txBody>
      </p:sp>
    </p:spTree>
    <p:extLst>
      <p:ext uri="{BB962C8B-B14F-4D97-AF65-F5344CB8AC3E}">
        <p14:creationId xmlns:p14="http://schemas.microsoft.com/office/powerpoint/2010/main" val="2842465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coefficient is undefined for nodes with </a:t>
            </a:r>
            <a:r>
              <a:rPr lang="en-US" dirty="0" err="1"/>
              <a:t>ki</a:t>
            </a:r>
            <a:r>
              <a:rPr lang="en-US" dirty="0"/>
              <a:t> = 0 or 1</a:t>
            </a:r>
          </a:p>
        </p:txBody>
      </p:sp>
      <p:sp>
        <p:nvSpPr>
          <p:cNvPr id="4" name="Slide Number Placeholder 3"/>
          <p:cNvSpPr>
            <a:spLocks noGrp="1"/>
          </p:cNvSpPr>
          <p:nvPr>
            <p:ph type="sldNum" sz="quarter" idx="5"/>
          </p:nvPr>
        </p:nvSpPr>
        <p:spPr/>
        <p:txBody>
          <a:bodyPr/>
          <a:lstStyle/>
          <a:p>
            <a:fld id="{9271DED1-4C91-4561-A99B-E6676363E223}" type="slidenum">
              <a:rPr lang="en-US" smtClean="0"/>
              <a:t>15</a:t>
            </a:fld>
            <a:endParaRPr lang="en-US"/>
          </a:p>
        </p:txBody>
      </p:sp>
    </p:spTree>
    <p:extLst>
      <p:ext uri="{BB962C8B-B14F-4D97-AF65-F5344CB8AC3E}">
        <p14:creationId xmlns:p14="http://schemas.microsoft.com/office/powerpoint/2010/main" val="3579131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16</a:t>
            </a:fld>
            <a:endParaRPr lang="en-US"/>
          </a:p>
        </p:txBody>
      </p:sp>
    </p:spTree>
    <p:extLst>
      <p:ext uri="{BB962C8B-B14F-4D97-AF65-F5344CB8AC3E}">
        <p14:creationId xmlns:p14="http://schemas.microsoft.com/office/powerpoint/2010/main" val="2863936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1" algn="l"/>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17</a:t>
            </a:fld>
            <a:endParaRPr lang="en-US"/>
          </a:p>
        </p:txBody>
      </p:sp>
    </p:spTree>
    <p:extLst>
      <p:ext uri="{BB962C8B-B14F-4D97-AF65-F5344CB8AC3E}">
        <p14:creationId xmlns:p14="http://schemas.microsoft.com/office/powerpoint/2010/main" val="9764417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417188990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A6E657D4-341B-4123-93E2-EE63B48CE7B9}" type="datetime1">
              <a:rPr lang="en-US" smtClean="0"/>
              <a:t>4/14/2021</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6583997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0426E6C6-FEF3-44F4-8DA0-16D7FF019302}" type="datetime1">
              <a:rPr lang="en-US" smtClean="0"/>
              <a:t>4/14/2021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9222144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458340AA-A0FD-474B-AC5A-E7633E5DC2DE}" type="datetime1">
              <a:rPr lang="en-US" smtClean="0"/>
              <a:t>4/14/2021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5177058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664B529B-4953-432D-B03F-EB211F8D37A1}" type="datetime1">
              <a:rPr lang="en-US" smtClean="0"/>
              <a:t>4/14/2021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42897011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Picture X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79374620-1F65-4CC3-88EB-58C9DD26F46E}" type="datetime1">
              <a:rPr lang="en-US" smtClean="0"/>
              <a:t>4/14/2021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36069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08803513"/>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9E777A18-95EE-4DD8-9BD8-20FC04C50247}" type="datetime1">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14465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36C5C674-12AF-41F5-BDE5-1132B29F8CB8}" type="datetime1">
              <a:rPr lang="en-US" smtClean="0"/>
              <a:t>4/14/2021</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564167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4569285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224717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1450899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74118335"/>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6546191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3DBA24AA-B7D5-4FFE-8D73-17E57C4CE829}" type="datetime1">
              <a:rPr lang="en-US" smtClean="0"/>
              <a:t>4/14/2021</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592302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2E271776-67EC-484C-8398-831DC4FA5109}" type="datetime1">
              <a:rPr lang="en-US" smtClean="0"/>
              <a:t>4/14/2021</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8734790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95147C50-A150-4E7A-B4A5-3F4CF9B1E3B2}" type="datetime1">
              <a:rPr lang="en-US" smtClean="0"/>
              <a:t>4/14/2021</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4526208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6EBBE365-CF2F-4A12-A6A4-20E9054E4628}" type="datetime1">
              <a:rPr lang="en-US" smtClean="0"/>
              <a:t>4/14/2021</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81561042-0DC2-4A04-AA50-F6D44EB20EBA}"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92991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ristian.adriano@hpi.de"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NULL"/></Relationships>
</file>

<file path=ppt/slides/_rels/slide10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image" Target="../media/image124.png"/><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7.xml"/><Relationship Id="rId4" Type="http://schemas.openxmlformats.org/officeDocument/2006/relationships/image" Target="../media/image130.png"/></Relationships>
</file>

<file path=ppt/slides/_rels/slide11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3.xml"/><Relationship Id="rId1" Type="http://schemas.openxmlformats.org/officeDocument/2006/relationships/slideLayout" Target="../slideLayouts/slideLayout17.xml"/><Relationship Id="rId4" Type="http://schemas.openxmlformats.org/officeDocument/2006/relationships/image" Target="../media/image13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4.xml"/><Relationship Id="rId1" Type="http://schemas.openxmlformats.org/officeDocument/2006/relationships/slideLayout" Target="../slideLayouts/slideLayout1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11.png"/><Relationship Id="rId1" Type="http://schemas.openxmlformats.org/officeDocument/2006/relationships/slideLayout" Target="../slideLayouts/slideLayout17.xml"/><Relationship Id="rId4" Type="http://schemas.openxmlformats.org/officeDocument/2006/relationships/chart" Target="../charts/char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45.xml"/><Relationship Id="rId1" Type="http://schemas.openxmlformats.org/officeDocument/2006/relationships/slideLayout" Target="../slideLayouts/slideLayout17.xml"/><Relationship Id="rId4" Type="http://schemas.openxmlformats.org/officeDocument/2006/relationships/image" Target="../media/image241.png"/></Relationships>
</file>

<file path=ppt/slides/_rels/slide12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image" Target="../media/image261.png"/></Relationships>
</file>

<file path=ppt/slides/_rels/slide12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47.xml"/><Relationship Id="rId1" Type="http://schemas.openxmlformats.org/officeDocument/2006/relationships/slideLayout" Target="../slideLayouts/slideLayout17.xml"/><Relationship Id="rId5" Type="http://schemas.openxmlformats.org/officeDocument/2006/relationships/image" Target="../media/image291.png"/><Relationship Id="rId4" Type="http://schemas.openxmlformats.org/officeDocument/2006/relationships/image" Target="../media/image280.png"/></Relationships>
</file>

<file path=ppt/slides/_rels/slide12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8.xml"/><Relationship Id="rId1" Type="http://schemas.openxmlformats.org/officeDocument/2006/relationships/slideLayout" Target="../slideLayouts/slideLayout17.xml"/><Relationship Id="rId4" Type="http://schemas.openxmlformats.org/officeDocument/2006/relationships/image" Target="../media/image240.png"/></Relationships>
</file>

<file path=ppt/slides/_rels/slide12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442.png"/><Relationship Id="rId7" Type="http://schemas.openxmlformats.org/officeDocument/2006/relationships/image" Target="../media/image140.png"/><Relationship Id="rId2" Type="http://schemas.openxmlformats.org/officeDocument/2006/relationships/image" Target="../media/image431.png"/><Relationship Id="rId1" Type="http://schemas.openxmlformats.org/officeDocument/2006/relationships/slideLayout" Target="../slideLayouts/slideLayout1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7.xml"/><Relationship Id="rId5" Type="http://schemas.openxmlformats.org/officeDocument/2006/relationships/image" Target="../media/image144.png"/><Relationship Id="rId4" Type="http://schemas.openxmlformats.org/officeDocument/2006/relationships/image" Target="../media/image320.png"/></Relationships>
</file>

<file path=ppt/slides/_rels/slide131.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hyperlink" Target="https://github.com/tkipf/gcn" TargetMode="External"/><Relationship Id="rId7" Type="http://schemas.openxmlformats.org/officeDocument/2006/relationships/image" Target="../media/image147.png"/><Relationship Id="rId2" Type="http://schemas.openxmlformats.org/officeDocument/2006/relationships/image" Target="../media/image145.png"/><Relationship Id="rId1" Type="http://schemas.openxmlformats.org/officeDocument/2006/relationships/slideLayout" Target="../slideLayouts/slideLayout17.xml"/><Relationship Id="rId6" Type="http://schemas.openxmlformats.org/officeDocument/2006/relationships/image" Target="../media/image370.png"/><Relationship Id="rId5" Type="http://schemas.openxmlformats.org/officeDocument/2006/relationships/image" Target="../media/image146.png"/><Relationship Id="rId4" Type="http://schemas.openxmlformats.org/officeDocument/2006/relationships/image" Target="../media/image3500.png"/></Relationships>
</file>

<file path=ppt/slides/_rels/slide132.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107.png"/><Relationship Id="rId7" Type="http://schemas.openxmlformats.org/officeDocument/2006/relationships/image" Target="../media/image110.png"/><Relationship Id="rId2" Type="http://schemas.openxmlformats.org/officeDocument/2006/relationships/image" Target="../media/image400.png"/><Relationship Id="rId1" Type="http://schemas.openxmlformats.org/officeDocument/2006/relationships/slideLayout" Target="../slideLayouts/slideLayout17.xml"/><Relationship Id="rId6" Type="http://schemas.openxmlformats.org/officeDocument/2006/relationships/image" Target="../media/image440.png"/><Relationship Id="rId5" Type="http://schemas.openxmlformats.org/officeDocument/2006/relationships/image" Target="../media/image109.png"/><Relationship Id="rId10" Type="http://schemas.openxmlformats.org/officeDocument/2006/relationships/image" Target="../media/image480.png"/><Relationship Id="rId4" Type="http://schemas.openxmlformats.org/officeDocument/2006/relationships/image" Target="../media/image108.png"/><Relationship Id="rId9" Type="http://schemas.openxmlformats.org/officeDocument/2006/relationships/image" Target="../media/image11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3" Type="http://schemas.openxmlformats.org/officeDocument/2006/relationships/hyperlink" Target="https://www.linkedin.com/in/christian-medeiros-adriano-65813a" TargetMode="External"/><Relationship Id="rId2" Type="http://schemas.openxmlformats.org/officeDocument/2006/relationships/hyperlink" Target="mailto:christian.adriano@hpi.de" TargetMode="External"/><Relationship Id="rId1" Type="http://schemas.openxmlformats.org/officeDocument/2006/relationships/slideLayout" Target="../slideLayouts/slideLayout15.xml"/><Relationship Id="rId4" Type="http://schemas.openxmlformats.org/officeDocument/2006/relationships/hyperlink" Target="https://hpi.de/giese/people/christian-medeiros-adriano.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10.png"/><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31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710.png"/><Relationship Id="rId7" Type="http://schemas.openxmlformats.org/officeDocument/2006/relationships/image" Target="../media/image1010.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910.png"/><Relationship Id="rId5" Type="http://schemas.openxmlformats.org/officeDocument/2006/relationships/image" Target="../media/image810.png"/><Relationship Id="rId4" Type="http://schemas.openxmlformats.org/officeDocument/2006/relationships/image" Target="../media/image44.png"/><Relationship Id="rId9" Type="http://schemas.openxmlformats.org/officeDocument/2006/relationships/image" Target="../media/image1210.png"/></Relationships>
</file>

<file path=ppt/slides/_rels/slide3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7.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1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420.png"/><Relationship Id="rId7" Type="http://schemas.openxmlformats.org/officeDocument/2006/relationships/image" Target="../media/image350.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4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7.xml"/><Relationship Id="rId4" Type="http://schemas.openxmlformats.org/officeDocument/2006/relationships/image" Target="NUL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NULL"/><Relationship Id="rId1" Type="http://schemas.openxmlformats.org/officeDocument/2006/relationships/slideLayout" Target="../slideLayouts/slideLayout17.xml"/><Relationship Id="rId4" Type="http://schemas.openxmlformats.org/officeDocument/2006/relationships/image" Target="NUL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16.xml"/><Relationship Id="rId5" Type="http://schemas.openxmlformats.org/officeDocument/2006/relationships/image" Target="../media/image73.png"/><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6.xml"/><Relationship Id="rId5" Type="http://schemas.openxmlformats.org/officeDocument/2006/relationships/image" Target="../media/image74.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16.xml"/><Relationship Id="rId5" Type="http://schemas.openxmlformats.org/officeDocument/2006/relationships/image" Target="../media/image76.png"/><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16.xml"/><Relationship Id="rId5" Type="http://schemas.openxmlformats.org/officeDocument/2006/relationships/image" Target="../media/image77.png"/><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NULL"/><Relationship Id="rId1" Type="http://schemas.openxmlformats.org/officeDocument/2006/relationships/slideLayout" Target="../slideLayouts/slideLayout17.xml"/><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image" Target="NULL"/><Relationship Id="rId1" Type="http://schemas.openxmlformats.org/officeDocument/2006/relationships/slideLayout" Target="../slideLayouts/slideLayout17.xml"/><Relationship Id="rId6" Type="http://schemas.openxmlformats.org/officeDocument/2006/relationships/image" Target="../media/image83.png"/><Relationship Id="rId5" Type="http://schemas.openxmlformats.org/officeDocument/2006/relationships/image" Target="NULL"/><Relationship Id="rId4" Type="http://schemas.openxmlformats.org/officeDocument/2006/relationships/image" Target="NULL"/></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1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 Id="rId5" Type="http://schemas.openxmlformats.org/officeDocument/2006/relationships/image" Target="NULL"/><Relationship Id="rId4" Type="http://schemas.openxmlformats.org/officeDocument/2006/relationships/image" Target="NULL"/></Relationships>
</file>

<file path=ppt/slides/_rels/slide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7.xml"/><Relationship Id="rId4" Type="http://schemas.openxmlformats.org/officeDocument/2006/relationships/image" Target="../media/image9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7.xml"/><Relationship Id="rId5" Type="http://schemas.openxmlformats.org/officeDocument/2006/relationships/image" Target="NULL"/><Relationship Id="rId4" Type="http://schemas.openxmlformats.org/officeDocument/2006/relationships/image" Target="NULL"/></Relationships>
</file>

<file path=ppt/slides/_rels/slide8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1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99.png"/><Relationship Id="rId1" Type="http://schemas.openxmlformats.org/officeDocument/2006/relationships/slideLayout" Target="../slideLayouts/slideLayout17.xml"/><Relationship Id="rId6" Type="http://schemas.openxmlformats.org/officeDocument/2006/relationships/image" Target="../media/image101.png"/><Relationship Id="rId11" Type="http://schemas.openxmlformats.org/officeDocument/2006/relationships/image" Target="../media/image102.png"/><Relationship Id="rId5" Type="http://schemas.openxmlformats.org/officeDocument/2006/relationships/image" Target="../media/image100.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85.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1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NULL"/></Relationships>
</file>

<file path=ppt/slides/_rels/slide8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07.png"/><Relationship Id="rId7" Type="http://schemas.openxmlformats.org/officeDocument/2006/relationships/image" Target="../media/image110.png"/><Relationship Id="rId2" Type="http://schemas.openxmlformats.org/officeDocument/2006/relationships/image" Target="NULL"/><Relationship Id="rId1" Type="http://schemas.openxmlformats.org/officeDocument/2006/relationships/slideLayout" Target="../slideLayouts/slideLayout17.xml"/><Relationship Id="rId6" Type="http://schemas.openxmlformats.org/officeDocument/2006/relationships/image" Target="NULL"/><Relationship Id="rId5" Type="http://schemas.openxmlformats.org/officeDocument/2006/relationships/image" Target="../media/image109.png"/><Relationship Id="rId10" Type="http://schemas.openxmlformats.org/officeDocument/2006/relationships/image" Target="NULL"/><Relationship Id="rId4" Type="http://schemas.openxmlformats.org/officeDocument/2006/relationships/image" Target="../media/image108.png"/><Relationship Id="rId9" Type="http://schemas.openxmlformats.org/officeDocument/2006/relationships/image" Target="../media/image111.png"/></Relationships>
</file>

<file path=ppt/slides/_rels/slide8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12.png"/><Relationship Id="rId1" Type="http://schemas.openxmlformats.org/officeDocument/2006/relationships/slideLayout" Target="../slideLayouts/slideLayout1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NULL"/><Relationship Id="rId9" Type="http://schemas.openxmlformats.org/officeDocument/2006/relationships/image" Target="NUL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1.xml"/><Relationship Id="rId6" Type="http://schemas.openxmlformats.org/officeDocument/2006/relationships/image" Target="NULL"/><Relationship Id="rId5" Type="http://schemas.openxmlformats.org/officeDocument/2006/relationships/image" Target="../media/image118.png"/><Relationship Id="rId4" Type="http://schemas.openxmlformats.org/officeDocument/2006/relationships/image" Target="NULL"/></Relationships>
</file>

<file path=ppt/slides/_rels/slide9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98.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 Id="rId8" Type="http://schemas.openxmlformats.org/officeDocument/2006/relationships/image" Target="NULL"/></Relationships>
</file>

<file path=ppt/slides/_rels/slide9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1524000" y="1122363"/>
            <a:ext cx="9144000" cy="4066164"/>
          </a:xfrm>
        </p:spPr>
        <p:txBody>
          <a:bodyPr>
            <a:normAutofit/>
          </a:bodyPr>
          <a:lstStyle/>
          <a:p>
            <a:r>
              <a:rPr lang="en-US" altLang="x-none" sz="1800" dirty="0">
                <a:ea typeface="ＭＳ Ｐゴシック" charset="-128"/>
              </a:rPr>
              <a:t>Lectures at the Uni Luxembourg</a:t>
            </a:r>
            <a:br>
              <a:rPr lang="en-US" altLang="x-none" sz="1800" dirty="0">
                <a:ea typeface="ＭＳ Ｐゴシック" charset="-128"/>
              </a:rPr>
            </a:br>
            <a:r>
              <a:rPr lang="en-US" b="1" dirty="0"/>
              <a:t> </a:t>
            </a:r>
            <a:r>
              <a:rPr lang="en-US" sz="3600" b="1" dirty="0">
                <a:ea typeface="ＭＳ Ｐゴシック" charset="-128"/>
              </a:rPr>
              <a:t>I</a:t>
            </a:r>
            <a:r>
              <a:rPr lang="en-US" altLang="x-none" sz="3600" b="1" dirty="0">
                <a:ea typeface="ＭＳ Ｐゴシック" charset="-128"/>
              </a:rPr>
              <a:t>ntroduction to </a:t>
            </a:r>
            <a:br>
              <a:rPr lang="en-US" altLang="x-none" sz="3600" b="1" dirty="0">
                <a:ea typeface="ＭＳ Ｐゴシック" charset="-128"/>
              </a:rPr>
            </a:br>
            <a:r>
              <a:rPr lang="en-US" altLang="x-none" sz="3600" b="1" dirty="0">
                <a:ea typeface="ＭＳ Ｐゴシック" charset="-128"/>
              </a:rPr>
              <a:t>Graph Neural Networks </a:t>
            </a:r>
            <a:br>
              <a:rPr lang="en-US" altLang="x-none" sz="4000" b="1" dirty="0">
                <a:ea typeface="ＭＳ Ｐゴシック" charset="-128"/>
              </a:rPr>
            </a:br>
            <a:br>
              <a:rPr lang="en-US" altLang="x-none" sz="4900" b="1" dirty="0">
                <a:ea typeface="ＭＳ Ｐゴシック" charset="-128"/>
              </a:rPr>
            </a:br>
            <a:endParaRPr lang="en-US" altLang="x-none" b="1" dirty="0">
              <a:ea typeface="ＭＳ Ｐゴシック" charset="-128"/>
            </a:endParaRPr>
          </a:p>
        </p:txBody>
      </p:sp>
      <p:sp>
        <p:nvSpPr>
          <p:cNvPr id="27650" name="Rectangle 3"/>
          <p:cNvSpPr>
            <a:spLocks noGrp="1" noChangeArrowheads="1"/>
          </p:cNvSpPr>
          <p:nvPr>
            <p:ph type="subTitle" idx="1"/>
          </p:nvPr>
        </p:nvSpPr>
        <p:spPr>
          <a:xfrm>
            <a:off x="2338489" y="5492457"/>
            <a:ext cx="7515022" cy="1124744"/>
          </a:xfrm>
        </p:spPr>
        <p:txBody>
          <a:bodyPr>
            <a:normAutofit fontScale="92500"/>
          </a:bodyPr>
          <a:lstStyle/>
          <a:p>
            <a:r>
              <a:rPr lang="en-US" altLang="x-none" dirty="0">
                <a:ea typeface="ＭＳ Ｐゴシック" charset="-128"/>
              </a:rPr>
              <a:t>Christian Medeiros Adriano (</a:t>
            </a:r>
            <a:r>
              <a:rPr lang="en-US" altLang="x-none" dirty="0">
                <a:ea typeface="ＭＳ Ｐゴシック" charset="-128"/>
                <a:hlinkClick r:id="rId3"/>
              </a:rPr>
              <a:t>christian.adriano@hpi.de</a:t>
            </a:r>
            <a:r>
              <a:rPr lang="en-US" altLang="x-none" dirty="0">
                <a:ea typeface="ＭＳ Ｐゴシック" charset="-128"/>
              </a:rPr>
              <a:t>) </a:t>
            </a:r>
          </a:p>
          <a:p>
            <a:r>
              <a:rPr lang="en-US" altLang="x-none" dirty="0">
                <a:ea typeface="ＭＳ Ｐゴシック" charset="-128"/>
              </a:rPr>
              <a:t> </a:t>
            </a:r>
            <a:r>
              <a:rPr lang="en-US" altLang="x-none" b="1" dirty="0">
                <a:ea typeface="ＭＳ Ｐゴシック" charset="-128"/>
              </a:rPr>
              <a:t>“Chris”</a:t>
            </a:r>
            <a:endParaRPr lang="en-US" altLang="x-none" dirty="0">
              <a:ea typeface="ＭＳ Ｐゴシック" charset="-128"/>
            </a:endParaRP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2570-03B2-480B-B166-204B04CFF575}"/>
              </a:ext>
            </a:extLst>
          </p:cNvPr>
          <p:cNvSpPr>
            <a:spLocks noGrp="1"/>
          </p:cNvSpPr>
          <p:nvPr>
            <p:ph type="title"/>
          </p:nvPr>
        </p:nvSpPr>
        <p:spPr/>
        <p:txBody>
          <a:bodyPr/>
          <a:lstStyle/>
          <a:p>
            <a:r>
              <a:rPr lang="en-US" dirty="0"/>
              <a:t>Types of Predictions</a:t>
            </a:r>
          </a:p>
        </p:txBody>
      </p:sp>
      <p:sp>
        <p:nvSpPr>
          <p:cNvPr id="3" name="Content Placeholder 2">
            <a:extLst>
              <a:ext uri="{FF2B5EF4-FFF2-40B4-BE49-F238E27FC236}">
                <a16:creationId xmlns:a16="http://schemas.microsoft.com/office/drawing/2014/main" id="{8171C2D7-EDA7-4845-9554-04C7F7C44983}"/>
              </a:ext>
            </a:extLst>
          </p:cNvPr>
          <p:cNvSpPr>
            <a:spLocks noGrp="1"/>
          </p:cNvSpPr>
          <p:nvPr>
            <p:ph idx="1"/>
          </p:nvPr>
        </p:nvSpPr>
        <p:spPr>
          <a:xfrm>
            <a:off x="478369" y="1213308"/>
            <a:ext cx="11473384" cy="4348883"/>
          </a:xfrm>
        </p:spPr>
        <p:txBody>
          <a:bodyPr/>
          <a:lstStyle/>
          <a:p>
            <a:r>
              <a:rPr lang="en-US" b="1" dirty="0"/>
              <a:t>Node classification</a:t>
            </a:r>
          </a:p>
          <a:p>
            <a:r>
              <a:rPr lang="en-US" dirty="0"/>
              <a:t>What type of node is this?</a:t>
            </a:r>
          </a:p>
          <a:p>
            <a:endParaRPr lang="en-US" dirty="0"/>
          </a:p>
          <a:p>
            <a:r>
              <a:rPr lang="en-US" b="1" dirty="0"/>
              <a:t>Link prediction</a:t>
            </a:r>
          </a:p>
          <a:p>
            <a:r>
              <a:rPr lang="en-US" dirty="0"/>
              <a:t>Are these two nodes connected? </a:t>
            </a:r>
          </a:p>
          <a:p>
            <a:r>
              <a:rPr lang="en-US" dirty="0"/>
              <a:t>With which strength?</a:t>
            </a:r>
          </a:p>
          <a:p>
            <a:endParaRPr lang="en-US" b="1" dirty="0"/>
          </a:p>
          <a:p>
            <a:r>
              <a:rPr lang="en-US" b="1" dirty="0"/>
              <a:t>Graph Classification</a:t>
            </a:r>
            <a:endParaRPr lang="en-US" dirty="0"/>
          </a:p>
          <a:p>
            <a:r>
              <a:rPr lang="en-US" dirty="0"/>
              <a:t>Patterns of connectivity (motifs)</a:t>
            </a:r>
          </a:p>
          <a:p>
            <a:r>
              <a:rPr lang="en-US" dirty="0"/>
              <a:t>Network similarity (isomorphism)</a:t>
            </a:r>
          </a:p>
        </p:txBody>
      </p:sp>
    </p:spTree>
    <p:extLst>
      <p:ext uri="{BB962C8B-B14F-4D97-AF65-F5344CB8AC3E}">
        <p14:creationId xmlns:p14="http://schemas.microsoft.com/office/powerpoint/2010/main" val="896436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7AB9882-1DA6-4F2A-AB60-6DC8E083C473}"/>
                  </a:ext>
                </a:extLst>
              </p:cNvPr>
              <p:cNvSpPr>
                <a:spLocks noGrp="1"/>
              </p:cNvSpPr>
              <p:nvPr>
                <p:ph type="body" sz="quarter" idx="13"/>
              </p:nvPr>
            </p:nvSpPr>
            <p:spPr>
              <a:xfrm>
                <a:off x="478369" y="1225486"/>
                <a:ext cx="11474451" cy="5426101"/>
              </a:xfrm>
            </p:spPr>
            <p:txBody>
              <a:bodyPr/>
              <a:lstStyle/>
              <a:p>
                <a:pPr>
                  <a:buFont typeface="Arial" panose="020B0604020202020204" pitchFamily="34" charset="0"/>
                  <a:buChar char="•"/>
                </a:pPr>
                <a:r>
                  <a:rPr lang="en-US" b="1" dirty="0"/>
                  <a:t>Reducible</a:t>
                </a:r>
                <a:r>
                  <a:rPr lang="en-US" dirty="0"/>
                  <a:t>: if it is possible to get to any state from any state. </a:t>
                </a:r>
              </a:p>
              <a:p>
                <a:pPr>
                  <a:buFont typeface="Arial" panose="020B0604020202020204" pitchFamily="34" charset="0"/>
                  <a:buChar char="•"/>
                </a:pPr>
                <a:r>
                  <a:rPr lang="en-US" b="1"/>
                  <a:t>Periodicity</a:t>
                </a:r>
                <a:r>
                  <a:rPr lang="en-US"/>
                  <a:t>: </a:t>
                </a:r>
                <a:r>
                  <a:rPr lang="en-US" dirty="0"/>
                  <a:t>a state in a Markov chain is </a:t>
                </a:r>
                <a:r>
                  <a:rPr lang="en-US" u="sng" dirty="0"/>
                  <a:t>periodic</a:t>
                </a:r>
                <a:r>
                  <a:rPr lang="en-US" dirty="0"/>
                  <a:t> if the chain can return to the state </a:t>
                </a:r>
                <a:r>
                  <a:rPr lang="en-US" b="1" dirty="0"/>
                  <a:t>only</a:t>
                </a:r>
                <a:r>
                  <a:rPr lang="en-US" dirty="0"/>
                  <a:t> at multiples of some integer larger than 1. Thus, if we start at state </a:t>
                </a:r>
                <a:r>
                  <a:rPr lang="en-US" i="1" dirty="0" err="1"/>
                  <a:t>i</a:t>
                </a:r>
                <a:r>
                  <a:rPr lang="en-US" dirty="0"/>
                  <a:t>, the chain can return to this state </a:t>
                </a:r>
                <a:r>
                  <a:rPr lang="en-US" i="1" dirty="0" err="1"/>
                  <a:t>i</a:t>
                </a:r>
                <a:r>
                  <a:rPr lang="en-US" dirty="0"/>
                  <a:t> </a:t>
                </a:r>
                <a:r>
                  <a:rPr lang="en-US" b="1" dirty="0"/>
                  <a:t>only</a:t>
                </a:r>
                <a:r>
                  <a:rPr lang="en-US" dirty="0"/>
                  <a:t> at multiples of the period </a:t>
                </a:r>
                <a14:m>
                  <m:oMath xmlns:m="http://schemas.openxmlformats.org/officeDocument/2006/math">
                    <m:r>
                      <a:rPr lang="en-US" b="1" i="1" dirty="0" smtClean="0">
                        <a:latin typeface="Cambria Math" panose="02040503050406030204" pitchFamily="18" charset="0"/>
                      </a:rPr>
                      <m:t>𝑻</m:t>
                    </m:r>
                    <m:r>
                      <a:rPr lang="en-US" b="1" i="1" dirty="0" smtClean="0">
                        <a:latin typeface="Cambria Math" panose="02040503050406030204" pitchFamily="18" charset="0"/>
                      </a:rPr>
                      <m:t>&gt;</m:t>
                    </m:r>
                    <m:r>
                      <a:rPr lang="en-US" b="1" i="1" dirty="0" smtClean="0">
                        <a:latin typeface="Cambria Math" panose="02040503050406030204" pitchFamily="18" charset="0"/>
                      </a:rPr>
                      <m:t>𝟏</m:t>
                    </m:r>
                  </m:oMath>
                </a14:m>
                <a:r>
                  <a:rPr lang="en-US" dirty="0"/>
                  <a:t>. Conversely, if state </a:t>
                </a:r>
                <a:r>
                  <a:rPr lang="en-US" i="1" dirty="0" err="1"/>
                  <a:t>i</a:t>
                </a:r>
                <a:r>
                  <a:rPr lang="en-US" dirty="0"/>
                  <a:t> is </a:t>
                </a:r>
                <a:r>
                  <a:rPr lang="en-US" u="sng" dirty="0"/>
                  <a:t>aperiodic</a:t>
                </a:r>
                <a:r>
                  <a:rPr lang="en-US" dirty="0"/>
                  <a:t>, then if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 = 1</m:t>
                    </m:r>
                  </m:oMath>
                </a14:m>
                <a:r>
                  <a:rPr lang="en-US" dirty="0"/>
                  <a:t>.</a:t>
                </a:r>
              </a:p>
              <a:p>
                <a:pPr>
                  <a:buFont typeface="Arial" panose="020B0604020202020204" pitchFamily="34" charset="0"/>
                  <a:buChar char="•"/>
                </a:pPr>
                <a:r>
                  <a:rPr lang="en-US" b="1" dirty="0"/>
                  <a:t>Transient</a:t>
                </a:r>
                <a:r>
                  <a:rPr lang="en-US" dirty="0"/>
                  <a:t>: if, given that we start in state </a:t>
                </a:r>
                <a:r>
                  <a:rPr lang="en-US" i="1" dirty="0" err="1"/>
                  <a:t>i</a:t>
                </a:r>
                <a:r>
                  <a:rPr lang="en-US" dirty="0"/>
                  <a:t>, there is a non-zero probability that the chain </a:t>
                </a:r>
                <a:r>
                  <a:rPr lang="en-US" b="1" dirty="0"/>
                  <a:t>will never</a:t>
                </a:r>
                <a:r>
                  <a:rPr lang="en-US" dirty="0"/>
                  <a:t> return to </a:t>
                </a:r>
                <a:r>
                  <a:rPr lang="en-US" i="1" dirty="0" err="1"/>
                  <a:t>i</a:t>
                </a:r>
                <a:r>
                  <a:rPr lang="en-US" dirty="0"/>
                  <a:t>. </a:t>
                </a:r>
              </a:p>
              <a:p>
                <a:pPr>
                  <a:buFont typeface="Arial" panose="020B0604020202020204" pitchFamily="34" charset="0"/>
                  <a:buChar char="•"/>
                </a:pPr>
                <a:r>
                  <a:rPr lang="en-US" b="1" dirty="0"/>
                  <a:t>Recurrent</a:t>
                </a:r>
                <a:r>
                  <a:rPr lang="en-US" dirty="0"/>
                  <a:t>: if it is expected to return to state </a:t>
                </a:r>
                <a:r>
                  <a:rPr lang="en-US" i="1" dirty="0" err="1"/>
                  <a:t>i</a:t>
                </a:r>
                <a:r>
                  <a:rPr lang="en-US" i="1" dirty="0"/>
                  <a:t> </a:t>
                </a:r>
                <a:r>
                  <a:rPr lang="en-US" dirty="0"/>
                  <a:t>within a finite number of steps.</a:t>
                </a:r>
              </a:p>
              <a:p>
                <a:pPr>
                  <a:buFont typeface="Arial" panose="020B0604020202020204" pitchFamily="34" charset="0"/>
                  <a:buChar char="•"/>
                </a:pPr>
                <a:r>
                  <a:rPr lang="en-US" b="1" dirty="0"/>
                  <a:t>Ergodicity</a:t>
                </a:r>
                <a:r>
                  <a:rPr lang="en-US" dirty="0"/>
                  <a:t>: a state </a:t>
                </a:r>
                <a:r>
                  <a:rPr lang="en-US" i="1" dirty="0" err="1"/>
                  <a:t>i</a:t>
                </a:r>
                <a:r>
                  <a:rPr lang="en-US" dirty="0"/>
                  <a:t> is ergodic if it is aperiodic and positive recurrent. If all states in an irreducible Markov chain are ergodic, then the chain is said to be ergodic.</a:t>
                </a:r>
              </a:p>
              <a:p>
                <a:pPr>
                  <a:buFont typeface="Arial" panose="020B0604020202020204" pitchFamily="34" charset="0"/>
                  <a:buChar char="•"/>
                </a:pPr>
                <a:r>
                  <a:rPr lang="en-US" b="1" dirty="0"/>
                  <a:t>Absorbing State</a:t>
                </a:r>
                <a:r>
                  <a:rPr lang="en-US" dirty="0"/>
                  <a:t>: a state </a:t>
                </a:r>
                <a:r>
                  <a:rPr lang="en-US" i="1" dirty="0" err="1"/>
                  <a:t>i</a:t>
                </a:r>
                <a:r>
                  <a:rPr lang="en-US" dirty="0"/>
                  <a:t> is called absorbing if it is impossible to leave this state. Therefore, the state </a:t>
                </a:r>
                <a:r>
                  <a:rPr lang="en-US" i="1" dirty="0" err="1"/>
                  <a:t>i</a:t>
                </a:r>
                <a:r>
                  <a:rPr lang="en-US" dirty="0"/>
                  <a:t> is absorbing if </a:t>
                </a:r>
                <a14:m>
                  <m:oMath xmlns:m="http://schemas.openxmlformats.org/officeDocument/2006/math">
                    <m:r>
                      <a:rPr lang="en-US" i="1" dirty="0" smtClean="0">
                        <a:latin typeface="Cambria Math" panose="02040503050406030204" pitchFamily="18" charset="0"/>
                      </a:rPr>
                      <m:t>𝑝</m:t>
                    </m:r>
                    <m:r>
                      <a:rPr lang="en-US" i="1" baseline="-25000" dirty="0" err="1" smtClean="0">
                        <a:latin typeface="Cambria Math" panose="02040503050406030204" pitchFamily="18" charset="0"/>
                      </a:rPr>
                      <m:t>𝑖𝑖</m:t>
                    </m:r>
                    <m:r>
                      <a:rPr lang="en-US" i="1" dirty="0" smtClean="0">
                        <a:latin typeface="Cambria Math" panose="02040503050406030204" pitchFamily="18" charset="0"/>
                      </a:rPr>
                      <m:t> = 1</m:t>
                    </m:r>
                  </m:oMath>
                </a14:m>
                <a:r>
                  <a:rPr lang="en-US" dirty="0"/>
                  <a:t> and </a:t>
                </a:r>
                <a14:m>
                  <m:oMath xmlns:m="http://schemas.openxmlformats.org/officeDocument/2006/math">
                    <m:r>
                      <a:rPr lang="en-US" i="1" dirty="0" smtClean="0">
                        <a:latin typeface="Cambria Math" panose="02040503050406030204" pitchFamily="18" charset="0"/>
                      </a:rPr>
                      <m:t>𝑝</m:t>
                    </m:r>
                    <m:r>
                      <a:rPr lang="en-US" i="1" baseline="-25000" dirty="0" err="1" smtClean="0">
                        <a:latin typeface="Cambria Math" panose="02040503050406030204" pitchFamily="18" charset="0"/>
                      </a:rPr>
                      <m:t>𝑖𝑗</m:t>
                    </m:r>
                    <m:r>
                      <a:rPr lang="en-US" i="1" dirty="0" smtClean="0">
                        <a:latin typeface="Cambria Math" panose="02040503050406030204" pitchFamily="18" charset="0"/>
                      </a:rPr>
                      <m:t> = 0 </m:t>
                    </m:r>
                    <m:r>
                      <a:rPr lang="en-US" i="1" dirty="0" smtClean="0">
                        <a:latin typeface="Cambria Math" panose="02040503050406030204" pitchFamily="18" charset="0"/>
                      </a:rPr>
                      <m:t>𝑓𝑜𝑟</m:t>
                    </m:r>
                    <m:r>
                      <a:rPr lang="en-US" i="1" dirty="0" smtClean="0">
                        <a:latin typeface="Cambria Math" panose="02040503050406030204" pitchFamily="18" charset="0"/>
                      </a:rPr>
                      <m:t> </m:t>
                    </m:r>
                    <m:r>
                      <a:rPr lang="en-US" i="1" dirty="0" err="1" smtClean="0">
                        <a:latin typeface="Cambria Math" panose="02040503050406030204" pitchFamily="18" charset="0"/>
                      </a:rPr>
                      <m:t>𝑖</m:t>
                    </m:r>
                    <m:r>
                      <a:rPr lang="en-US" i="1" dirty="0" smtClean="0">
                        <a:latin typeface="Cambria Math" panose="02040503050406030204" pitchFamily="18" charset="0"/>
                      </a:rPr>
                      <m:t> ≠ </m:t>
                    </m:r>
                    <m:r>
                      <a:rPr lang="en-US" i="1" dirty="0" smtClean="0">
                        <a:latin typeface="Cambria Math" panose="02040503050406030204" pitchFamily="18" charset="0"/>
                      </a:rPr>
                      <m:t>𝑗</m:t>
                    </m:r>
                  </m:oMath>
                </a14:m>
                <a:r>
                  <a:rPr lang="en-US" dirty="0"/>
                  <a:t>. If from every state we can reach an absorbing state, then the Markov chain is an absorbing Markov chain.</a:t>
                </a:r>
              </a:p>
              <a:p>
                <a:endParaRPr lang="en-US" dirty="0"/>
              </a:p>
            </p:txBody>
          </p:sp>
        </mc:Choice>
        <mc:Fallback xmlns="">
          <p:sp>
            <p:nvSpPr>
              <p:cNvPr id="2" name="Text Placeholder 1">
                <a:extLst>
                  <a:ext uri="{FF2B5EF4-FFF2-40B4-BE49-F238E27FC236}">
                    <a16:creationId xmlns:a16="http://schemas.microsoft.com/office/drawing/2014/main" id="{57AB9882-1DA6-4F2A-AB60-6DC8E083C473}"/>
                  </a:ext>
                </a:extLst>
              </p:cNvPr>
              <p:cNvSpPr>
                <a:spLocks noGrp="1" noRot="1" noChangeAspect="1" noMove="1" noResize="1" noEditPoints="1" noAdjustHandles="1" noChangeArrowheads="1" noChangeShapeType="1" noTextEdit="1"/>
              </p:cNvSpPr>
              <p:nvPr>
                <p:ph type="body" sz="quarter" idx="13"/>
              </p:nvPr>
            </p:nvSpPr>
            <p:spPr>
              <a:xfrm>
                <a:off x="478369" y="1225486"/>
                <a:ext cx="11474451" cy="5426101"/>
              </a:xfrm>
              <a:blipFill>
                <a:blip r:embed="rId3"/>
                <a:stretch>
                  <a:fillRect l="-1168" t="-1011" r="-90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0ED5CA68-B5D6-4A59-B439-DAD9C4354D5E}"/>
              </a:ext>
            </a:extLst>
          </p:cNvPr>
          <p:cNvSpPr>
            <a:spLocks noGrp="1"/>
          </p:cNvSpPr>
          <p:nvPr>
            <p:ph type="title"/>
          </p:nvPr>
        </p:nvSpPr>
        <p:spPr/>
        <p:txBody>
          <a:bodyPr/>
          <a:lstStyle/>
          <a:p>
            <a:r>
              <a:rPr lang="en-US" dirty="0"/>
              <a:t>Markov Chain properties</a:t>
            </a:r>
          </a:p>
        </p:txBody>
      </p:sp>
      <p:sp>
        <p:nvSpPr>
          <p:cNvPr id="4" name="Slide Number Placeholder 3">
            <a:extLst>
              <a:ext uri="{FF2B5EF4-FFF2-40B4-BE49-F238E27FC236}">
                <a16:creationId xmlns:a16="http://schemas.microsoft.com/office/drawing/2014/main" id="{4EB642F2-6C1A-4560-92AF-0E257E051DAB}"/>
              </a:ext>
            </a:extLst>
          </p:cNvPr>
          <p:cNvSpPr>
            <a:spLocks noGrp="1"/>
          </p:cNvSpPr>
          <p:nvPr>
            <p:ph type="sldNum" sz="quarter" idx="16"/>
          </p:nvPr>
        </p:nvSpPr>
        <p:spPr/>
        <p:txBody>
          <a:bodyPr/>
          <a:lstStyle/>
          <a:p>
            <a:fld id="{81561042-0DC2-4A04-AA50-F6D44EB20EBA}" type="slidenum">
              <a:rPr lang="en-US" smtClean="0"/>
              <a:t>100</a:t>
            </a:fld>
            <a:endParaRPr lang="en-US"/>
          </a:p>
        </p:txBody>
      </p:sp>
    </p:spTree>
    <p:extLst>
      <p:ext uri="{BB962C8B-B14F-4D97-AF65-F5344CB8AC3E}">
        <p14:creationId xmlns:p14="http://schemas.microsoft.com/office/powerpoint/2010/main" val="347867710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B75D0F-58AB-4BE0-AAC8-CA4FB1577F9C}"/>
              </a:ext>
            </a:extLst>
          </p:cNvPr>
          <p:cNvSpPr>
            <a:spLocks noGrp="1"/>
          </p:cNvSpPr>
          <p:nvPr>
            <p:ph type="title"/>
          </p:nvPr>
        </p:nvSpPr>
        <p:spPr/>
        <p:txBody>
          <a:bodyPr/>
          <a:lstStyle/>
          <a:p>
            <a:r>
              <a:rPr lang="en-US" dirty="0"/>
              <a:t>Dead-Ends </a:t>
            </a:r>
            <a:r>
              <a:rPr lang="en-US" sz="1800" dirty="0"/>
              <a:t>[Brin, Page, Motwani &amp; Winograd 99]</a:t>
            </a:r>
            <a:endParaRPr lang="en-US" dirty="0"/>
          </a:p>
        </p:txBody>
      </p:sp>
      <p:sp>
        <p:nvSpPr>
          <p:cNvPr id="4" name="Slide Number Placeholder 3">
            <a:extLst>
              <a:ext uri="{FF2B5EF4-FFF2-40B4-BE49-F238E27FC236}">
                <a16:creationId xmlns:a16="http://schemas.microsoft.com/office/drawing/2014/main" id="{C7E54101-DDEB-4E95-89E0-AB4D3DF9F484}"/>
              </a:ext>
            </a:extLst>
          </p:cNvPr>
          <p:cNvSpPr>
            <a:spLocks noGrp="1"/>
          </p:cNvSpPr>
          <p:nvPr>
            <p:ph type="sldNum" sz="quarter" idx="16"/>
          </p:nvPr>
        </p:nvSpPr>
        <p:spPr/>
        <p:txBody>
          <a:bodyPr/>
          <a:lstStyle/>
          <a:p>
            <a:fld id="{81561042-0DC2-4A04-AA50-F6D44EB20EBA}" type="slidenum">
              <a:rPr lang="en-US" smtClean="0"/>
              <a:t>101</a:t>
            </a:fld>
            <a:endParaRPr lang="en-US"/>
          </a:p>
        </p:txBody>
      </p:sp>
      <p:sp>
        <p:nvSpPr>
          <p:cNvPr id="5" name="Oval 4">
            <a:extLst>
              <a:ext uri="{FF2B5EF4-FFF2-40B4-BE49-F238E27FC236}">
                <a16:creationId xmlns:a16="http://schemas.microsoft.com/office/drawing/2014/main" id="{38817DC7-72C1-4A2B-9852-6FC4BF86581E}"/>
              </a:ext>
            </a:extLst>
          </p:cNvPr>
          <p:cNvSpPr/>
          <p:nvPr/>
        </p:nvSpPr>
        <p:spPr bwMode="gray">
          <a:xfrm>
            <a:off x="911096" y="2235219"/>
            <a:ext cx="414216" cy="414216"/>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6" name="Oval 5">
            <a:extLst>
              <a:ext uri="{FF2B5EF4-FFF2-40B4-BE49-F238E27FC236}">
                <a16:creationId xmlns:a16="http://schemas.microsoft.com/office/drawing/2014/main" id="{B5954A00-2401-40BD-8CD7-5B35FA9384C2}"/>
              </a:ext>
            </a:extLst>
          </p:cNvPr>
          <p:cNvSpPr/>
          <p:nvPr/>
        </p:nvSpPr>
        <p:spPr bwMode="gray">
          <a:xfrm>
            <a:off x="919518" y="3167547"/>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7" name="Oval 6">
            <a:extLst>
              <a:ext uri="{FF2B5EF4-FFF2-40B4-BE49-F238E27FC236}">
                <a16:creationId xmlns:a16="http://schemas.microsoft.com/office/drawing/2014/main" id="{23A2629C-1396-4644-9A80-4EEB9A50BEE9}"/>
              </a:ext>
            </a:extLst>
          </p:cNvPr>
          <p:cNvSpPr/>
          <p:nvPr/>
        </p:nvSpPr>
        <p:spPr bwMode="gray">
          <a:xfrm>
            <a:off x="2463060" y="2790970"/>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8" name="Straight Arrow Connector 7">
            <a:extLst>
              <a:ext uri="{FF2B5EF4-FFF2-40B4-BE49-F238E27FC236}">
                <a16:creationId xmlns:a16="http://schemas.microsoft.com/office/drawing/2014/main" id="{7FF261B7-915D-4604-949B-D37014D7091C}"/>
              </a:ext>
            </a:extLst>
          </p:cNvPr>
          <p:cNvCxnSpPr>
            <a:cxnSpLocks/>
            <a:stCxn id="5" idx="4"/>
            <a:endCxn id="6" idx="0"/>
          </p:cNvCxnSpPr>
          <p:nvPr/>
        </p:nvCxnSpPr>
        <p:spPr bwMode="gray">
          <a:xfrm>
            <a:off x="1118204" y="2649435"/>
            <a:ext cx="8422" cy="518112"/>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DE1CBA98-3EF0-41F3-AB06-CD08B4D0D94D}"/>
              </a:ext>
            </a:extLst>
          </p:cNvPr>
          <p:cNvSpPr/>
          <p:nvPr/>
        </p:nvSpPr>
        <p:spPr bwMode="gray">
          <a:xfrm>
            <a:off x="1905770" y="3205186"/>
            <a:ext cx="414216" cy="414216"/>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sp>
        <p:nvSpPr>
          <p:cNvPr id="10" name="Oval 9">
            <a:extLst>
              <a:ext uri="{FF2B5EF4-FFF2-40B4-BE49-F238E27FC236}">
                <a16:creationId xmlns:a16="http://schemas.microsoft.com/office/drawing/2014/main" id="{C4773771-2C0A-4BC8-8FF4-9F459FF3BE7B}"/>
              </a:ext>
            </a:extLst>
          </p:cNvPr>
          <p:cNvSpPr/>
          <p:nvPr/>
        </p:nvSpPr>
        <p:spPr bwMode="gray">
          <a:xfrm>
            <a:off x="1847528" y="2146004"/>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11" name="Oval 10">
            <a:extLst>
              <a:ext uri="{FF2B5EF4-FFF2-40B4-BE49-F238E27FC236}">
                <a16:creationId xmlns:a16="http://schemas.microsoft.com/office/drawing/2014/main" id="{BF27953E-2C63-4435-A0C8-AE84D984A409}"/>
              </a:ext>
            </a:extLst>
          </p:cNvPr>
          <p:cNvSpPr/>
          <p:nvPr/>
        </p:nvSpPr>
        <p:spPr bwMode="gray">
          <a:xfrm>
            <a:off x="2846781" y="2197580"/>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12" name="Straight Arrow Connector 11">
            <a:extLst>
              <a:ext uri="{FF2B5EF4-FFF2-40B4-BE49-F238E27FC236}">
                <a16:creationId xmlns:a16="http://schemas.microsoft.com/office/drawing/2014/main" id="{CE522954-9211-4EB8-806F-6A8E1D5E9A65}"/>
              </a:ext>
            </a:extLst>
          </p:cNvPr>
          <p:cNvCxnSpPr>
            <a:cxnSpLocks/>
            <a:stCxn id="7" idx="1"/>
            <a:endCxn id="10" idx="5"/>
          </p:cNvCxnSpPr>
          <p:nvPr/>
        </p:nvCxnSpPr>
        <p:spPr bwMode="gray">
          <a:xfrm flipH="1" flipV="1">
            <a:off x="2201083" y="2499559"/>
            <a:ext cx="322638" cy="352072"/>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3C18EF0-D168-487A-B554-1B7A76F21449}"/>
              </a:ext>
            </a:extLst>
          </p:cNvPr>
          <p:cNvCxnSpPr>
            <a:cxnSpLocks/>
            <a:stCxn id="7" idx="7"/>
            <a:endCxn id="11" idx="4"/>
          </p:cNvCxnSpPr>
          <p:nvPr/>
        </p:nvCxnSpPr>
        <p:spPr bwMode="gray">
          <a:xfrm flipV="1">
            <a:off x="2816615" y="2611796"/>
            <a:ext cx="237274" cy="239835"/>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00F99874-C288-47F8-BC15-44BDB21355AC}"/>
              </a:ext>
            </a:extLst>
          </p:cNvPr>
          <p:cNvCxnSpPr>
            <a:cxnSpLocks/>
            <a:stCxn id="10" idx="6"/>
            <a:endCxn id="11" idx="1"/>
          </p:cNvCxnSpPr>
          <p:nvPr/>
        </p:nvCxnSpPr>
        <p:spPr bwMode="gray">
          <a:xfrm flipV="1">
            <a:off x="2261744" y="2258241"/>
            <a:ext cx="645698" cy="94871"/>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045A4182-E702-45FA-A780-82A36145559C}"/>
              </a:ext>
            </a:extLst>
          </p:cNvPr>
          <p:cNvCxnSpPr>
            <a:cxnSpLocks/>
            <a:stCxn id="6" idx="6"/>
            <a:endCxn id="9" idx="2"/>
          </p:cNvCxnSpPr>
          <p:nvPr/>
        </p:nvCxnSpPr>
        <p:spPr bwMode="gray">
          <a:xfrm>
            <a:off x="1333734" y="3374655"/>
            <a:ext cx="572036" cy="37639"/>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53B65E67-CE5E-48D2-8510-895CD5866B87}"/>
              </a:ext>
            </a:extLst>
          </p:cNvPr>
          <p:cNvCxnSpPr>
            <a:cxnSpLocks/>
            <a:stCxn id="5" idx="5"/>
            <a:endCxn id="9" idx="1"/>
          </p:cNvCxnSpPr>
          <p:nvPr/>
        </p:nvCxnSpPr>
        <p:spPr bwMode="gray">
          <a:xfrm>
            <a:off x="1264651" y="2588774"/>
            <a:ext cx="701780" cy="677073"/>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5BB85623-043C-4320-A904-D8E16BBF443A}"/>
              </a:ext>
            </a:extLst>
          </p:cNvPr>
          <p:cNvSpPr/>
          <p:nvPr/>
        </p:nvSpPr>
        <p:spPr bwMode="gray">
          <a:xfrm>
            <a:off x="3505032" y="2686920"/>
            <a:ext cx="378488" cy="414216"/>
          </a:xfrm>
          <a:prstGeom prst="ellipse">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G</a:t>
            </a:r>
          </a:p>
        </p:txBody>
      </p:sp>
      <p:sp>
        <p:nvSpPr>
          <p:cNvPr id="18" name="Oval 17">
            <a:extLst>
              <a:ext uri="{FF2B5EF4-FFF2-40B4-BE49-F238E27FC236}">
                <a16:creationId xmlns:a16="http://schemas.microsoft.com/office/drawing/2014/main" id="{87E50FED-B7EC-4160-B01D-A477D3E4E921}"/>
              </a:ext>
            </a:extLst>
          </p:cNvPr>
          <p:cNvSpPr/>
          <p:nvPr/>
        </p:nvSpPr>
        <p:spPr bwMode="gray">
          <a:xfrm>
            <a:off x="3822859" y="2131362"/>
            <a:ext cx="414216" cy="414216"/>
          </a:xfrm>
          <a:prstGeom prst="ellipse">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H</a:t>
            </a:r>
          </a:p>
        </p:txBody>
      </p:sp>
      <p:cxnSp>
        <p:nvCxnSpPr>
          <p:cNvPr id="19" name="Straight Arrow Connector 18">
            <a:extLst>
              <a:ext uri="{FF2B5EF4-FFF2-40B4-BE49-F238E27FC236}">
                <a16:creationId xmlns:a16="http://schemas.microsoft.com/office/drawing/2014/main" id="{836CA076-5C05-4398-BAE2-8720AEB3C977}"/>
              </a:ext>
            </a:extLst>
          </p:cNvPr>
          <p:cNvCxnSpPr>
            <a:cxnSpLocks/>
            <a:stCxn id="17" idx="7"/>
            <a:endCxn id="18" idx="4"/>
          </p:cNvCxnSpPr>
          <p:nvPr/>
        </p:nvCxnSpPr>
        <p:spPr bwMode="gray">
          <a:xfrm flipV="1">
            <a:off x="3828092" y="2545578"/>
            <a:ext cx="201875" cy="202003"/>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1F19E16-6F41-44FF-86C4-569FCDEB88D4}"/>
              </a:ext>
            </a:extLst>
          </p:cNvPr>
          <p:cNvCxnSpPr>
            <a:cxnSpLocks/>
            <a:stCxn id="5" idx="6"/>
            <a:endCxn id="10" idx="2"/>
          </p:cNvCxnSpPr>
          <p:nvPr/>
        </p:nvCxnSpPr>
        <p:spPr bwMode="gray">
          <a:xfrm flipV="1">
            <a:off x="1325312" y="2353112"/>
            <a:ext cx="522216" cy="89215"/>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69EA6D9-4BEE-452F-B4CA-87B3A77B9F09}"/>
              </a:ext>
            </a:extLst>
          </p:cNvPr>
          <p:cNvCxnSpPr>
            <a:cxnSpLocks/>
            <a:stCxn id="9" idx="7"/>
            <a:endCxn id="7" idx="3"/>
          </p:cNvCxnSpPr>
          <p:nvPr/>
        </p:nvCxnSpPr>
        <p:spPr bwMode="gray">
          <a:xfrm flipV="1">
            <a:off x="2259325" y="3144525"/>
            <a:ext cx="264396" cy="121322"/>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120F7B6-E790-47FB-8D18-7910B881CB69}"/>
              </a:ext>
            </a:extLst>
          </p:cNvPr>
          <p:cNvCxnSpPr>
            <a:cxnSpLocks/>
            <a:stCxn id="11" idx="5"/>
            <a:endCxn id="17" idx="2"/>
          </p:cNvCxnSpPr>
          <p:nvPr/>
        </p:nvCxnSpPr>
        <p:spPr bwMode="gray">
          <a:xfrm>
            <a:off x="3200336" y="2551135"/>
            <a:ext cx="304696" cy="342893"/>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16238049-ED4D-4A0E-AF85-E68494BD76E7}"/>
              </a:ext>
            </a:extLst>
          </p:cNvPr>
          <p:cNvCxnSpPr>
            <a:cxnSpLocks/>
            <a:stCxn id="10" idx="4"/>
            <a:endCxn id="9" idx="0"/>
          </p:cNvCxnSpPr>
          <p:nvPr/>
        </p:nvCxnSpPr>
        <p:spPr bwMode="gray">
          <a:xfrm>
            <a:off x="2054636" y="2560220"/>
            <a:ext cx="58242" cy="644966"/>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8674BDA2-9E99-495E-BDA7-311B608BFDB2}"/>
              </a:ext>
            </a:extLst>
          </p:cNvPr>
          <p:cNvSpPr txBox="1"/>
          <p:nvPr/>
        </p:nvSpPr>
        <p:spPr bwMode="gray">
          <a:xfrm>
            <a:off x="478369" y="2035835"/>
            <a:ext cx="441149" cy="31727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Hub</a:t>
            </a:r>
          </a:p>
        </p:txBody>
      </p:sp>
      <p:sp>
        <p:nvSpPr>
          <p:cNvPr id="25" name="TextBox 24">
            <a:extLst>
              <a:ext uri="{FF2B5EF4-FFF2-40B4-BE49-F238E27FC236}">
                <a16:creationId xmlns:a16="http://schemas.microsoft.com/office/drawing/2014/main" id="{71D8541F-02AB-4250-B700-765AD4B77B19}"/>
              </a:ext>
            </a:extLst>
          </p:cNvPr>
          <p:cNvSpPr txBox="1"/>
          <p:nvPr/>
        </p:nvSpPr>
        <p:spPr bwMode="gray">
          <a:xfrm>
            <a:off x="2349828" y="3640445"/>
            <a:ext cx="934170" cy="27666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Authority</a:t>
            </a:r>
          </a:p>
        </p:txBody>
      </p:sp>
      <p:sp>
        <p:nvSpPr>
          <p:cNvPr id="26" name="TextBox 25">
            <a:extLst>
              <a:ext uri="{FF2B5EF4-FFF2-40B4-BE49-F238E27FC236}">
                <a16:creationId xmlns:a16="http://schemas.microsoft.com/office/drawing/2014/main" id="{76859D17-0671-4AEF-9803-DFEA399112EA}"/>
              </a:ext>
            </a:extLst>
          </p:cNvPr>
          <p:cNvSpPr txBox="1"/>
          <p:nvPr/>
        </p:nvSpPr>
        <p:spPr bwMode="gray">
          <a:xfrm>
            <a:off x="4150941" y="2434921"/>
            <a:ext cx="1638082" cy="555840"/>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200" dirty="0">
                <a:solidFill>
                  <a:schemeClr val="accent1"/>
                </a:solidFill>
              </a:rPr>
              <a:t>Lose, dangling node</a:t>
            </a:r>
          </a:p>
          <a:p>
            <a:pPr algn="ctr">
              <a:spcBef>
                <a:spcPts val="300"/>
              </a:spcBef>
              <a:spcAft>
                <a:spcPts val="300"/>
              </a:spcAft>
              <a:buClr>
                <a:schemeClr val="accent1"/>
              </a:buClr>
              <a:buSzPct val="90000"/>
            </a:pPr>
            <a:r>
              <a:rPr lang="en-US" sz="1200" dirty="0">
                <a:solidFill>
                  <a:schemeClr val="accent1"/>
                </a:solidFill>
              </a:rPr>
              <a:t>(dead-end)</a:t>
            </a:r>
          </a:p>
        </p:txBody>
      </p:sp>
      <p:cxnSp>
        <p:nvCxnSpPr>
          <p:cNvPr id="28" name="Connector: Curved 27">
            <a:extLst>
              <a:ext uri="{FF2B5EF4-FFF2-40B4-BE49-F238E27FC236}">
                <a16:creationId xmlns:a16="http://schemas.microsoft.com/office/drawing/2014/main" id="{643B60CE-6BE6-4425-AFFA-53C368ECB73B}"/>
              </a:ext>
            </a:extLst>
          </p:cNvPr>
          <p:cNvCxnSpPr>
            <a:cxnSpLocks/>
            <a:stCxn id="18" idx="6"/>
            <a:endCxn id="29" idx="6"/>
          </p:cNvCxnSpPr>
          <p:nvPr/>
        </p:nvCxnSpPr>
        <p:spPr bwMode="gray">
          <a:xfrm flipH="1" flipV="1">
            <a:off x="3679734" y="1304898"/>
            <a:ext cx="557341" cy="1033572"/>
          </a:xfrm>
          <a:prstGeom prst="curvedConnector3">
            <a:avLst>
              <a:gd name="adj1" fmla="val -41016"/>
            </a:avLst>
          </a:prstGeom>
          <a:ln w="19050">
            <a:solidFill>
              <a:schemeClr val="accent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365DE8F-7F6C-4F28-946E-5F0DADC2ED99}"/>
              </a:ext>
            </a:extLst>
          </p:cNvPr>
          <p:cNvSpPr/>
          <p:nvPr/>
        </p:nvSpPr>
        <p:spPr bwMode="gray">
          <a:xfrm>
            <a:off x="2181152" y="1097790"/>
            <a:ext cx="1498582" cy="414216"/>
          </a:xfrm>
          <a:prstGeom prst="ellipse">
            <a:avLst/>
          </a:prstGeom>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Super Node</a:t>
            </a:r>
          </a:p>
        </p:txBody>
      </p:sp>
      <p:sp>
        <p:nvSpPr>
          <p:cNvPr id="32" name="TextBox 31">
            <a:extLst>
              <a:ext uri="{FF2B5EF4-FFF2-40B4-BE49-F238E27FC236}">
                <a16:creationId xmlns:a16="http://schemas.microsoft.com/office/drawing/2014/main" id="{52C63678-602F-480D-B2F5-086EE8F39AEF}"/>
              </a:ext>
            </a:extLst>
          </p:cNvPr>
          <p:cNvSpPr txBox="1"/>
          <p:nvPr/>
        </p:nvSpPr>
        <p:spPr bwMode="gray">
          <a:xfrm>
            <a:off x="4552471" y="1573341"/>
            <a:ext cx="934170" cy="27666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Teleports</a:t>
            </a:r>
          </a:p>
        </p:txBody>
      </p:sp>
      <p:cxnSp>
        <p:nvCxnSpPr>
          <p:cNvPr id="33" name="Straight Arrow Connector 32">
            <a:extLst>
              <a:ext uri="{FF2B5EF4-FFF2-40B4-BE49-F238E27FC236}">
                <a16:creationId xmlns:a16="http://schemas.microsoft.com/office/drawing/2014/main" id="{B19357DF-F6C2-4D13-9799-2F2E3D220D8D}"/>
              </a:ext>
            </a:extLst>
          </p:cNvPr>
          <p:cNvCxnSpPr>
            <a:cxnSpLocks/>
            <a:stCxn id="29" idx="4"/>
            <a:endCxn id="5" idx="7"/>
          </p:cNvCxnSpPr>
          <p:nvPr/>
        </p:nvCxnSpPr>
        <p:spPr bwMode="gray">
          <a:xfrm flipH="1">
            <a:off x="1264651" y="1512006"/>
            <a:ext cx="1665792" cy="783874"/>
          </a:xfrm>
          <a:prstGeom prst="straightConnector1">
            <a:avLst/>
          </a:prstGeom>
          <a:ln w="12700">
            <a:solidFill>
              <a:srgbClr val="B1063A"/>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21F86014-7CE7-47F3-B0E7-FB8AB248DDA7}"/>
              </a:ext>
            </a:extLst>
          </p:cNvPr>
          <p:cNvCxnSpPr>
            <a:cxnSpLocks/>
            <a:stCxn id="29" idx="4"/>
            <a:endCxn id="6" idx="7"/>
          </p:cNvCxnSpPr>
          <p:nvPr/>
        </p:nvCxnSpPr>
        <p:spPr bwMode="gray">
          <a:xfrm flipH="1">
            <a:off x="1273073" y="1512006"/>
            <a:ext cx="1657370" cy="1716202"/>
          </a:xfrm>
          <a:prstGeom prst="straightConnector1">
            <a:avLst/>
          </a:prstGeom>
          <a:ln w="12700">
            <a:solidFill>
              <a:srgbClr val="B1063A"/>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1AD86F05-A4D2-4D7C-B2B1-4C8A28156ABB}"/>
              </a:ext>
            </a:extLst>
          </p:cNvPr>
          <p:cNvCxnSpPr>
            <a:cxnSpLocks/>
            <a:stCxn id="29" idx="4"/>
            <a:endCxn id="10" idx="0"/>
          </p:cNvCxnSpPr>
          <p:nvPr/>
        </p:nvCxnSpPr>
        <p:spPr bwMode="gray">
          <a:xfrm flipH="1">
            <a:off x="2054636" y="1512006"/>
            <a:ext cx="875807" cy="633998"/>
          </a:xfrm>
          <a:prstGeom prst="straightConnector1">
            <a:avLst/>
          </a:prstGeom>
          <a:ln w="12700">
            <a:solidFill>
              <a:srgbClr val="B1063A"/>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5C2BB9F-DC79-4B58-9244-144F67DA36DA}"/>
              </a:ext>
            </a:extLst>
          </p:cNvPr>
          <p:cNvCxnSpPr>
            <a:cxnSpLocks/>
            <a:stCxn id="29" idx="4"/>
            <a:endCxn id="11" idx="0"/>
          </p:cNvCxnSpPr>
          <p:nvPr/>
        </p:nvCxnSpPr>
        <p:spPr bwMode="gray">
          <a:xfrm>
            <a:off x="2930443" y="1512006"/>
            <a:ext cx="123446" cy="685574"/>
          </a:xfrm>
          <a:prstGeom prst="straightConnector1">
            <a:avLst/>
          </a:prstGeom>
          <a:ln w="12700">
            <a:solidFill>
              <a:srgbClr val="B1063A"/>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4C44CF4A-69C9-4D27-864D-93E072219ACD}"/>
              </a:ext>
            </a:extLst>
          </p:cNvPr>
          <p:cNvCxnSpPr>
            <a:cxnSpLocks/>
            <a:stCxn id="29" idx="4"/>
            <a:endCxn id="18" idx="0"/>
          </p:cNvCxnSpPr>
          <p:nvPr/>
        </p:nvCxnSpPr>
        <p:spPr bwMode="gray">
          <a:xfrm>
            <a:off x="2930443" y="1512006"/>
            <a:ext cx="1099524" cy="619356"/>
          </a:xfrm>
          <a:prstGeom prst="straightConnector1">
            <a:avLst/>
          </a:prstGeom>
          <a:ln w="12700">
            <a:solidFill>
              <a:srgbClr val="B1063A"/>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39B49B5-15E9-460E-AD73-83FCB0468DD0}"/>
              </a:ext>
            </a:extLst>
          </p:cNvPr>
          <p:cNvCxnSpPr>
            <a:cxnSpLocks/>
            <a:stCxn id="29" idx="4"/>
            <a:endCxn id="9" idx="7"/>
          </p:cNvCxnSpPr>
          <p:nvPr/>
        </p:nvCxnSpPr>
        <p:spPr bwMode="gray">
          <a:xfrm flipH="1">
            <a:off x="2259325" y="1512006"/>
            <a:ext cx="671118" cy="1753841"/>
          </a:xfrm>
          <a:prstGeom prst="straightConnector1">
            <a:avLst/>
          </a:prstGeom>
          <a:ln w="12700">
            <a:solidFill>
              <a:srgbClr val="B1063A"/>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B24FB395-E12F-4A0E-9FA7-4B5E3D0059C1}"/>
              </a:ext>
            </a:extLst>
          </p:cNvPr>
          <p:cNvCxnSpPr>
            <a:cxnSpLocks/>
            <a:stCxn id="29" idx="4"/>
            <a:endCxn id="7" idx="0"/>
          </p:cNvCxnSpPr>
          <p:nvPr/>
        </p:nvCxnSpPr>
        <p:spPr bwMode="gray">
          <a:xfrm flipH="1">
            <a:off x="2670168" y="1512006"/>
            <a:ext cx="260275" cy="1278964"/>
          </a:xfrm>
          <a:prstGeom prst="straightConnector1">
            <a:avLst/>
          </a:prstGeom>
          <a:ln w="12700">
            <a:solidFill>
              <a:srgbClr val="B1063A"/>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D4D263F8-17CE-47DB-B7D4-16E416940609}"/>
              </a:ext>
            </a:extLst>
          </p:cNvPr>
          <p:cNvCxnSpPr>
            <a:cxnSpLocks/>
            <a:stCxn id="29" idx="4"/>
            <a:endCxn id="17" idx="0"/>
          </p:cNvCxnSpPr>
          <p:nvPr/>
        </p:nvCxnSpPr>
        <p:spPr bwMode="gray">
          <a:xfrm>
            <a:off x="2930443" y="1512006"/>
            <a:ext cx="763833" cy="1174914"/>
          </a:xfrm>
          <a:prstGeom prst="straightConnector1">
            <a:avLst/>
          </a:prstGeom>
          <a:ln w="12700">
            <a:solidFill>
              <a:srgbClr val="B1063A"/>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92BE2D16-4823-4EA1-9EB8-6B0380052806}"/>
                  </a:ext>
                </a:extLst>
              </p:cNvPr>
              <p:cNvSpPr txBox="1"/>
              <p:nvPr/>
            </p:nvSpPr>
            <p:spPr bwMode="gray">
              <a:xfrm>
                <a:off x="5946060" y="1027590"/>
                <a:ext cx="6245940" cy="2247795"/>
              </a:xfrm>
              <a:prstGeom prst="rect">
                <a:avLst/>
              </a:prstGeom>
              <a:noFill/>
            </p:spPr>
            <p:txBody>
              <a:bodyPr wrap="square">
                <a:spAutoFit/>
              </a:bodyPr>
              <a:lstStyle/>
              <a:p>
                <a:r>
                  <a:rPr lang="en-US" b="1" u="sng" dirty="0"/>
                  <a:t>Implications of a super node:</a:t>
                </a:r>
              </a:p>
              <a:p>
                <a:pPr marL="285750" indent="-285750">
                  <a:buFontTx/>
                  <a:buChar char="-"/>
                </a:pPr>
                <a:r>
                  <a:rPr lang="en-US" dirty="0"/>
                  <a:t>It creates a super connected component</a:t>
                </a:r>
              </a:p>
              <a:p>
                <a:pPr marL="285750" indent="-285750">
                  <a:buFontTx/>
                  <a:buChar char="-"/>
                </a:pPr>
                <a:r>
                  <a:rPr lang="en-US" dirty="0"/>
                  <a:t>Which has a unique stationary distribution </a:t>
                </a:r>
                <a14:m>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e>
                    </m:acc>
                  </m:oMath>
                </a14:m>
                <a:endParaRPr lang="en-US" dirty="0"/>
              </a:p>
              <a:p>
                <a:pPr marL="285750" indent="-285750">
                  <a:buFontTx/>
                  <a:buChar char="-"/>
                </a:pPr>
                <a:r>
                  <a:rPr lang="en-US" dirty="0"/>
                  <a:t>Which we can guarantee to reach regardless of initial state distribution </a:t>
                </a:r>
                <a14:m>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e>
                    </m:acc>
                  </m:oMath>
                </a14:m>
                <a:endParaRPr lang="en-US" dirty="0"/>
              </a:p>
              <a:p>
                <a:pPr marL="285750" indent="-285750">
                  <a:buFontTx/>
                  <a:buChar char="-"/>
                </a:pPr>
                <a:endParaRPr lang="en-US" dirty="0"/>
              </a:p>
              <a:p>
                <a:pPr lvl="1"/>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lim</m:t>
                              </m:r>
                            </m:e>
                            <m:lim>
                              <m:r>
                                <a:rPr lang="en-US" b="0" i="1" smtClean="0">
                                  <a:latin typeface="Cambria Math" panose="02040503050406030204" pitchFamily="18" charset="0"/>
                                </a:rPr>
                                <m:t>𝑡</m:t>
                              </m:r>
                              <m:r>
                                <a:rPr lang="en-US" b="0" i="1" smtClean="0">
                                  <a:latin typeface="Cambria Math" panose="02040503050406030204" pitchFamily="18" charset="0"/>
                                </a:rPr>
                                <m:t>→∞</m:t>
                              </m:r>
                            </m:lim>
                          </m:limLow>
                        </m:fName>
                        <m:e>
                          <m:sSup>
                            <m:sSupPr>
                              <m:ctrlPr>
                                <a:rPr lang="en-US" i="1">
                                  <a:latin typeface="Cambria Math" panose="02040503050406030204" pitchFamily="18" charset="0"/>
                                </a:rPr>
                              </m:ctrlPr>
                            </m:sSupPr>
                            <m:e>
                              <m:r>
                                <a:rPr lang="en-US" i="1">
                                  <a:latin typeface="Cambria Math" panose="02040503050406030204" pitchFamily="18" charset="0"/>
                                </a:rPr>
                                <m:t>𝑀</m:t>
                              </m:r>
                            </m:e>
                            <m:sup>
                              <m:r>
                                <a:rPr lang="en-US" i="1">
                                  <a:latin typeface="Cambria Math" panose="02040503050406030204" pitchFamily="18" charset="0"/>
                                </a:rPr>
                                <m:t>𝑡</m:t>
                              </m:r>
                            </m:sup>
                          </m:sSup>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𝑜</m:t>
                                  </m:r>
                                </m:sub>
                              </m:sSub>
                            </m:e>
                          </m:acc>
                        </m:e>
                      </m:func>
                      <m:r>
                        <a:rPr lang="en-US" b="0" i="1" smtClean="0">
                          <a:latin typeface="Cambria Math" panose="02040503050406030204" pitchFamily="18" charset="0"/>
                        </a:rPr>
                        <m:t>= </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𝑠</m:t>
                              </m:r>
                            </m:sub>
                          </m:sSub>
                        </m:e>
                      </m:acc>
                    </m:oMath>
                  </m:oMathPara>
                </a14:m>
                <a:endParaRPr lang="en-US" dirty="0"/>
              </a:p>
            </p:txBody>
          </p:sp>
        </mc:Choice>
        <mc:Fallback xmlns="">
          <p:sp>
            <p:nvSpPr>
              <p:cNvPr id="110" name="TextBox 109">
                <a:extLst>
                  <a:ext uri="{FF2B5EF4-FFF2-40B4-BE49-F238E27FC236}">
                    <a16:creationId xmlns:a16="http://schemas.microsoft.com/office/drawing/2014/main" id="{92BE2D16-4823-4EA1-9EB8-6B0380052806}"/>
                  </a:ext>
                </a:extLst>
              </p:cNvPr>
              <p:cNvSpPr txBox="1">
                <a:spLocks noRot="1" noChangeAspect="1" noMove="1" noResize="1" noEditPoints="1" noAdjustHandles="1" noChangeArrowheads="1" noChangeShapeType="1" noTextEdit="1"/>
              </p:cNvSpPr>
              <p:nvPr/>
            </p:nvSpPr>
            <p:spPr bwMode="gray">
              <a:xfrm>
                <a:off x="5946060" y="1027590"/>
                <a:ext cx="6245940" cy="2247795"/>
              </a:xfrm>
              <a:prstGeom prst="rect">
                <a:avLst/>
              </a:prstGeom>
              <a:blipFill>
                <a:blip r:embed="rId3"/>
                <a:stretch>
                  <a:fillRect l="-780" t="-16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27277EB-8326-430C-B36C-48830BAD1E2F}"/>
                  </a:ext>
                </a:extLst>
              </p:cNvPr>
              <p:cNvSpPr txBox="1"/>
              <p:nvPr/>
            </p:nvSpPr>
            <p:spPr bwMode="gray">
              <a:xfrm>
                <a:off x="1847528" y="3972098"/>
                <a:ext cx="9291483" cy="2022348"/>
              </a:xfrm>
              <a:prstGeom prst="rect">
                <a:avLst/>
              </a:prstGeom>
              <a:noFill/>
            </p:spPr>
            <p:txBody>
              <a:bodyPr wrap="square">
                <a:spAutoFit/>
              </a:bodyPr>
              <a:lstStyle/>
              <a:p>
                <a:r>
                  <a:rPr lang="en-US" b="1" u="sng" dirty="0"/>
                  <a:t>At each step:</a:t>
                </a:r>
              </a:p>
              <a:p>
                <a:pPr marL="285750" indent="-285750">
                  <a:buFontTx/>
                  <a:buChar char="-"/>
                </a:pPr>
                <a:r>
                  <a:rPr lang="en-US" dirty="0"/>
                  <a:t>With probability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 </m:t>
                    </m:r>
                  </m:oMath>
                </a14:m>
                <a:r>
                  <a:rPr lang="en-US" dirty="0"/>
                  <a:t>, follow the link in the Markov Chain</a:t>
                </a:r>
              </a:p>
              <a:p>
                <a:pPr marL="285750" indent="-285750">
                  <a:buFontTx/>
                  <a:buChar char="-"/>
                </a:pPr>
                <a:r>
                  <a:rPr lang="en-US" dirty="0"/>
                  <a:t>With probability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𝛼</m:t>
                    </m:r>
                    <m:r>
                      <a:rPr lang="en-US" i="1">
                        <a:latin typeface="Cambria Math" panose="02040503050406030204" pitchFamily="18" charset="0"/>
                      </a:rPr>
                      <m:t> </m:t>
                    </m:r>
                  </m:oMath>
                </a14:m>
                <a:r>
                  <a:rPr lang="en-US" dirty="0"/>
                  <a:t>, jump to some random page with probability </a:t>
                </a: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i="1" dirty="0" err="1" smtClean="0">
                            <a:latin typeface="Cambria Math" panose="02040503050406030204" pitchFamily="18" charset="0"/>
                          </a:rPr>
                          <m:t>𝑁</m:t>
                        </m:r>
                      </m:den>
                    </m:f>
                  </m:oMath>
                </a14:m>
                <a:endParaRPr lang="en-US" dirty="0"/>
              </a:p>
              <a:p>
                <a:r>
                  <a:rPr lang="en-US" dirty="0"/>
                  <a:t>Hence, the new ranking is computed as follows</a:t>
                </a:r>
              </a:p>
              <a:p>
                <a:pPr lvl="1"/>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𝑖</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𝑁𝑟</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b>
                            <m:sup/>
                            <m:e>
                              <m:f>
                                <m:fPr>
                                  <m:ctrlPr>
                                    <a:rPr lang="en-US" i="1">
                                      <a:latin typeface="Cambria Math" panose="02040503050406030204" pitchFamily="18" charset="0"/>
                                    </a:rPr>
                                  </m:ctrlPr>
                                </m:fPr>
                                <m:num>
                                  <m:r>
                                    <a:rPr lang="en-US" b="0" i="1" smtClean="0">
                                      <a:latin typeface="Cambria Math" panose="02040503050406030204" pitchFamily="18" charset="0"/>
                                    </a:rPr>
                                    <m:t>𝛼</m:t>
                                  </m:r>
                                </m:num>
                                <m:den>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𝑗</m:t>
                                      </m:r>
                                    </m:sub>
                                  </m:sSub>
                                </m:den>
                              </m:f>
                              <m:r>
                                <a:rPr lang="en-US" i="1">
                                  <a:latin typeface="Cambria Math" panose="02040503050406030204" pitchFamily="18" charset="0"/>
                                </a:rPr>
                                <m:t>𝑃𝑟</m:t>
                              </m:r>
                              <m:d>
                                <m:dPr>
                                  <m:ctrlPr>
                                    <a:rPr lang="en-US" i="1">
                                      <a:latin typeface="Cambria Math" panose="02040503050406030204" pitchFamily="18" charset="0"/>
                                    </a:rPr>
                                  </m:ctrlPr>
                                </m:dPr>
                                <m:e>
                                  <m:r>
                                    <a:rPr lang="en-US" i="1">
                                      <a:latin typeface="Cambria Math" panose="02040503050406030204" pitchFamily="18" charset="0"/>
                                    </a:rPr>
                                    <m:t>𝑗</m:t>
                                  </m:r>
                                </m:e>
                              </m:d>
                            </m:e>
                          </m:nary>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num>
                        <m:den>
                          <m:r>
                            <a:rPr lang="en-US" b="0" i="1" smtClean="0">
                              <a:latin typeface="Cambria Math" panose="02040503050406030204" pitchFamily="18" charset="0"/>
                            </a:rPr>
                            <m:t>𝑁</m:t>
                          </m:r>
                        </m:den>
                      </m:f>
                    </m:oMath>
                  </m:oMathPara>
                </a14:m>
                <a:endParaRPr lang="en-US" dirty="0"/>
              </a:p>
            </p:txBody>
          </p:sp>
        </mc:Choice>
        <mc:Fallback xmlns="">
          <p:sp>
            <p:nvSpPr>
              <p:cNvPr id="39" name="TextBox 38">
                <a:extLst>
                  <a:ext uri="{FF2B5EF4-FFF2-40B4-BE49-F238E27FC236}">
                    <a16:creationId xmlns:a16="http://schemas.microsoft.com/office/drawing/2014/main" id="{427277EB-8326-430C-B36C-48830BAD1E2F}"/>
                  </a:ext>
                </a:extLst>
              </p:cNvPr>
              <p:cNvSpPr txBox="1">
                <a:spLocks noRot="1" noChangeAspect="1" noMove="1" noResize="1" noEditPoints="1" noAdjustHandles="1" noChangeArrowheads="1" noChangeShapeType="1" noTextEdit="1"/>
              </p:cNvSpPr>
              <p:nvPr/>
            </p:nvSpPr>
            <p:spPr bwMode="gray">
              <a:xfrm>
                <a:off x="1847528" y="3972098"/>
                <a:ext cx="9291483" cy="2022348"/>
              </a:xfrm>
              <a:prstGeom prst="rect">
                <a:avLst/>
              </a:prstGeom>
              <a:blipFill>
                <a:blip r:embed="rId4"/>
                <a:stretch>
                  <a:fillRect l="-525" t="-181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FA55ABB5-FA5E-42BC-9618-AC3EED301A4D}"/>
              </a:ext>
            </a:extLst>
          </p:cNvPr>
          <p:cNvSpPr txBox="1"/>
          <p:nvPr/>
        </p:nvSpPr>
        <p:spPr bwMode="gray">
          <a:xfrm>
            <a:off x="93687" y="6562197"/>
            <a:ext cx="10785907" cy="276999"/>
          </a:xfrm>
          <a:prstGeom prst="rect">
            <a:avLst/>
          </a:prstGeom>
          <a:noFill/>
        </p:spPr>
        <p:txBody>
          <a:bodyPr wrap="square">
            <a:spAutoFit/>
          </a:bodyPr>
          <a:lstStyle/>
          <a:p>
            <a:r>
              <a:rPr lang="en-US" sz="1200" dirty="0"/>
              <a:t>Page, L., Brin, S., Motwani, R., &amp; Winograd, T. (1999). </a:t>
            </a:r>
            <a:r>
              <a:rPr lang="en-US" sz="1200" i="1" dirty="0"/>
              <a:t>The PageRank citation ranking: Bringing order to the web</a:t>
            </a:r>
            <a:r>
              <a:rPr lang="en-US" sz="1200" dirty="0"/>
              <a:t>. Stanford </a:t>
            </a:r>
            <a:r>
              <a:rPr lang="en-US" sz="1200" dirty="0" err="1"/>
              <a:t>InfoLab</a:t>
            </a:r>
            <a:r>
              <a:rPr lang="en-US" sz="1200" dirty="0"/>
              <a:t>.</a:t>
            </a:r>
          </a:p>
        </p:txBody>
      </p:sp>
    </p:spTree>
    <p:extLst>
      <p:ext uri="{BB962C8B-B14F-4D97-AF65-F5344CB8AC3E}">
        <p14:creationId xmlns:p14="http://schemas.microsoft.com/office/powerpoint/2010/main" val="2353703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p:bldP spid="110" grpId="0"/>
      <p:bldP spid="3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A604A5C-0197-4FEB-9900-8597ED4F053B}"/>
                  </a:ext>
                </a:extLst>
              </p:cNvPr>
              <p:cNvSpPr>
                <a:spLocks noGrp="1"/>
              </p:cNvSpPr>
              <p:nvPr>
                <p:ph type="body" sz="quarter" idx="13"/>
              </p:nvPr>
            </p:nvSpPr>
            <p:spPr>
              <a:xfrm>
                <a:off x="478369" y="1225485"/>
                <a:ext cx="11474451" cy="4206280"/>
              </a:xfrm>
            </p:spPr>
            <p:txBody>
              <a:bodyPr/>
              <a:lstStyle/>
              <a:p>
                <a:pPr marL="0" marR="0">
                  <a:spcBef>
                    <a:spcPts val="0"/>
                  </a:spcBef>
                  <a:spcAft>
                    <a:spcPts val="0"/>
                  </a:spcAft>
                </a:pPr>
                <a:r>
                  <a:rPr lang="en-US" sz="2400" dirty="0">
                    <a:effectLst/>
                    <a:latin typeface="+mj-lt"/>
                  </a:rPr>
                  <a:t>For every row of </a:t>
                </a:r>
                <a14:m>
                  <m:oMath xmlns:m="http://schemas.openxmlformats.org/officeDocument/2006/math">
                    <m:r>
                      <a:rPr lang="en-US" sz="2400" i="1" dirty="0" smtClean="0">
                        <a:effectLst/>
                        <a:latin typeface="Cambria Math" panose="02040503050406030204" pitchFamily="18" charset="0"/>
                      </a:rPr>
                      <m:t>𝐴</m:t>
                    </m:r>
                  </m:oMath>
                </a14:m>
                <a:r>
                  <a:rPr lang="en-US" sz="2400" dirty="0">
                    <a:effectLst/>
                    <a:latin typeface="+mj-lt"/>
                  </a:rPr>
                  <a:t> that has no 1, replace each element for </a:t>
                </a:r>
                <a14:m>
                  <m:oMath xmlns:m="http://schemas.openxmlformats.org/officeDocument/2006/math">
                    <m:f>
                      <m:fPr>
                        <m:ctrlPr>
                          <a:rPr lang="en-US" sz="2400" i="1">
                            <a:effectLst/>
                            <a:latin typeface="Cambria Math" panose="02040503050406030204" pitchFamily="18" charset="0"/>
                          </a:rPr>
                        </m:ctrlPr>
                      </m:fPr>
                      <m:num>
                        <m:r>
                          <a:rPr lang="en-US" sz="2400">
                            <a:effectLst/>
                            <a:latin typeface="Cambria Math" panose="02040503050406030204" pitchFamily="18" charset="0"/>
                          </a:rPr>
                          <m:t>1</m:t>
                        </m:r>
                      </m:num>
                      <m:den>
                        <m:r>
                          <a:rPr lang="en-US" sz="2400">
                            <a:effectLst/>
                            <a:latin typeface="Cambria Math" panose="02040503050406030204" pitchFamily="18" charset="0"/>
                          </a:rPr>
                          <m:t>𝑁</m:t>
                        </m:r>
                      </m:den>
                    </m:f>
                  </m:oMath>
                </a14:m>
                <a:endParaRPr lang="en-US" sz="2400" dirty="0">
                  <a:effectLst/>
                  <a:latin typeface="+mj-lt"/>
                </a:endParaRPr>
              </a:p>
              <a:p>
                <a:pPr marL="0" marR="0">
                  <a:spcBef>
                    <a:spcPts val="0"/>
                  </a:spcBef>
                  <a:spcAft>
                    <a:spcPts val="0"/>
                  </a:spcAft>
                </a:pPr>
                <a:endParaRPr lang="en-US" sz="2400" dirty="0">
                  <a:effectLst/>
                  <a:latin typeface="+mj-lt"/>
                </a:endParaRPr>
              </a:p>
              <a:p>
                <a:pPr marL="0" marR="0">
                  <a:spcBef>
                    <a:spcPts val="0"/>
                  </a:spcBef>
                  <a:spcAft>
                    <a:spcPts val="0"/>
                  </a:spcAft>
                </a:pPr>
                <a:r>
                  <a:rPr lang="en-US" sz="2400" dirty="0">
                    <a:effectLst/>
                    <a:latin typeface="+mj-lt"/>
                  </a:rPr>
                  <a:t>For all the other rows:</a:t>
                </a:r>
              </a:p>
              <a:p>
                <a:pPr marL="342900" rtl="0" fontAlgn="ctr">
                  <a:spcBef>
                    <a:spcPts val="0"/>
                  </a:spcBef>
                  <a:spcAft>
                    <a:spcPts val="0"/>
                  </a:spcAft>
                  <a:buFont typeface="Arial" panose="020B0604020202020204" pitchFamily="34" charset="0"/>
                  <a:buChar char="•"/>
                </a:pPr>
                <a:endParaRPr lang="en-US" sz="2400" dirty="0">
                  <a:effectLst/>
                  <a:latin typeface="+mj-lt"/>
                </a:endParaRPr>
              </a:p>
              <a:p>
                <a:pPr marL="342900" rtl="0" fontAlgn="ctr">
                  <a:spcBef>
                    <a:spcPts val="0"/>
                  </a:spcBef>
                  <a:spcAft>
                    <a:spcPts val="0"/>
                  </a:spcAft>
                  <a:buFont typeface="Arial" panose="020B0604020202020204" pitchFamily="34" charset="0"/>
                  <a:buChar char="•"/>
                </a:pPr>
                <a:r>
                  <a:rPr lang="en-US" sz="2400" dirty="0">
                    <a:effectLst/>
                    <a:latin typeface="+mj-lt"/>
                  </a:rPr>
                  <a:t>Divide each 1 occurrence in </a:t>
                </a:r>
                <a14:m>
                  <m:oMath xmlns:m="http://schemas.openxmlformats.org/officeDocument/2006/math">
                    <m:r>
                      <a:rPr lang="en-US" sz="2400" i="1" dirty="0" smtClean="0">
                        <a:effectLst/>
                        <a:latin typeface="Cambria Math" panose="02040503050406030204" pitchFamily="18" charset="0"/>
                      </a:rPr>
                      <m:t>𝐴</m:t>
                    </m:r>
                  </m:oMath>
                </a14:m>
                <a:r>
                  <a:rPr lang="en-US" sz="2400" dirty="0">
                    <a:effectLst/>
                    <a:latin typeface="+mj-lt"/>
                  </a:rPr>
                  <a:t> by the number of 1's in the row (which is the out-degree)</a:t>
                </a:r>
              </a:p>
              <a:p>
                <a:pPr marL="342900" rtl="0" fontAlgn="ctr">
                  <a:spcBef>
                    <a:spcPts val="0"/>
                  </a:spcBef>
                  <a:spcAft>
                    <a:spcPts val="0"/>
                  </a:spcAft>
                  <a:buFont typeface="Arial" panose="020B0604020202020204" pitchFamily="34" charset="0"/>
                  <a:buChar char="•"/>
                </a:pPr>
                <a:endParaRPr lang="en-US" sz="2400" dirty="0">
                  <a:effectLst/>
                  <a:latin typeface="+mj-lt"/>
                </a:endParaRPr>
              </a:p>
              <a:p>
                <a:pPr marL="342900" rtl="0" fontAlgn="ctr">
                  <a:spcBef>
                    <a:spcPts val="0"/>
                  </a:spcBef>
                  <a:spcAft>
                    <a:spcPts val="0"/>
                  </a:spcAft>
                  <a:buFont typeface="Arial" panose="020B0604020202020204" pitchFamily="34" charset="0"/>
                  <a:buChar char="•"/>
                </a:pPr>
                <a:r>
                  <a:rPr lang="en-US" sz="2400" dirty="0">
                    <a:effectLst/>
                    <a:latin typeface="+mj-lt"/>
                  </a:rPr>
                  <a:t>Multiply the resulting matrix by </a:t>
                </a:r>
                <a14:m>
                  <m:oMath xmlns:m="http://schemas.openxmlformats.org/officeDocument/2006/math">
                    <m:r>
                      <a:rPr lang="en-US" sz="2400" b="0" i="0" smtClean="0">
                        <a:effectLst/>
                        <a:latin typeface="Cambria Math" panose="02040503050406030204" pitchFamily="18" charset="0"/>
                      </a:rPr>
                      <m:t>(</m:t>
                    </m:r>
                    <m:r>
                      <a:rPr lang="en-US" sz="2400">
                        <a:effectLst/>
                        <a:latin typeface="Cambria Math" panose="02040503050406030204" pitchFamily="18" charset="0"/>
                      </a:rPr>
                      <m:t>1−</m:t>
                    </m:r>
                    <m:r>
                      <a:rPr lang="en-US" sz="2400">
                        <a:effectLst/>
                        <a:latin typeface="Cambria Math" panose="02040503050406030204" pitchFamily="18" charset="0"/>
                      </a:rPr>
                      <m:t>𝛼</m:t>
                    </m:r>
                    <m:r>
                      <a:rPr lang="en-US" sz="2400" b="0" i="0" smtClean="0">
                        <a:effectLst/>
                        <a:latin typeface="Cambria Math" panose="02040503050406030204" pitchFamily="18" charset="0"/>
                      </a:rPr>
                      <m:t>)</m:t>
                    </m:r>
                  </m:oMath>
                </a14:m>
                <a:endParaRPr lang="en-US" sz="2400" dirty="0">
                  <a:effectLst/>
                  <a:latin typeface="+mj-lt"/>
                </a:endParaRPr>
              </a:p>
              <a:p>
                <a:pPr marL="342900" rtl="0" fontAlgn="ctr">
                  <a:spcBef>
                    <a:spcPts val="0"/>
                  </a:spcBef>
                  <a:spcAft>
                    <a:spcPts val="0"/>
                  </a:spcAft>
                  <a:buFont typeface="Arial" panose="020B0604020202020204" pitchFamily="34" charset="0"/>
                  <a:buChar char="•"/>
                </a:pPr>
                <a:endParaRPr lang="en-US" sz="2400" dirty="0">
                  <a:effectLst/>
                  <a:latin typeface="+mj-lt"/>
                </a:endParaRPr>
              </a:p>
              <a:p>
                <a:pPr marL="342900" rtl="0" fontAlgn="ctr">
                  <a:spcBef>
                    <a:spcPts val="0"/>
                  </a:spcBef>
                  <a:spcAft>
                    <a:spcPts val="0"/>
                  </a:spcAft>
                  <a:buFont typeface="Arial" panose="020B0604020202020204" pitchFamily="34" charset="0"/>
                  <a:buChar char="•"/>
                </a:pPr>
                <a:r>
                  <a:rPr lang="en-US" sz="2400" dirty="0">
                    <a:effectLst/>
                    <a:latin typeface="+mj-lt"/>
                  </a:rPr>
                  <a:t>Add </a:t>
                </a:r>
                <a:r>
                  <a:rPr lang="pt-BR" sz="2400" dirty="0">
                    <a:effectLst/>
                    <a:latin typeface="+mj-lt"/>
                  </a:rPr>
                  <a:t> </a:t>
                </a:r>
                <a14:m>
                  <m:oMath xmlns:m="http://schemas.openxmlformats.org/officeDocument/2006/math">
                    <m:f>
                      <m:fPr>
                        <m:ctrlPr>
                          <a:rPr lang="en-US" sz="3200" i="1">
                            <a:effectLst/>
                            <a:latin typeface="Cambria Math" panose="02040503050406030204" pitchFamily="18" charset="0"/>
                          </a:rPr>
                        </m:ctrlPr>
                      </m:fPr>
                      <m:num>
                        <m:r>
                          <a:rPr lang="en-US" sz="3200">
                            <a:effectLst/>
                            <a:latin typeface="Cambria Math" panose="02040503050406030204" pitchFamily="18" charset="0"/>
                          </a:rPr>
                          <m:t>𝛼</m:t>
                        </m:r>
                      </m:num>
                      <m:den>
                        <m:r>
                          <a:rPr lang="en-US" sz="3200">
                            <a:effectLst/>
                            <a:latin typeface="Cambria Math" panose="02040503050406030204" pitchFamily="18" charset="0"/>
                          </a:rPr>
                          <m:t>𝑁</m:t>
                        </m:r>
                      </m:den>
                    </m:f>
                  </m:oMath>
                </a14:m>
                <a:r>
                  <a:rPr lang="en-US" sz="3200" dirty="0">
                    <a:effectLst/>
                    <a:latin typeface="+mj-lt"/>
                  </a:rPr>
                  <a:t> </a:t>
                </a:r>
                <a:r>
                  <a:rPr lang="en-US" sz="2400" dirty="0">
                    <a:effectLst/>
                    <a:latin typeface="+mj-lt"/>
                  </a:rPr>
                  <a:t>to every entry of the resulting matrix to obtain transition matrix </a:t>
                </a:r>
                <a14:m>
                  <m:oMath xmlns:m="http://schemas.openxmlformats.org/officeDocument/2006/math">
                    <m:r>
                      <a:rPr lang="en-US" sz="2400" i="1" dirty="0" smtClean="0">
                        <a:effectLst/>
                        <a:latin typeface="Cambria Math" panose="02040503050406030204" pitchFamily="18" charset="0"/>
                      </a:rPr>
                      <m:t>𝑀</m:t>
                    </m:r>
                  </m:oMath>
                </a14:m>
                <a:r>
                  <a:rPr lang="en-US" sz="2400" dirty="0">
                    <a:effectLst/>
                    <a:latin typeface="+mj-lt"/>
                  </a:rPr>
                  <a:t>.</a:t>
                </a:r>
              </a:p>
              <a:p>
                <a:endParaRPr lang="en-US" sz="2400" dirty="0"/>
              </a:p>
            </p:txBody>
          </p:sp>
        </mc:Choice>
        <mc:Fallback xmlns="">
          <p:sp>
            <p:nvSpPr>
              <p:cNvPr id="2" name="Text Placeholder 1">
                <a:extLst>
                  <a:ext uri="{FF2B5EF4-FFF2-40B4-BE49-F238E27FC236}">
                    <a16:creationId xmlns:a16="http://schemas.microsoft.com/office/drawing/2014/main" id="{4A604A5C-0197-4FEB-9900-8597ED4F053B}"/>
                  </a:ext>
                </a:extLst>
              </p:cNvPr>
              <p:cNvSpPr>
                <a:spLocks noGrp="1" noRot="1" noChangeAspect="1" noMove="1" noResize="1" noEditPoints="1" noAdjustHandles="1" noChangeArrowheads="1" noChangeShapeType="1" noTextEdit="1"/>
              </p:cNvSpPr>
              <p:nvPr>
                <p:ph type="body" sz="quarter" idx="13"/>
              </p:nvPr>
            </p:nvSpPr>
            <p:spPr>
              <a:xfrm>
                <a:off x="478369" y="1225485"/>
                <a:ext cx="11474451" cy="4206280"/>
              </a:xfrm>
              <a:blipFill>
                <a:blip r:embed="rId2"/>
                <a:stretch>
                  <a:fillRect l="-1487" t="-3768" r="-1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2F8E10E7-DE0E-47CF-A384-2E766505C15F}"/>
                  </a:ext>
                </a:extLst>
              </p:cNvPr>
              <p:cNvSpPr>
                <a:spLocks noGrp="1"/>
              </p:cNvSpPr>
              <p:nvPr>
                <p:ph type="title"/>
              </p:nvPr>
            </p:nvSpPr>
            <p:spPr>
              <a:xfrm>
                <a:off x="478369" y="144001"/>
                <a:ext cx="9169401" cy="514738"/>
              </a:xfrm>
            </p:spPr>
            <p:txBody>
              <a:bodyPr/>
              <a:lstStyle/>
              <a:p>
                <a:r>
                  <a:rPr lang="en-US" sz="2400" dirty="0"/>
                  <a:t>Derivation of Transition matrix </a:t>
                </a:r>
                <a14:m>
                  <m:oMath xmlns:m="http://schemas.openxmlformats.org/officeDocument/2006/math">
                    <m:r>
                      <a:rPr lang="en-US" sz="2400" i="1" dirty="0" smtClean="0">
                        <a:latin typeface="Cambria Math" panose="02040503050406030204" pitchFamily="18" charset="0"/>
                      </a:rPr>
                      <m:t>𝑀</m:t>
                    </m:r>
                  </m:oMath>
                </a14:m>
                <a:r>
                  <a:rPr lang="en-US" sz="2400" dirty="0"/>
                  <a:t> from Adjacency matrix </a:t>
                </a:r>
                <a14:m>
                  <m:oMath xmlns:m="http://schemas.openxmlformats.org/officeDocument/2006/math">
                    <m:r>
                      <a:rPr lang="en-US" sz="2400" i="1" dirty="0" smtClean="0">
                        <a:latin typeface="Cambria Math" panose="02040503050406030204" pitchFamily="18" charset="0"/>
                      </a:rPr>
                      <m:t>𝐴</m:t>
                    </m:r>
                  </m:oMath>
                </a14:m>
                <a:endParaRPr lang="en-US" sz="2800" dirty="0"/>
              </a:p>
            </p:txBody>
          </p:sp>
        </mc:Choice>
        <mc:Fallback xmlns="">
          <p:sp>
            <p:nvSpPr>
              <p:cNvPr id="3" name="Title 2">
                <a:extLst>
                  <a:ext uri="{FF2B5EF4-FFF2-40B4-BE49-F238E27FC236}">
                    <a16:creationId xmlns:a16="http://schemas.microsoft.com/office/drawing/2014/main" id="{2F8E10E7-DE0E-47CF-A384-2E766505C15F}"/>
                  </a:ext>
                </a:extLst>
              </p:cNvPr>
              <p:cNvSpPr>
                <a:spLocks noGrp="1" noRot="1" noChangeAspect="1" noMove="1" noResize="1" noEditPoints="1" noAdjustHandles="1" noChangeArrowheads="1" noChangeShapeType="1" noTextEdit="1"/>
              </p:cNvSpPr>
              <p:nvPr>
                <p:ph type="title"/>
              </p:nvPr>
            </p:nvSpPr>
            <p:spPr>
              <a:xfrm>
                <a:off x="478369" y="144001"/>
                <a:ext cx="9169401" cy="514738"/>
              </a:xfrm>
              <a:blipFill>
                <a:blip r:embed="rId3"/>
                <a:stretch>
                  <a:fillRect l="-1993" b="-345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EC8982A-1817-4A28-972E-1CF9A1343098}"/>
              </a:ext>
            </a:extLst>
          </p:cNvPr>
          <p:cNvSpPr>
            <a:spLocks noGrp="1"/>
          </p:cNvSpPr>
          <p:nvPr>
            <p:ph type="sldNum" sz="quarter" idx="16"/>
          </p:nvPr>
        </p:nvSpPr>
        <p:spPr/>
        <p:txBody>
          <a:bodyPr/>
          <a:lstStyle/>
          <a:p>
            <a:fld id="{81561042-0DC2-4A04-AA50-F6D44EB20EBA}" type="slidenum">
              <a:rPr lang="en-US" smtClean="0"/>
              <a:t>102</a:t>
            </a:fld>
            <a:endParaRPr lang="en-US"/>
          </a:p>
        </p:txBody>
      </p:sp>
    </p:spTree>
    <p:extLst>
      <p:ext uri="{BB962C8B-B14F-4D97-AF65-F5344CB8AC3E}">
        <p14:creationId xmlns:p14="http://schemas.microsoft.com/office/powerpoint/2010/main" val="343790219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059A-837B-4E70-85E0-77BA2416952C}"/>
              </a:ext>
            </a:extLst>
          </p:cNvPr>
          <p:cNvSpPr>
            <a:spLocks noGrp="1"/>
          </p:cNvSpPr>
          <p:nvPr>
            <p:ph type="title"/>
          </p:nvPr>
        </p:nvSpPr>
        <p:spPr/>
        <p:txBody>
          <a:bodyPr/>
          <a:lstStyle/>
          <a:p>
            <a:r>
              <a:rPr lang="pt-BR" dirty="0" err="1"/>
              <a:t>Suggested</a:t>
            </a:r>
            <a:r>
              <a:rPr lang="pt-BR" dirty="0"/>
              <a:t> </a:t>
            </a:r>
            <a:r>
              <a:rPr lang="pt-BR" dirty="0" err="1"/>
              <a:t>Exercises</a:t>
            </a:r>
            <a:endParaRPr lang="en-US" dirty="0"/>
          </a:p>
        </p:txBody>
      </p:sp>
      <p:sp>
        <p:nvSpPr>
          <p:cNvPr id="3" name="Content Placeholder 2">
            <a:extLst>
              <a:ext uri="{FF2B5EF4-FFF2-40B4-BE49-F238E27FC236}">
                <a16:creationId xmlns:a16="http://schemas.microsoft.com/office/drawing/2014/main" id="{619E2D8F-BD66-4A77-89AD-0694964867F4}"/>
              </a:ext>
            </a:extLst>
          </p:cNvPr>
          <p:cNvSpPr>
            <a:spLocks noGrp="1"/>
          </p:cNvSpPr>
          <p:nvPr>
            <p:ph idx="1"/>
          </p:nvPr>
        </p:nvSpPr>
        <p:spPr>
          <a:xfrm>
            <a:off x="478369" y="1213308"/>
            <a:ext cx="11473384" cy="3900042"/>
          </a:xfrm>
        </p:spPr>
        <p:txBody>
          <a:bodyPr/>
          <a:lstStyle/>
          <a:p>
            <a:endParaRPr lang="pt-BR" dirty="0"/>
          </a:p>
          <a:p>
            <a:pPr marL="457200" indent="-457200">
              <a:buFont typeface="+mj-lt"/>
              <a:buAutoNum type="arabicPeriod"/>
            </a:pPr>
            <a:r>
              <a:rPr lang="pt-BR" dirty="0"/>
              <a:t>Compute </a:t>
            </a:r>
            <a:r>
              <a:rPr lang="pt-BR" dirty="0" err="1"/>
              <a:t>and</a:t>
            </a:r>
            <a:r>
              <a:rPr lang="pt-BR" dirty="0"/>
              <a:t> compare </a:t>
            </a:r>
            <a:r>
              <a:rPr lang="pt-BR" dirty="0" err="1"/>
              <a:t>graph</a:t>
            </a:r>
            <a:r>
              <a:rPr lang="pt-BR" dirty="0"/>
              <a:t> </a:t>
            </a:r>
            <a:r>
              <a:rPr lang="pt-BR" dirty="0" err="1"/>
              <a:t>metrics</a:t>
            </a:r>
            <a:endParaRPr lang="pt-BR" dirty="0"/>
          </a:p>
          <a:p>
            <a:pPr marL="698494" lvl="1" indent="-457200"/>
            <a:r>
              <a:rPr lang="pt-BR" dirty="0" err="1"/>
              <a:t>Any</a:t>
            </a:r>
            <a:r>
              <a:rPr lang="pt-BR" dirty="0"/>
              <a:t> </a:t>
            </a:r>
            <a:r>
              <a:rPr lang="pt-BR" dirty="0" err="1"/>
              <a:t>metrics</a:t>
            </a:r>
            <a:r>
              <a:rPr lang="pt-BR" dirty="0"/>
              <a:t> </a:t>
            </a:r>
            <a:r>
              <a:rPr lang="pt-BR" dirty="0" err="1"/>
              <a:t>and</a:t>
            </a:r>
            <a:r>
              <a:rPr lang="pt-BR" dirty="0"/>
              <a:t> networks </a:t>
            </a:r>
            <a:r>
              <a:rPr lang="pt-BR" dirty="0" err="1"/>
              <a:t>of</a:t>
            </a:r>
            <a:r>
              <a:rPr lang="pt-BR" dirty="0"/>
              <a:t> </a:t>
            </a:r>
            <a:r>
              <a:rPr lang="pt-BR" dirty="0" err="1"/>
              <a:t>your</a:t>
            </a:r>
            <a:r>
              <a:rPr lang="pt-BR" dirty="0"/>
              <a:t> </a:t>
            </a:r>
            <a:r>
              <a:rPr lang="pt-BR" dirty="0" err="1"/>
              <a:t>choice</a:t>
            </a:r>
            <a:endParaRPr lang="pt-BR" dirty="0"/>
          </a:p>
          <a:p>
            <a:pPr marL="457200" indent="-457200">
              <a:buFont typeface="+mj-lt"/>
              <a:buAutoNum type="arabicPeriod"/>
            </a:pPr>
            <a:r>
              <a:rPr lang="pt-BR" dirty="0" err="1"/>
              <a:t>Predictions</a:t>
            </a:r>
            <a:r>
              <a:rPr lang="pt-BR" dirty="0"/>
              <a:t> </a:t>
            </a:r>
            <a:r>
              <a:rPr lang="pt-BR" dirty="0" err="1"/>
              <a:t>using</a:t>
            </a:r>
            <a:r>
              <a:rPr lang="pt-BR" dirty="0"/>
              <a:t> </a:t>
            </a:r>
            <a:r>
              <a:rPr lang="pt-BR" dirty="0" err="1"/>
              <a:t>traditional</a:t>
            </a:r>
            <a:r>
              <a:rPr lang="pt-BR" dirty="0"/>
              <a:t> </a:t>
            </a:r>
            <a:r>
              <a:rPr lang="pt-BR" dirty="0" err="1"/>
              <a:t>method</a:t>
            </a:r>
            <a:endParaRPr lang="pt-BR" dirty="0"/>
          </a:p>
          <a:p>
            <a:pPr marL="698494" lvl="1" indent="-457200"/>
            <a:r>
              <a:rPr lang="pt-BR" dirty="0" err="1"/>
              <a:t>Any</a:t>
            </a:r>
            <a:r>
              <a:rPr lang="pt-BR" dirty="0"/>
              <a:t> </a:t>
            </a:r>
            <a:r>
              <a:rPr lang="pt-BR" dirty="0" err="1"/>
              <a:t>two</a:t>
            </a:r>
            <a:r>
              <a:rPr lang="pt-BR" dirty="0"/>
              <a:t> </a:t>
            </a:r>
            <a:r>
              <a:rPr lang="pt-BR" dirty="0" err="1"/>
              <a:t>methods</a:t>
            </a:r>
            <a:r>
              <a:rPr lang="pt-BR" dirty="0"/>
              <a:t> of </a:t>
            </a:r>
            <a:r>
              <a:rPr lang="pt-BR" dirty="0" err="1"/>
              <a:t>your</a:t>
            </a:r>
            <a:r>
              <a:rPr lang="pt-BR" dirty="0"/>
              <a:t> </a:t>
            </a:r>
            <a:r>
              <a:rPr lang="pt-BR" dirty="0" err="1"/>
              <a:t>choice</a:t>
            </a:r>
            <a:endParaRPr lang="pt-BR" dirty="0"/>
          </a:p>
          <a:p>
            <a:pPr marL="457200" indent="-457200">
              <a:buFont typeface="+mj-lt"/>
              <a:buAutoNum type="arabicPeriod"/>
            </a:pPr>
            <a:r>
              <a:rPr lang="pt-BR" dirty="0"/>
              <a:t>Node </a:t>
            </a:r>
            <a:r>
              <a:rPr lang="pt-BR" dirty="0" err="1"/>
              <a:t>and</a:t>
            </a:r>
            <a:r>
              <a:rPr lang="pt-BR" dirty="0"/>
              <a:t> </a:t>
            </a:r>
            <a:r>
              <a:rPr lang="pt-BR" dirty="0" err="1"/>
              <a:t>Graph</a:t>
            </a:r>
            <a:r>
              <a:rPr lang="pt-BR" dirty="0"/>
              <a:t> </a:t>
            </a:r>
            <a:r>
              <a:rPr lang="pt-BR" dirty="0" err="1"/>
              <a:t>Feature</a:t>
            </a:r>
            <a:r>
              <a:rPr lang="pt-BR" dirty="0"/>
              <a:t> Learning </a:t>
            </a:r>
          </a:p>
          <a:p>
            <a:pPr marL="698494" lvl="1" indent="-457200"/>
            <a:r>
              <a:rPr lang="pt-BR" dirty="0" err="1"/>
              <a:t>Any</a:t>
            </a:r>
            <a:r>
              <a:rPr lang="pt-BR" dirty="0"/>
              <a:t> </a:t>
            </a:r>
            <a:r>
              <a:rPr lang="pt-BR" dirty="0" err="1"/>
              <a:t>two</a:t>
            </a:r>
            <a:r>
              <a:rPr lang="pt-BR" dirty="0"/>
              <a:t> </a:t>
            </a:r>
            <a:r>
              <a:rPr lang="pt-BR" dirty="0" err="1"/>
              <a:t>methods</a:t>
            </a:r>
            <a:r>
              <a:rPr lang="pt-BR" dirty="0"/>
              <a:t> </a:t>
            </a:r>
            <a:r>
              <a:rPr lang="pt-BR" dirty="0" err="1"/>
              <a:t>of</a:t>
            </a:r>
            <a:r>
              <a:rPr lang="pt-BR" dirty="0"/>
              <a:t> </a:t>
            </a:r>
            <a:r>
              <a:rPr lang="pt-BR" dirty="0" err="1"/>
              <a:t>your</a:t>
            </a:r>
            <a:r>
              <a:rPr lang="pt-BR" dirty="0"/>
              <a:t> </a:t>
            </a:r>
            <a:r>
              <a:rPr lang="pt-BR" dirty="0" err="1"/>
              <a:t>choice</a:t>
            </a:r>
            <a:endParaRPr lang="pt-BR" dirty="0"/>
          </a:p>
          <a:p>
            <a:pPr marL="342900" indent="-342900">
              <a:buFont typeface="Arial" panose="020B0604020202020204" pitchFamily="34" charset="0"/>
              <a:buChar char="•"/>
            </a:pPr>
            <a:endParaRPr lang="pt-BR" dirty="0"/>
          </a:p>
          <a:p>
            <a:endParaRPr lang="en-US" dirty="0"/>
          </a:p>
        </p:txBody>
      </p:sp>
      <p:sp>
        <p:nvSpPr>
          <p:cNvPr id="4" name="Slide Number Placeholder 3">
            <a:extLst>
              <a:ext uri="{FF2B5EF4-FFF2-40B4-BE49-F238E27FC236}">
                <a16:creationId xmlns:a16="http://schemas.microsoft.com/office/drawing/2014/main" id="{2544D838-EB3D-4D0D-822F-FD7D93CBEE71}"/>
              </a:ext>
            </a:extLst>
          </p:cNvPr>
          <p:cNvSpPr>
            <a:spLocks noGrp="1"/>
          </p:cNvSpPr>
          <p:nvPr>
            <p:ph type="sldNum" sz="quarter" idx="12"/>
          </p:nvPr>
        </p:nvSpPr>
        <p:spPr/>
        <p:txBody>
          <a:bodyPr/>
          <a:lstStyle/>
          <a:p>
            <a:fld id="{81561042-0DC2-4A04-AA50-F6D44EB20EBA}" type="slidenum">
              <a:rPr lang="en-US" smtClean="0"/>
              <a:t>103</a:t>
            </a:fld>
            <a:endParaRPr lang="en-US"/>
          </a:p>
        </p:txBody>
      </p:sp>
    </p:spTree>
    <p:extLst>
      <p:ext uri="{BB962C8B-B14F-4D97-AF65-F5344CB8AC3E}">
        <p14:creationId xmlns:p14="http://schemas.microsoft.com/office/powerpoint/2010/main" val="10175852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744794" y="1558552"/>
            <a:ext cx="10368116" cy="2983643"/>
          </a:xfrm>
        </p:spPr>
        <p:txBody>
          <a:bodyPr>
            <a:normAutofit/>
          </a:bodyPr>
          <a:lstStyle/>
          <a:p>
            <a:r>
              <a:rPr lang="en-US" sz="4000" dirty="0"/>
              <a:t>Session-7</a:t>
            </a:r>
            <a:br>
              <a:rPr lang="en-US" sz="4000" dirty="0"/>
            </a:br>
            <a:br>
              <a:rPr lang="en-US" sz="4000" dirty="0"/>
            </a:br>
            <a:r>
              <a:rPr lang="en-US" sz="4000" dirty="0"/>
              <a:t>Graph Convolutional Networks</a:t>
            </a:r>
            <a:endParaRPr lang="en-US" altLang="x-none" sz="5400" dirty="0">
              <a:ea typeface="ＭＳ Ｐゴシック" charset="-128"/>
            </a:endParaRP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104</a:t>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B387A-9B0D-46E0-8B44-4DB9E61D2743}"/>
              </a:ext>
            </a:extLst>
          </p:cNvPr>
          <p:cNvSpPr>
            <a:spLocks noGrp="1"/>
          </p:cNvSpPr>
          <p:nvPr>
            <p:ph type="title"/>
          </p:nvPr>
        </p:nvSpPr>
        <p:spPr>
          <a:xfrm>
            <a:off x="478369" y="144001"/>
            <a:ext cx="9169401" cy="555840"/>
          </a:xfrm>
        </p:spPr>
        <p:txBody>
          <a:bodyPr/>
          <a:lstStyle/>
          <a:p>
            <a:r>
              <a:rPr lang="en-US" dirty="0"/>
              <a:t>Quick recap</a:t>
            </a:r>
          </a:p>
        </p:txBody>
      </p:sp>
      <p:sp>
        <p:nvSpPr>
          <p:cNvPr id="4" name="Slide Number Placeholder 3">
            <a:extLst>
              <a:ext uri="{FF2B5EF4-FFF2-40B4-BE49-F238E27FC236}">
                <a16:creationId xmlns:a16="http://schemas.microsoft.com/office/drawing/2014/main" id="{25FE8E0B-DE42-418B-8913-D8A19537F305}"/>
              </a:ext>
            </a:extLst>
          </p:cNvPr>
          <p:cNvSpPr>
            <a:spLocks noGrp="1"/>
          </p:cNvSpPr>
          <p:nvPr>
            <p:ph type="sldNum" sz="quarter" idx="12"/>
          </p:nvPr>
        </p:nvSpPr>
        <p:spPr/>
        <p:txBody>
          <a:bodyPr/>
          <a:lstStyle/>
          <a:p>
            <a:fld id="{81561042-0DC2-4A04-AA50-F6D44EB20EBA}" type="slidenum">
              <a:rPr lang="en-US" smtClean="0"/>
              <a:t>105</a:t>
            </a:fld>
            <a:endParaRPr lang="en-US"/>
          </a:p>
        </p:txBody>
      </p:sp>
      <p:sp>
        <p:nvSpPr>
          <p:cNvPr id="19" name="TextBox 18">
            <a:extLst>
              <a:ext uri="{FF2B5EF4-FFF2-40B4-BE49-F238E27FC236}">
                <a16:creationId xmlns:a16="http://schemas.microsoft.com/office/drawing/2014/main" id="{B532401A-49B6-4950-A4BC-A253D9A84CD8}"/>
              </a:ext>
            </a:extLst>
          </p:cNvPr>
          <p:cNvSpPr txBox="1"/>
          <p:nvPr/>
        </p:nvSpPr>
        <p:spPr bwMode="gray">
          <a:xfrm>
            <a:off x="232624" y="1063679"/>
            <a:ext cx="6526316" cy="3046988"/>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1600" i="0" dirty="0">
                <a:solidFill>
                  <a:srgbClr val="222222"/>
                </a:solidFill>
                <a:effectLst/>
                <a:latin typeface="+mj-lt"/>
              </a:rPr>
              <a:t>Metr</a:t>
            </a:r>
            <a:r>
              <a:rPr lang="en-US" sz="1600" dirty="0">
                <a:solidFill>
                  <a:srgbClr val="222222"/>
                </a:solidFill>
                <a:latin typeface="+mj-lt"/>
              </a:rPr>
              <a:t>ics</a:t>
            </a:r>
          </a:p>
          <a:p>
            <a:pPr marL="285750" indent="-285750">
              <a:lnSpc>
                <a:spcPct val="200000"/>
              </a:lnSpc>
              <a:buFont typeface="Arial" panose="020B0604020202020204" pitchFamily="34" charset="0"/>
              <a:buChar char="•"/>
            </a:pPr>
            <a:r>
              <a:rPr lang="en-US" sz="1600" dirty="0">
                <a:solidFill>
                  <a:srgbClr val="222222"/>
                </a:solidFill>
                <a:latin typeface="+mj-lt"/>
              </a:rPr>
              <a:t>Classification </a:t>
            </a:r>
          </a:p>
          <a:p>
            <a:pPr marL="285750" indent="-285750">
              <a:lnSpc>
                <a:spcPct val="200000"/>
              </a:lnSpc>
              <a:buFont typeface="Arial" panose="020B0604020202020204" pitchFamily="34" charset="0"/>
              <a:buChar char="•"/>
            </a:pPr>
            <a:r>
              <a:rPr lang="en-US" sz="1600" i="0" dirty="0">
                <a:solidFill>
                  <a:srgbClr val="222222"/>
                </a:solidFill>
                <a:effectLst/>
                <a:latin typeface="+mj-lt"/>
              </a:rPr>
              <a:t>Random Walk</a:t>
            </a:r>
          </a:p>
          <a:p>
            <a:pPr marL="285750" indent="-285750">
              <a:lnSpc>
                <a:spcPct val="200000"/>
              </a:lnSpc>
              <a:buFont typeface="Arial" panose="020B0604020202020204" pitchFamily="34" charset="0"/>
              <a:buChar char="•"/>
            </a:pPr>
            <a:r>
              <a:rPr lang="en-US" sz="1600" dirty="0">
                <a:solidFill>
                  <a:srgbClr val="222222"/>
                </a:solidFill>
                <a:latin typeface="+mj-lt"/>
              </a:rPr>
              <a:t>Node and Graphs Embeddings</a:t>
            </a:r>
          </a:p>
          <a:p>
            <a:pPr marL="285750" indent="-285750">
              <a:lnSpc>
                <a:spcPct val="200000"/>
              </a:lnSpc>
              <a:buFont typeface="Arial" panose="020B0604020202020204" pitchFamily="34" charset="0"/>
              <a:buChar char="•"/>
            </a:pPr>
            <a:r>
              <a:rPr lang="en-US" sz="1600" dirty="0">
                <a:solidFill>
                  <a:srgbClr val="222222"/>
                </a:solidFill>
                <a:latin typeface="+mj-lt"/>
              </a:rPr>
              <a:t>Graph Structure Learning</a:t>
            </a:r>
          </a:p>
          <a:p>
            <a:endParaRPr lang="en-US" sz="1600" b="0" i="0" dirty="0">
              <a:solidFill>
                <a:srgbClr val="222222"/>
              </a:solidFill>
              <a:effectLst/>
              <a:latin typeface="+mj-lt"/>
            </a:endParaRPr>
          </a:p>
          <a:p>
            <a:endParaRPr lang="en-US" sz="1600" b="1" dirty="0">
              <a:solidFill>
                <a:srgbClr val="222222"/>
              </a:solidFill>
              <a:latin typeface="+mj-lt"/>
            </a:endParaRPr>
          </a:p>
        </p:txBody>
      </p:sp>
      <p:sp>
        <p:nvSpPr>
          <p:cNvPr id="14" name="TextBox 13">
            <a:extLst>
              <a:ext uri="{FF2B5EF4-FFF2-40B4-BE49-F238E27FC236}">
                <a16:creationId xmlns:a16="http://schemas.microsoft.com/office/drawing/2014/main" id="{1B5C4236-853D-456E-A3C3-F5DE643AB7D5}"/>
              </a:ext>
            </a:extLst>
          </p:cNvPr>
          <p:cNvSpPr txBox="1"/>
          <p:nvPr/>
        </p:nvSpPr>
        <p:spPr bwMode="gray">
          <a:xfrm>
            <a:off x="518245" y="4474505"/>
            <a:ext cx="11047636" cy="861774"/>
          </a:xfrm>
          <a:prstGeom prst="rect">
            <a:avLst/>
          </a:prstGeom>
          <a:noFill/>
        </p:spPr>
        <p:txBody>
          <a:bodyPr wrap="square">
            <a:spAutoFit/>
          </a:bodyPr>
          <a:lstStyle/>
          <a:p>
            <a:r>
              <a:rPr lang="en-US" b="1" dirty="0"/>
              <a:t>Why do we need Graph Neural Networks?</a:t>
            </a:r>
          </a:p>
          <a:p>
            <a:r>
              <a:rPr lang="en-US" sz="1600" dirty="0"/>
              <a:t>We need a way to scale without having to make large random walks in the graph</a:t>
            </a:r>
          </a:p>
          <a:p>
            <a:endParaRPr lang="en-US" sz="1600" dirty="0"/>
          </a:p>
        </p:txBody>
      </p:sp>
    </p:spTree>
    <p:extLst>
      <p:ext uri="{BB962C8B-B14F-4D97-AF65-F5344CB8AC3E}">
        <p14:creationId xmlns:p14="http://schemas.microsoft.com/office/powerpoint/2010/main" val="119670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A8024-8073-4AD0-A884-CC159DA2B518}"/>
              </a:ext>
            </a:extLst>
          </p:cNvPr>
          <p:cNvSpPr>
            <a:spLocks noGrp="1"/>
          </p:cNvSpPr>
          <p:nvPr>
            <p:ph type="title"/>
          </p:nvPr>
        </p:nvSpPr>
        <p:spPr/>
        <p:txBody>
          <a:bodyPr/>
          <a:lstStyle/>
          <a:p>
            <a:r>
              <a:rPr lang="en-US" dirty="0"/>
              <a:t>Session Topics</a:t>
            </a:r>
          </a:p>
        </p:txBody>
      </p:sp>
      <p:sp>
        <p:nvSpPr>
          <p:cNvPr id="3" name="Content Placeholder 2">
            <a:extLst>
              <a:ext uri="{FF2B5EF4-FFF2-40B4-BE49-F238E27FC236}">
                <a16:creationId xmlns:a16="http://schemas.microsoft.com/office/drawing/2014/main" id="{02780790-4789-4185-8A48-22EFA9BEE172}"/>
              </a:ext>
            </a:extLst>
          </p:cNvPr>
          <p:cNvSpPr>
            <a:spLocks noGrp="1"/>
          </p:cNvSpPr>
          <p:nvPr>
            <p:ph idx="1"/>
          </p:nvPr>
        </p:nvSpPr>
        <p:spPr>
          <a:xfrm>
            <a:off x="478369" y="1213308"/>
            <a:ext cx="11473384" cy="3002360"/>
          </a:xfrm>
        </p:spPr>
        <p:txBody>
          <a:bodyPr/>
          <a:lstStyle/>
          <a:p>
            <a:r>
              <a:rPr lang="en-US" dirty="0"/>
              <a:t>Example from Industry</a:t>
            </a:r>
          </a:p>
          <a:p>
            <a:r>
              <a:rPr lang="en-US" dirty="0"/>
              <a:t>Graph Convolutional Networks (GCN)</a:t>
            </a:r>
          </a:p>
          <a:p>
            <a:r>
              <a:rPr lang="en-US" dirty="0"/>
              <a:t>Relational GCN</a:t>
            </a:r>
          </a:p>
          <a:p>
            <a:r>
              <a:rPr lang="en-US" dirty="0"/>
              <a:t>Mathematical background</a:t>
            </a:r>
          </a:p>
          <a:p>
            <a:pPr marL="342900" indent="-342900">
              <a:buFont typeface="Arial" panose="020B0604020202020204" pitchFamily="34" charset="0"/>
              <a:buChar char="•"/>
            </a:pPr>
            <a:r>
              <a:rPr lang="en-US" dirty="0"/>
              <a:t>Laplacian</a:t>
            </a:r>
          </a:p>
          <a:p>
            <a:pPr marL="342900" indent="-342900">
              <a:buFont typeface="Arial" panose="020B0604020202020204" pitchFamily="34" charset="0"/>
              <a:buChar char="•"/>
            </a:pPr>
            <a:r>
              <a:rPr lang="en-US" dirty="0" err="1"/>
              <a:t>Chebshev</a:t>
            </a:r>
            <a:r>
              <a:rPr lang="en-US" dirty="0"/>
              <a:t> Approximation</a:t>
            </a:r>
          </a:p>
          <a:p>
            <a:pPr marL="342900" indent="-342900">
              <a:buFont typeface="Arial" panose="020B0604020202020204" pitchFamily="34" charset="0"/>
              <a:buChar char="•"/>
            </a:pPr>
            <a:r>
              <a:rPr lang="en-US" dirty="0" err="1"/>
              <a:t>Softmax</a:t>
            </a:r>
            <a:endParaRPr lang="en-US" dirty="0"/>
          </a:p>
        </p:txBody>
      </p:sp>
      <p:sp>
        <p:nvSpPr>
          <p:cNvPr id="4" name="Slide Number Placeholder 3">
            <a:extLst>
              <a:ext uri="{FF2B5EF4-FFF2-40B4-BE49-F238E27FC236}">
                <a16:creationId xmlns:a16="http://schemas.microsoft.com/office/drawing/2014/main" id="{7DDC1FD2-BA32-437C-8D00-EA89D4F3AB53}"/>
              </a:ext>
            </a:extLst>
          </p:cNvPr>
          <p:cNvSpPr>
            <a:spLocks noGrp="1"/>
          </p:cNvSpPr>
          <p:nvPr>
            <p:ph type="sldNum" sz="quarter" idx="12"/>
          </p:nvPr>
        </p:nvSpPr>
        <p:spPr/>
        <p:txBody>
          <a:bodyPr/>
          <a:lstStyle/>
          <a:p>
            <a:fld id="{81561042-0DC2-4A04-AA50-F6D44EB20EBA}" type="slidenum">
              <a:rPr lang="en-US" smtClean="0"/>
              <a:t>106</a:t>
            </a:fld>
            <a:endParaRPr lang="en-US"/>
          </a:p>
        </p:txBody>
      </p:sp>
    </p:spTree>
    <p:extLst>
      <p:ext uri="{BB962C8B-B14F-4D97-AF65-F5344CB8AC3E}">
        <p14:creationId xmlns:p14="http://schemas.microsoft.com/office/powerpoint/2010/main" val="2338712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A635-390A-499A-A3AA-C3265840BD03}"/>
              </a:ext>
            </a:extLst>
          </p:cNvPr>
          <p:cNvSpPr>
            <a:spLocks noGrp="1"/>
          </p:cNvSpPr>
          <p:nvPr>
            <p:ph type="title"/>
          </p:nvPr>
        </p:nvSpPr>
        <p:spPr/>
        <p:txBody>
          <a:bodyPr/>
          <a:lstStyle/>
          <a:p>
            <a:r>
              <a:rPr lang="en-US" dirty="0"/>
              <a:t>Motivation – Uber Eats</a:t>
            </a:r>
          </a:p>
        </p:txBody>
      </p:sp>
      <p:sp>
        <p:nvSpPr>
          <p:cNvPr id="4" name="Slide Number Placeholder 3">
            <a:extLst>
              <a:ext uri="{FF2B5EF4-FFF2-40B4-BE49-F238E27FC236}">
                <a16:creationId xmlns:a16="http://schemas.microsoft.com/office/drawing/2014/main" id="{2D9E4492-4279-46A7-8FC5-CDE9AA5FD990}"/>
              </a:ext>
            </a:extLst>
          </p:cNvPr>
          <p:cNvSpPr>
            <a:spLocks noGrp="1"/>
          </p:cNvSpPr>
          <p:nvPr>
            <p:ph type="sldNum" sz="quarter" idx="12"/>
          </p:nvPr>
        </p:nvSpPr>
        <p:spPr/>
        <p:txBody>
          <a:bodyPr/>
          <a:lstStyle/>
          <a:p>
            <a:fld id="{81561042-0DC2-4A04-AA50-F6D44EB20EBA}" type="slidenum">
              <a:rPr lang="en-US" smtClean="0"/>
              <a:t>107</a:t>
            </a:fld>
            <a:endParaRPr lang="en-US"/>
          </a:p>
        </p:txBody>
      </p:sp>
      <p:pic>
        <p:nvPicPr>
          <p:cNvPr id="6" name="Picture 5">
            <a:extLst>
              <a:ext uri="{FF2B5EF4-FFF2-40B4-BE49-F238E27FC236}">
                <a16:creationId xmlns:a16="http://schemas.microsoft.com/office/drawing/2014/main" id="{01498C38-19F1-41D7-B534-A86CF72E772E}"/>
              </a:ext>
            </a:extLst>
          </p:cNvPr>
          <p:cNvPicPr>
            <a:picLocks noChangeAspect="1"/>
          </p:cNvPicPr>
          <p:nvPr/>
        </p:nvPicPr>
        <p:blipFill>
          <a:blip r:embed="rId2"/>
          <a:stretch>
            <a:fillRect/>
          </a:stretch>
        </p:blipFill>
        <p:spPr>
          <a:xfrm>
            <a:off x="409574" y="906779"/>
            <a:ext cx="9382645" cy="5580025"/>
          </a:xfrm>
          <a:prstGeom prst="rect">
            <a:avLst/>
          </a:prstGeom>
        </p:spPr>
      </p:pic>
      <p:pic>
        <p:nvPicPr>
          <p:cNvPr id="9" name="Picture 8">
            <a:extLst>
              <a:ext uri="{FF2B5EF4-FFF2-40B4-BE49-F238E27FC236}">
                <a16:creationId xmlns:a16="http://schemas.microsoft.com/office/drawing/2014/main" id="{31CAC05F-2AC4-4F04-8540-B127A87136B1}"/>
              </a:ext>
            </a:extLst>
          </p:cNvPr>
          <p:cNvPicPr>
            <a:picLocks noChangeAspect="1"/>
          </p:cNvPicPr>
          <p:nvPr/>
        </p:nvPicPr>
        <p:blipFill>
          <a:blip r:embed="rId3"/>
          <a:stretch>
            <a:fillRect/>
          </a:stretch>
        </p:blipFill>
        <p:spPr>
          <a:xfrm>
            <a:off x="6432061" y="4363793"/>
            <a:ext cx="5282712" cy="1987687"/>
          </a:xfrm>
          <a:prstGeom prst="rect">
            <a:avLst/>
          </a:prstGeom>
        </p:spPr>
      </p:pic>
      <p:sp>
        <p:nvSpPr>
          <p:cNvPr id="11" name="TextBox 10">
            <a:extLst>
              <a:ext uri="{FF2B5EF4-FFF2-40B4-BE49-F238E27FC236}">
                <a16:creationId xmlns:a16="http://schemas.microsoft.com/office/drawing/2014/main" id="{950A1739-9824-44B5-9B61-5F0CF0C9ADA9}"/>
              </a:ext>
            </a:extLst>
          </p:cNvPr>
          <p:cNvSpPr txBox="1"/>
          <p:nvPr/>
        </p:nvSpPr>
        <p:spPr bwMode="gray">
          <a:xfrm>
            <a:off x="117282" y="6432535"/>
            <a:ext cx="6245748" cy="369332"/>
          </a:xfrm>
          <a:prstGeom prst="rect">
            <a:avLst/>
          </a:prstGeom>
          <a:noFill/>
        </p:spPr>
        <p:txBody>
          <a:bodyPr wrap="square">
            <a:spAutoFit/>
          </a:bodyPr>
          <a:lstStyle/>
          <a:p>
            <a:r>
              <a:rPr lang="en-US" dirty="0"/>
              <a:t>https://eng.uber.com/uber-eats-graph-learning/</a:t>
            </a:r>
          </a:p>
        </p:txBody>
      </p:sp>
    </p:spTree>
    <p:extLst>
      <p:ext uri="{BB962C8B-B14F-4D97-AF65-F5344CB8AC3E}">
        <p14:creationId xmlns:p14="http://schemas.microsoft.com/office/powerpoint/2010/main" val="3868154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83F0-A6C5-4A04-86BA-D2622A1973CA}"/>
              </a:ext>
            </a:extLst>
          </p:cNvPr>
          <p:cNvSpPr>
            <a:spLocks noGrp="1"/>
          </p:cNvSpPr>
          <p:nvPr>
            <p:ph type="title"/>
          </p:nvPr>
        </p:nvSpPr>
        <p:spPr/>
        <p:txBody>
          <a:bodyPr/>
          <a:lstStyle/>
          <a:p>
            <a:r>
              <a:rPr lang="en-US" dirty="0"/>
              <a:t>Outcomes</a:t>
            </a:r>
          </a:p>
        </p:txBody>
      </p:sp>
      <p:sp>
        <p:nvSpPr>
          <p:cNvPr id="4" name="Slide Number Placeholder 3">
            <a:extLst>
              <a:ext uri="{FF2B5EF4-FFF2-40B4-BE49-F238E27FC236}">
                <a16:creationId xmlns:a16="http://schemas.microsoft.com/office/drawing/2014/main" id="{4490025C-A045-4AC7-A58E-E39A77913EFD}"/>
              </a:ext>
            </a:extLst>
          </p:cNvPr>
          <p:cNvSpPr>
            <a:spLocks noGrp="1"/>
          </p:cNvSpPr>
          <p:nvPr>
            <p:ph type="sldNum" sz="quarter" idx="12"/>
          </p:nvPr>
        </p:nvSpPr>
        <p:spPr/>
        <p:txBody>
          <a:bodyPr/>
          <a:lstStyle/>
          <a:p>
            <a:fld id="{81561042-0DC2-4A04-AA50-F6D44EB20EBA}" type="slidenum">
              <a:rPr lang="en-US" smtClean="0"/>
              <a:t>108</a:t>
            </a:fld>
            <a:endParaRPr lang="en-US"/>
          </a:p>
        </p:txBody>
      </p:sp>
      <p:pic>
        <p:nvPicPr>
          <p:cNvPr id="6" name="Picture 5">
            <a:extLst>
              <a:ext uri="{FF2B5EF4-FFF2-40B4-BE49-F238E27FC236}">
                <a16:creationId xmlns:a16="http://schemas.microsoft.com/office/drawing/2014/main" id="{A1342C47-211B-4C0A-8BDA-D3CE3DD31CD3}"/>
              </a:ext>
            </a:extLst>
          </p:cNvPr>
          <p:cNvPicPr>
            <a:picLocks noChangeAspect="1"/>
          </p:cNvPicPr>
          <p:nvPr/>
        </p:nvPicPr>
        <p:blipFill>
          <a:blip r:embed="rId2"/>
          <a:stretch>
            <a:fillRect/>
          </a:stretch>
        </p:blipFill>
        <p:spPr>
          <a:xfrm>
            <a:off x="185043" y="1104900"/>
            <a:ext cx="10055739" cy="5034643"/>
          </a:xfrm>
          <a:prstGeom prst="rect">
            <a:avLst/>
          </a:prstGeom>
        </p:spPr>
      </p:pic>
      <p:pic>
        <p:nvPicPr>
          <p:cNvPr id="8" name="Picture 7">
            <a:extLst>
              <a:ext uri="{FF2B5EF4-FFF2-40B4-BE49-F238E27FC236}">
                <a16:creationId xmlns:a16="http://schemas.microsoft.com/office/drawing/2014/main" id="{4622B4B3-98CD-4FAB-A442-906BAE6D6D7E}"/>
              </a:ext>
            </a:extLst>
          </p:cNvPr>
          <p:cNvPicPr>
            <a:picLocks noChangeAspect="1"/>
          </p:cNvPicPr>
          <p:nvPr/>
        </p:nvPicPr>
        <p:blipFill>
          <a:blip r:embed="rId3"/>
          <a:stretch>
            <a:fillRect/>
          </a:stretch>
        </p:blipFill>
        <p:spPr>
          <a:xfrm>
            <a:off x="6979088" y="3978873"/>
            <a:ext cx="4200918" cy="2507932"/>
          </a:xfrm>
          <a:prstGeom prst="rect">
            <a:avLst/>
          </a:prstGeom>
        </p:spPr>
      </p:pic>
    </p:spTree>
    <p:extLst>
      <p:ext uri="{BB962C8B-B14F-4D97-AF65-F5344CB8AC3E}">
        <p14:creationId xmlns:p14="http://schemas.microsoft.com/office/powerpoint/2010/main" val="29714282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220EF-8ECA-4609-868F-2549F39EC280}"/>
              </a:ext>
            </a:extLst>
          </p:cNvPr>
          <p:cNvSpPr>
            <a:spLocks noGrp="1"/>
          </p:cNvSpPr>
          <p:nvPr>
            <p:ph type="title"/>
          </p:nvPr>
        </p:nvSpPr>
        <p:spPr/>
        <p:txBody>
          <a:bodyPr/>
          <a:lstStyle/>
          <a:p>
            <a:r>
              <a:rPr lang="en-US" dirty="0"/>
              <a:t>Pipeline</a:t>
            </a:r>
          </a:p>
        </p:txBody>
      </p:sp>
      <p:sp>
        <p:nvSpPr>
          <p:cNvPr id="4" name="Slide Number Placeholder 3">
            <a:extLst>
              <a:ext uri="{FF2B5EF4-FFF2-40B4-BE49-F238E27FC236}">
                <a16:creationId xmlns:a16="http://schemas.microsoft.com/office/drawing/2014/main" id="{88AB3EB5-5D5B-43CF-88F9-FBFD2AC117DA}"/>
              </a:ext>
            </a:extLst>
          </p:cNvPr>
          <p:cNvSpPr>
            <a:spLocks noGrp="1"/>
          </p:cNvSpPr>
          <p:nvPr>
            <p:ph type="sldNum" sz="quarter" idx="12"/>
          </p:nvPr>
        </p:nvSpPr>
        <p:spPr/>
        <p:txBody>
          <a:bodyPr/>
          <a:lstStyle/>
          <a:p>
            <a:fld id="{81561042-0DC2-4A04-AA50-F6D44EB20EBA}" type="slidenum">
              <a:rPr lang="en-US" smtClean="0"/>
              <a:t>109</a:t>
            </a:fld>
            <a:endParaRPr lang="en-US"/>
          </a:p>
        </p:txBody>
      </p:sp>
      <p:pic>
        <p:nvPicPr>
          <p:cNvPr id="6" name="Picture 5">
            <a:extLst>
              <a:ext uri="{FF2B5EF4-FFF2-40B4-BE49-F238E27FC236}">
                <a16:creationId xmlns:a16="http://schemas.microsoft.com/office/drawing/2014/main" id="{9A42CDE2-7793-48CF-9F0F-759FB0CE887E}"/>
              </a:ext>
            </a:extLst>
          </p:cNvPr>
          <p:cNvPicPr>
            <a:picLocks noChangeAspect="1"/>
          </p:cNvPicPr>
          <p:nvPr/>
        </p:nvPicPr>
        <p:blipFill>
          <a:blip r:embed="rId2"/>
          <a:stretch>
            <a:fillRect/>
          </a:stretch>
        </p:blipFill>
        <p:spPr>
          <a:xfrm>
            <a:off x="998220" y="1070982"/>
            <a:ext cx="9959340" cy="5546219"/>
          </a:xfrm>
          <a:prstGeom prst="rect">
            <a:avLst/>
          </a:prstGeom>
        </p:spPr>
      </p:pic>
    </p:spTree>
    <p:extLst>
      <p:ext uri="{BB962C8B-B14F-4D97-AF65-F5344CB8AC3E}">
        <p14:creationId xmlns:p14="http://schemas.microsoft.com/office/powerpoint/2010/main" val="4272082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2F5E8-8CBB-4EBF-B1FE-9901894CEAB6}"/>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DD57EDA4-8B16-4A1E-9B94-AC1AC6B5115C}"/>
              </a:ext>
            </a:extLst>
          </p:cNvPr>
          <p:cNvSpPr>
            <a:spLocks noGrp="1"/>
          </p:cNvSpPr>
          <p:nvPr>
            <p:ph idx="1"/>
          </p:nvPr>
        </p:nvSpPr>
        <p:spPr>
          <a:xfrm>
            <a:off x="478369" y="1213308"/>
            <a:ext cx="11473384" cy="5246564"/>
          </a:xfrm>
        </p:spPr>
        <p:txBody>
          <a:bodyPr/>
          <a:lstStyle/>
          <a:p>
            <a:r>
              <a:rPr lang="en-US" b="1" dirty="0"/>
              <a:t>Lecture-2: Overview of Graph Theory and Network Science (Wed 13h30 - 15h00)</a:t>
            </a:r>
          </a:p>
          <a:p>
            <a:pPr marL="342900" indent="-342900">
              <a:buFont typeface="Arial" panose="020B0604020202020204" pitchFamily="34" charset="0"/>
              <a:buChar char="•"/>
            </a:pPr>
            <a:r>
              <a:rPr lang="en-US" dirty="0"/>
              <a:t>Degree Distribution</a:t>
            </a:r>
          </a:p>
          <a:p>
            <a:pPr marL="342900" indent="-342900">
              <a:buFont typeface="Arial" panose="020B0604020202020204" pitchFamily="34" charset="0"/>
              <a:buChar char="•"/>
            </a:pPr>
            <a:r>
              <a:rPr lang="en-US" dirty="0"/>
              <a:t>Path length</a:t>
            </a:r>
          </a:p>
          <a:p>
            <a:pPr marL="342900" indent="-342900">
              <a:buFont typeface="Arial" panose="020B0604020202020204" pitchFamily="34" charset="0"/>
              <a:buChar char="•"/>
            </a:pPr>
            <a:r>
              <a:rPr lang="en-US" dirty="0"/>
              <a:t>Clustering Coefficient</a:t>
            </a:r>
          </a:p>
          <a:p>
            <a:pPr marL="342900" indent="-342900">
              <a:buFont typeface="Arial" panose="020B0604020202020204" pitchFamily="34" charset="0"/>
              <a:buChar char="•"/>
            </a:pPr>
            <a:r>
              <a:rPr lang="en-US" dirty="0"/>
              <a:t>Null-Models for Graphs</a:t>
            </a:r>
          </a:p>
          <a:p>
            <a:pPr marL="342900" indent="-342900">
              <a:buFont typeface="Arial" panose="020B0604020202020204" pitchFamily="34" charset="0"/>
              <a:buChar char="•"/>
            </a:pPr>
            <a:endParaRPr lang="en-US" dirty="0"/>
          </a:p>
          <a:p>
            <a:r>
              <a:rPr lang="en-US" b="1" dirty="0"/>
              <a:t>First task:</a:t>
            </a:r>
          </a:p>
          <a:p>
            <a:pPr marL="342900" indent="-342900">
              <a:buFont typeface="Arial" panose="020B0604020202020204" pitchFamily="34" charset="0"/>
              <a:buChar char="•"/>
            </a:pPr>
            <a:r>
              <a:rPr lang="en-US" dirty="0"/>
              <a:t>Accept Slack invitation</a:t>
            </a:r>
          </a:p>
          <a:p>
            <a:pPr marL="342900" indent="-342900">
              <a:buFont typeface="Arial" panose="020B0604020202020204" pitchFamily="34" charset="0"/>
              <a:buChar char="•"/>
            </a:pPr>
            <a:r>
              <a:rPr lang="en-US" dirty="0"/>
              <a:t>Study datasets</a:t>
            </a:r>
          </a:p>
          <a:p>
            <a:pPr marL="342900" indent="-342900">
              <a:buFont typeface="Arial" panose="020B0604020202020204" pitchFamily="34" charset="0"/>
              <a:buChar char="•"/>
            </a:pPr>
            <a:r>
              <a:rPr lang="en-US" dirty="0"/>
              <a:t>See examples of use of Snap or </a:t>
            </a:r>
            <a:r>
              <a:rPr lang="en-US" dirty="0" err="1"/>
              <a:t>NetworkX</a:t>
            </a:r>
            <a:r>
              <a:rPr lang="en-US" dirty="0"/>
              <a:t> </a:t>
            </a:r>
          </a:p>
          <a:p>
            <a:pPr marL="342900" indent="-342900">
              <a:buFont typeface="Arial" panose="020B0604020202020204" pitchFamily="34" charset="0"/>
              <a:buChar char="•"/>
            </a:pPr>
            <a:r>
              <a:rPr lang="en-US" dirty="0"/>
              <a:t>Think of scenarios</a:t>
            </a:r>
          </a:p>
          <a:p>
            <a:endParaRPr lang="en-US" dirty="0"/>
          </a:p>
        </p:txBody>
      </p:sp>
    </p:spTree>
    <p:extLst>
      <p:ext uri="{BB962C8B-B14F-4D97-AF65-F5344CB8AC3E}">
        <p14:creationId xmlns:p14="http://schemas.microsoft.com/office/powerpoint/2010/main" val="19421647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8189-F79C-4DE6-B5DE-520E9A6BEF87}"/>
              </a:ext>
            </a:extLst>
          </p:cNvPr>
          <p:cNvSpPr>
            <a:spLocks noGrp="1"/>
          </p:cNvSpPr>
          <p:nvPr>
            <p:ph type="title"/>
          </p:nvPr>
        </p:nvSpPr>
        <p:spPr/>
        <p:txBody>
          <a:bodyPr/>
          <a:lstStyle/>
          <a:p>
            <a:r>
              <a:rPr lang="en-US" dirty="0"/>
              <a:t>Bipartite Graph for Dish Recommendation</a:t>
            </a:r>
          </a:p>
        </p:txBody>
      </p:sp>
      <p:pic>
        <p:nvPicPr>
          <p:cNvPr id="8" name="Content Placeholder 7">
            <a:extLst>
              <a:ext uri="{FF2B5EF4-FFF2-40B4-BE49-F238E27FC236}">
                <a16:creationId xmlns:a16="http://schemas.microsoft.com/office/drawing/2014/main" id="{7F3092D1-63D6-4EA5-97F7-B081B89EE804}"/>
              </a:ext>
            </a:extLst>
          </p:cNvPr>
          <p:cNvPicPr>
            <a:picLocks noGrp="1" noChangeAspect="1"/>
          </p:cNvPicPr>
          <p:nvPr>
            <p:ph idx="1"/>
          </p:nvPr>
        </p:nvPicPr>
        <p:blipFill>
          <a:blip r:embed="rId2"/>
          <a:stretch>
            <a:fillRect/>
          </a:stretch>
        </p:blipFill>
        <p:spPr>
          <a:xfrm>
            <a:off x="8970018" y="1543198"/>
            <a:ext cx="2365243" cy="3359198"/>
          </a:xfrm>
        </p:spPr>
      </p:pic>
      <p:sp>
        <p:nvSpPr>
          <p:cNvPr id="4" name="Slide Number Placeholder 3">
            <a:extLst>
              <a:ext uri="{FF2B5EF4-FFF2-40B4-BE49-F238E27FC236}">
                <a16:creationId xmlns:a16="http://schemas.microsoft.com/office/drawing/2014/main" id="{58254455-BF71-439B-8E69-E3535FAB55EF}"/>
              </a:ext>
            </a:extLst>
          </p:cNvPr>
          <p:cNvSpPr>
            <a:spLocks noGrp="1"/>
          </p:cNvSpPr>
          <p:nvPr>
            <p:ph type="sldNum" sz="quarter" idx="12"/>
          </p:nvPr>
        </p:nvSpPr>
        <p:spPr/>
        <p:txBody>
          <a:bodyPr/>
          <a:lstStyle/>
          <a:p>
            <a:fld id="{81561042-0DC2-4A04-AA50-F6D44EB20EBA}" type="slidenum">
              <a:rPr lang="en-US" smtClean="0"/>
              <a:t>110</a:t>
            </a:fld>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903AA9B-DB8C-471D-B8C7-1369CF52ECF0}"/>
                  </a:ext>
                </a:extLst>
              </p:cNvPr>
              <p:cNvSpPr txBox="1">
                <a:spLocks/>
              </p:cNvSpPr>
              <p:nvPr/>
            </p:nvSpPr>
            <p:spPr bwMode="gray">
              <a:xfrm>
                <a:off x="478369" y="1213308"/>
                <a:ext cx="11473384" cy="2104679"/>
              </a:xfrm>
              <a:prstGeom prst="rect">
                <a:avLst/>
              </a:prstGeom>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𝑈</m:t>
                        </m:r>
                      </m:e>
                      <m:sub>
                        <m:r>
                          <a:rPr lang="en-US" i="1" dirty="0" smtClean="0">
                            <a:latin typeface="Cambria Math" panose="02040503050406030204" pitchFamily="18" charset="0"/>
                          </a:rPr>
                          <m:t>𝑖</m:t>
                        </m:r>
                      </m:sub>
                    </m:sSub>
                  </m:oMath>
                </a14:m>
                <a:r>
                  <a:rPr lang="en-US" dirty="0"/>
                  <a:t>users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𝑖</m:t>
                        </m:r>
                      </m:sub>
                    </m:sSub>
                  </m:oMath>
                </a14:m>
                <a:r>
                  <a:rPr lang="en-US" dirty="0"/>
                  <a:t>Dishes</a:t>
                </a:r>
              </a:p>
              <a:p>
                <a:r>
                  <a:rPr lang="en-US" dirty="0"/>
                  <a:t>Users connect to dishes by number of times they order a dish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𝑖</m:t>
                        </m:r>
                      </m:sub>
                    </m:sSub>
                  </m:oMath>
                </a14:m>
                <a:endParaRPr lang="en-US" dirty="0"/>
              </a:p>
              <a:p>
                <a:r>
                  <a:rPr lang="en-US" dirty="0"/>
                  <a:t>New users and new dishes are added every day</a:t>
                </a:r>
              </a:p>
              <a:p>
                <a:r>
                  <a:rPr lang="en-US" dirty="0"/>
                  <a:t>Each node has a feature (e.g., word2vec) </a:t>
                </a:r>
              </a:p>
            </p:txBody>
          </p:sp>
        </mc:Choice>
        <mc:Fallback xmlns="">
          <p:sp>
            <p:nvSpPr>
              <p:cNvPr id="9" name="Content Placeholder 2">
                <a:extLst>
                  <a:ext uri="{FF2B5EF4-FFF2-40B4-BE49-F238E27FC236}">
                    <a16:creationId xmlns:a16="http://schemas.microsoft.com/office/drawing/2014/main" id="{6903AA9B-DB8C-471D-B8C7-1369CF52ECF0}"/>
                  </a:ext>
                </a:extLst>
              </p:cNvPr>
              <p:cNvSpPr txBox="1">
                <a:spLocks noRot="1" noChangeAspect="1" noMove="1" noResize="1" noEditPoints="1" noAdjustHandles="1" noChangeArrowheads="1" noChangeShapeType="1" noTextEdit="1"/>
              </p:cNvSpPr>
              <p:nvPr/>
            </p:nvSpPr>
            <p:spPr bwMode="gray">
              <a:xfrm>
                <a:off x="478369" y="1213308"/>
                <a:ext cx="11473384" cy="2104679"/>
              </a:xfrm>
              <a:prstGeom prst="rect">
                <a:avLst/>
              </a:prstGeom>
              <a:blipFill>
                <a:blip r:embed="rId3"/>
                <a:stretch>
                  <a:fillRect l="-1275" t="-2609" b="-6087"/>
                </a:stretch>
              </a:blipFill>
            </p:spPr>
            <p:txBody>
              <a:bodyPr/>
              <a:lstStyle/>
              <a:p>
                <a:r>
                  <a:rPr lang="en-US">
                    <a:noFill/>
                  </a:rPr>
                  <a:t> </a:t>
                </a:r>
              </a:p>
            </p:txBody>
          </p:sp>
        </mc:Fallback>
      </mc:AlternateContent>
    </p:spTree>
    <p:extLst>
      <p:ext uri="{BB962C8B-B14F-4D97-AF65-F5344CB8AC3E}">
        <p14:creationId xmlns:p14="http://schemas.microsoft.com/office/powerpoint/2010/main" val="37539507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3EB3F-695E-4D72-B314-2E369553D52A}"/>
              </a:ext>
            </a:extLst>
          </p:cNvPr>
          <p:cNvSpPr>
            <a:spLocks noGrp="1"/>
          </p:cNvSpPr>
          <p:nvPr>
            <p:ph type="title"/>
          </p:nvPr>
        </p:nvSpPr>
        <p:spPr/>
        <p:txBody>
          <a:bodyPr/>
          <a:lstStyle/>
          <a:p>
            <a:r>
              <a:rPr lang="en-US" dirty="0"/>
              <a:t>Margin Loss</a:t>
            </a:r>
          </a:p>
        </p:txBody>
      </p:sp>
      <p:sp>
        <p:nvSpPr>
          <p:cNvPr id="3" name="Content Placeholder 2">
            <a:extLst>
              <a:ext uri="{FF2B5EF4-FFF2-40B4-BE49-F238E27FC236}">
                <a16:creationId xmlns:a16="http://schemas.microsoft.com/office/drawing/2014/main" id="{A9A2A641-ED04-4260-B1AC-4508FD335092}"/>
              </a:ext>
            </a:extLst>
          </p:cNvPr>
          <p:cNvSpPr>
            <a:spLocks noGrp="1"/>
          </p:cNvSpPr>
          <p:nvPr>
            <p:ph idx="1"/>
          </p:nvPr>
        </p:nvSpPr>
        <p:spPr>
          <a:xfrm>
            <a:off x="478369" y="1213308"/>
            <a:ext cx="11473384" cy="309315"/>
          </a:xfrm>
        </p:spPr>
        <p:txBody>
          <a:bodyPr/>
          <a:lstStyle/>
          <a:p>
            <a:r>
              <a:rPr lang="en-US" dirty="0"/>
              <a:t>For dish recommendation, the goal is to rank dishes for each user.</a:t>
            </a:r>
          </a:p>
        </p:txBody>
      </p:sp>
      <p:sp>
        <p:nvSpPr>
          <p:cNvPr id="4" name="Slide Number Placeholder 3">
            <a:extLst>
              <a:ext uri="{FF2B5EF4-FFF2-40B4-BE49-F238E27FC236}">
                <a16:creationId xmlns:a16="http://schemas.microsoft.com/office/drawing/2014/main" id="{DDDDBBD0-17BC-48C3-8E6A-74F82B128A08}"/>
              </a:ext>
            </a:extLst>
          </p:cNvPr>
          <p:cNvSpPr>
            <a:spLocks noGrp="1"/>
          </p:cNvSpPr>
          <p:nvPr>
            <p:ph type="sldNum" sz="quarter" idx="12"/>
          </p:nvPr>
        </p:nvSpPr>
        <p:spPr/>
        <p:txBody>
          <a:bodyPr/>
          <a:lstStyle/>
          <a:p>
            <a:fld id="{81561042-0DC2-4A04-AA50-F6D44EB20EBA}" type="slidenum">
              <a:rPr lang="en-US" smtClean="0"/>
              <a:t>111</a:t>
            </a:fld>
            <a:endParaRPr lang="en-US"/>
          </a:p>
        </p:txBody>
      </p:sp>
      <p:sp>
        <p:nvSpPr>
          <p:cNvPr id="7" name="TextBox 6">
            <a:extLst>
              <a:ext uri="{FF2B5EF4-FFF2-40B4-BE49-F238E27FC236}">
                <a16:creationId xmlns:a16="http://schemas.microsoft.com/office/drawing/2014/main" id="{EC7FBB7A-4B10-4B14-93EE-A03A47DF0F5D}"/>
              </a:ext>
            </a:extLst>
          </p:cNvPr>
          <p:cNvSpPr txBox="1"/>
          <p:nvPr/>
        </p:nvSpPr>
        <p:spPr bwMode="gray">
          <a:xfrm>
            <a:off x="1455420" y="3850832"/>
            <a:ext cx="6271260" cy="74132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Goal is for the positive pair to surpass the negative pair</a:t>
            </a:r>
          </a:p>
        </p:txBody>
      </p:sp>
      <p:pic>
        <p:nvPicPr>
          <p:cNvPr id="9" name="Picture 8">
            <a:extLst>
              <a:ext uri="{FF2B5EF4-FFF2-40B4-BE49-F238E27FC236}">
                <a16:creationId xmlns:a16="http://schemas.microsoft.com/office/drawing/2014/main" id="{B641596D-034D-4C1B-B30A-32636D512BC0}"/>
              </a:ext>
            </a:extLst>
          </p:cNvPr>
          <p:cNvPicPr>
            <a:picLocks noChangeAspect="1"/>
          </p:cNvPicPr>
          <p:nvPr/>
        </p:nvPicPr>
        <p:blipFill>
          <a:blip r:embed="rId2"/>
          <a:stretch>
            <a:fillRect/>
          </a:stretch>
        </p:blipFill>
        <p:spPr>
          <a:xfrm>
            <a:off x="2210752" y="1944455"/>
            <a:ext cx="6486525" cy="1484545"/>
          </a:xfrm>
          <a:prstGeom prst="rect">
            <a:avLst/>
          </a:prstGeom>
        </p:spPr>
      </p:pic>
    </p:spTree>
    <p:extLst>
      <p:ext uri="{BB962C8B-B14F-4D97-AF65-F5344CB8AC3E}">
        <p14:creationId xmlns:p14="http://schemas.microsoft.com/office/powerpoint/2010/main" val="22012859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CCD66-5639-4F63-A735-2FE1E9D1AB92}"/>
              </a:ext>
            </a:extLst>
          </p:cNvPr>
          <p:cNvSpPr>
            <a:spLocks noGrp="1"/>
          </p:cNvSpPr>
          <p:nvPr>
            <p:ph type="title"/>
          </p:nvPr>
        </p:nvSpPr>
        <p:spPr/>
        <p:txBody>
          <a:bodyPr/>
          <a:lstStyle/>
          <a:p>
            <a:r>
              <a:rPr lang="en-US" dirty="0"/>
              <a:t>Loss with Low Rank Positives</a:t>
            </a:r>
          </a:p>
        </p:txBody>
      </p:sp>
      <p:sp>
        <p:nvSpPr>
          <p:cNvPr id="4" name="Slide Number Placeholder 3">
            <a:extLst>
              <a:ext uri="{FF2B5EF4-FFF2-40B4-BE49-F238E27FC236}">
                <a16:creationId xmlns:a16="http://schemas.microsoft.com/office/drawing/2014/main" id="{B5E7FC2B-03B8-4A4D-8B59-691196597565}"/>
              </a:ext>
            </a:extLst>
          </p:cNvPr>
          <p:cNvSpPr>
            <a:spLocks noGrp="1"/>
          </p:cNvSpPr>
          <p:nvPr>
            <p:ph type="sldNum" sz="quarter" idx="12"/>
          </p:nvPr>
        </p:nvSpPr>
        <p:spPr/>
        <p:txBody>
          <a:bodyPr/>
          <a:lstStyle/>
          <a:p>
            <a:fld id="{81561042-0DC2-4A04-AA50-F6D44EB20EBA}" type="slidenum">
              <a:rPr lang="en-US" smtClean="0"/>
              <a:t>112</a:t>
            </a:fld>
            <a:endParaRPr lang="en-US"/>
          </a:p>
        </p:txBody>
      </p:sp>
      <p:pic>
        <p:nvPicPr>
          <p:cNvPr id="13" name="Picture 12">
            <a:extLst>
              <a:ext uri="{FF2B5EF4-FFF2-40B4-BE49-F238E27FC236}">
                <a16:creationId xmlns:a16="http://schemas.microsoft.com/office/drawing/2014/main" id="{37DBEB93-E623-47C7-AF97-9B585D83901B}"/>
              </a:ext>
            </a:extLst>
          </p:cNvPr>
          <p:cNvPicPr>
            <a:picLocks noChangeAspect="1"/>
          </p:cNvPicPr>
          <p:nvPr/>
        </p:nvPicPr>
        <p:blipFill>
          <a:blip r:embed="rId2"/>
          <a:stretch>
            <a:fillRect/>
          </a:stretch>
        </p:blipFill>
        <p:spPr>
          <a:xfrm>
            <a:off x="1259132" y="1073840"/>
            <a:ext cx="9169402" cy="3991752"/>
          </a:xfrm>
          <a:prstGeom prst="rect">
            <a:avLst/>
          </a:prstGeom>
        </p:spPr>
      </p:pic>
    </p:spTree>
    <p:extLst>
      <p:ext uri="{BB962C8B-B14F-4D97-AF65-F5344CB8AC3E}">
        <p14:creationId xmlns:p14="http://schemas.microsoft.com/office/powerpoint/2010/main" val="13003402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1B7C1-58D8-4625-B87C-63D0DBC03B98}"/>
              </a:ext>
            </a:extLst>
          </p:cNvPr>
          <p:cNvSpPr>
            <a:spLocks noGrp="1"/>
          </p:cNvSpPr>
          <p:nvPr>
            <p:ph type="title"/>
          </p:nvPr>
        </p:nvSpPr>
        <p:spPr/>
        <p:txBody>
          <a:bodyPr/>
          <a:lstStyle/>
          <a:p>
            <a:r>
              <a:rPr lang="en-US" dirty="0"/>
              <a:t>Weighted pool aggregation</a:t>
            </a:r>
          </a:p>
        </p:txBody>
      </p:sp>
      <p:sp>
        <p:nvSpPr>
          <p:cNvPr id="3" name="Content Placeholder 2">
            <a:extLst>
              <a:ext uri="{FF2B5EF4-FFF2-40B4-BE49-F238E27FC236}">
                <a16:creationId xmlns:a16="http://schemas.microsoft.com/office/drawing/2014/main" id="{58B77BA2-44E9-4733-A1C2-65F79C6740AD}"/>
              </a:ext>
            </a:extLst>
          </p:cNvPr>
          <p:cNvSpPr>
            <a:spLocks noGrp="1"/>
          </p:cNvSpPr>
          <p:nvPr>
            <p:ph idx="1"/>
          </p:nvPr>
        </p:nvSpPr>
        <p:spPr>
          <a:xfrm>
            <a:off x="478369" y="1213308"/>
            <a:ext cx="11473384" cy="309315"/>
          </a:xfrm>
        </p:spPr>
        <p:txBody>
          <a:bodyPr/>
          <a:lstStyle/>
          <a:p>
            <a:r>
              <a:rPr lang="en-US" dirty="0"/>
              <a:t>Aggregate neighborhood based on the edge weights</a:t>
            </a:r>
          </a:p>
        </p:txBody>
      </p:sp>
      <p:sp>
        <p:nvSpPr>
          <p:cNvPr id="4" name="Slide Number Placeholder 3">
            <a:extLst>
              <a:ext uri="{FF2B5EF4-FFF2-40B4-BE49-F238E27FC236}">
                <a16:creationId xmlns:a16="http://schemas.microsoft.com/office/drawing/2014/main" id="{B1728BD3-51B5-459B-813D-90F1DCAD7B80}"/>
              </a:ext>
            </a:extLst>
          </p:cNvPr>
          <p:cNvSpPr>
            <a:spLocks noGrp="1"/>
          </p:cNvSpPr>
          <p:nvPr>
            <p:ph type="sldNum" sz="quarter" idx="12"/>
          </p:nvPr>
        </p:nvSpPr>
        <p:spPr/>
        <p:txBody>
          <a:bodyPr/>
          <a:lstStyle/>
          <a:p>
            <a:fld id="{81561042-0DC2-4A04-AA50-F6D44EB20EBA}" type="slidenum">
              <a:rPr lang="en-US" smtClean="0"/>
              <a:t>113</a:t>
            </a:fld>
            <a:endParaRPr lang="en-US"/>
          </a:p>
        </p:txBody>
      </p:sp>
      <p:pic>
        <p:nvPicPr>
          <p:cNvPr id="8" name="Picture 7">
            <a:extLst>
              <a:ext uri="{FF2B5EF4-FFF2-40B4-BE49-F238E27FC236}">
                <a16:creationId xmlns:a16="http://schemas.microsoft.com/office/drawing/2014/main" id="{A24980B5-F928-4C61-8E3B-8FDCCF38FB80}"/>
              </a:ext>
            </a:extLst>
          </p:cNvPr>
          <p:cNvPicPr>
            <a:picLocks noChangeAspect="1"/>
          </p:cNvPicPr>
          <p:nvPr/>
        </p:nvPicPr>
        <p:blipFill>
          <a:blip r:embed="rId2"/>
          <a:stretch>
            <a:fillRect/>
          </a:stretch>
        </p:blipFill>
        <p:spPr>
          <a:xfrm>
            <a:off x="1643063" y="2066622"/>
            <a:ext cx="7790498" cy="2724755"/>
          </a:xfrm>
          <a:prstGeom prst="rect">
            <a:avLst/>
          </a:prstGeom>
        </p:spPr>
      </p:pic>
    </p:spTree>
    <p:extLst>
      <p:ext uri="{BB962C8B-B14F-4D97-AF65-F5344CB8AC3E}">
        <p14:creationId xmlns:p14="http://schemas.microsoft.com/office/powerpoint/2010/main" val="33716983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684BC-A279-4549-96A7-D0EF1D2452F4}"/>
              </a:ext>
            </a:extLst>
          </p:cNvPr>
          <p:cNvSpPr>
            <a:spLocks noGrp="1"/>
          </p:cNvSpPr>
          <p:nvPr>
            <p:ph type="title"/>
          </p:nvPr>
        </p:nvSpPr>
        <p:spPr/>
        <p:txBody>
          <a:bodyPr/>
          <a:lstStyle/>
          <a:p>
            <a:r>
              <a:rPr lang="en-US" dirty="0"/>
              <a:t>GNN key idea</a:t>
            </a:r>
          </a:p>
        </p:txBody>
      </p:sp>
      <p:sp>
        <p:nvSpPr>
          <p:cNvPr id="3" name="Content Placeholder 2">
            <a:extLst>
              <a:ext uri="{FF2B5EF4-FFF2-40B4-BE49-F238E27FC236}">
                <a16:creationId xmlns:a16="http://schemas.microsoft.com/office/drawing/2014/main" id="{8F63AEAE-D6F2-40AC-B701-D1F24AC40FB6}"/>
              </a:ext>
            </a:extLst>
          </p:cNvPr>
          <p:cNvSpPr>
            <a:spLocks noGrp="1"/>
          </p:cNvSpPr>
          <p:nvPr>
            <p:ph idx="1"/>
          </p:nvPr>
        </p:nvSpPr>
        <p:spPr>
          <a:xfrm>
            <a:off x="478369" y="1213308"/>
            <a:ext cx="11473384" cy="655564"/>
          </a:xfrm>
        </p:spPr>
        <p:txBody>
          <a:bodyPr/>
          <a:lstStyle/>
          <a:p>
            <a:r>
              <a:rPr lang="en-US" dirty="0"/>
              <a:t>Obtain a node representation by using a neural network to aggregate the information from the  neighbors.</a:t>
            </a:r>
          </a:p>
        </p:txBody>
      </p:sp>
      <p:sp>
        <p:nvSpPr>
          <p:cNvPr id="4" name="Slide Number Placeholder 3">
            <a:extLst>
              <a:ext uri="{FF2B5EF4-FFF2-40B4-BE49-F238E27FC236}">
                <a16:creationId xmlns:a16="http://schemas.microsoft.com/office/drawing/2014/main" id="{59734C8A-F9BF-4D3C-B095-95C1AFB7A42A}"/>
              </a:ext>
            </a:extLst>
          </p:cNvPr>
          <p:cNvSpPr>
            <a:spLocks noGrp="1"/>
          </p:cNvSpPr>
          <p:nvPr>
            <p:ph type="sldNum" sz="quarter" idx="12"/>
          </p:nvPr>
        </p:nvSpPr>
        <p:spPr/>
        <p:txBody>
          <a:bodyPr/>
          <a:lstStyle/>
          <a:p>
            <a:fld id="{81561042-0DC2-4A04-AA50-F6D44EB20EBA}" type="slidenum">
              <a:rPr lang="en-US" smtClean="0"/>
              <a:t>114</a:t>
            </a:fld>
            <a:endParaRPr lang="en-US"/>
          </a:p>
        </p:txBody>
      </p:sp>
      <p:pic>
        <p:nvPicPr>
          <p:cNvPr id="8" name="Picture 7">
            <a:extLst>
              <a:ext uri="{FF2B5EF4-FFF2-40B4-BE49-F238E27FC236}">
                <a16:creationId xmlns:a16="http://schemas.microsoft.com/office/drawing/2014/main" id="{0A4E2E56-65F1-4032-ACE4-A07127EBC180}"/>
              </a:ext>
            </a:extLst>
          </p:cNvPr>
          <p:cNvPicPr>
            <a:picLocks noChangeAspect="1"/>
          </p:cNvPicPr>
          <p:nvPr/>
        </p:nvPicPr>
        <p:blipFill>
          <a:blip r:embed="rId2"/>
          <a:stretch>
            <a:fillRect/>
          </a:stretch>
        </p:blipFill>
        <p:spPr>
          <a:xfrm>
            <a:off x="5956507" y="2603533"/>
            <a:ext cx="6069320" cy="2457516"/>
          </a:xfrm>
          <a:prstGeom prst="rect">
            <a:avLst/>
          </a:prstGeom>
        </p:spPr>
      </p:pic>
      <p:sp>
        <p:nvSpPr>
          <p:cNvPr id="9" name="TextBox 8">
            <a:extLst>
              <a:ext uri="{FF2B5EF4-FFF2-40B4-BE49-F238E27FC236}">
                <a16:creationId xmlns:a16="http://schemas.microsoft.com/office/drawing/2014/main" id="{C816CBA9-D5F5-4827-AADF-9C83546F1193}"/>
              </a:ext>
            </a:extLst>
          </p:cNvPr>
          <p:cNvSpPr txBox="1"/>
          <p:nvPr/>
        </p:nvSpPr>
        <p:spPr bwMode="gray">
          <a:xfrm>
            <a:off x="7609840" y="2146918"/>
            <a:ext cx="3058160" cy="2641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a:t>Do it recursively</a:t>
            </a:r>
          </a:p>
        </p:txBody>
      </p:sp>
      <p:pic>
        <p:nvPicPr>
          <p:cNvPr id="11" name="Picture 10">
            <a:extLst>
              <a:ext uri="{FF2B5EF4-FFF2-40B4-BE49-F238E27FC236}">
                <a16:creationId xmlns:a16="http://schemas.microsoft.com/office/drawing/2014/main" id="{742A713E-D393-48DE-9189-ECA08A9EFC15}"/>
              </a:ext>
            </a:extLst>
          </p:cNvPr>
          <p:cNvPicPr>
            <a:picLocks noChangeAspect="1"/>
          </p:cNvPicPr>
          <p:nvPr/>
        </p:nvPicPr>
        <p:blipFill>
          <a:blip r:embed="rId3"/>
          <a:stretch>
            <a:fillRect/>
          </a:stretch>
        </p:blipFill>
        <p:spPr>
          <a:xfrm>
            <a:off x="698182" y="2640180"/>
            <a:ext cx="2075498" cy="1814507"/>
          </a:xfrm>
          <a:prstGeom prst="rect">
            <a:avLst/>
          </a:prstGeom>
        </p:spPr>
      </p:pic>
      <p:sp>
        <p:nvSpPr>
          <p:cNvPr id="13" name="TextBox 12">
            <a:extLst>
              <a:ext uri="{FF2B5EF4-FFF2-40B4-BE49-F238E27FC236}">
                <a16:creationId xmlns:a16="http://schemas.microsoft.com/office/drawing/2014/main" id="{353D0CA1-E94E-4DA6-82AE-87FC517F440B}"/>
              </a:ext>
            </a:extLst>
          </p:cNvPr>
          <p:cNvSpPr txBox="1"/>
          <p:nvPr/>
        </p:nvSpPr>
        <p:spPr bwMode="gray">
          <a:xfrm>
            <a:off x="889158" y="2270848"/>
            <a:ext cx="1693545" cy="369332"/>
          </a:xfrm>
          <a:prstGeom prst="rect">
            <a:avLst/>
          </a:prstGeom>
          <a:noFill/>
        </p:spPr>
        <p:txBody>
          <a:bodyPr wrap="square">
            <a:spAutoFit/>
          </a:bodyPr>
          <a:lstStyle/>
          <a:p>
            <a:pPr>
              <a:spcBef>
                <a:spcPts val="300"/>
              </a:spcBef>
              <a:spcAft>
                <a:spcPts val="300"/>
              </a:spcAft>
              <a:buClr>
                <a:schemeClr val="accent1"/>
              </a:buClr>
              <a:buSzPct val="90000"/>
            </a:pPr>
            <a:r>
              <a:rPr lang="en-US" sz="1800" dirty="0"/>
              <a:t>Input graph</a:t>
            </a:r>
          </a:p>
        </p:txBody>
      </p:sp>
      <p:sp>
        <p:nvSpPr>
          <p:cNvPr id="14" name="TextBox 13">
            <a:extLst>
              <a:ext uri="{FF2B5EF4-FFF2-40B4-BE49-F238E27FC236}">
                <a16:creationId xmlns:a16="http://schemas.microsoft.com/office/drawing/2014/main" id="{EB9EDB34-0ED1-4BF3-825E-806422E8735B}"/>
              </a:ext>
            </a:extLst>
          </p:cNvPr>
          <p:cNvSpPr txBox="1"/>
          <p:nvPr/>
        </p:nvSpPr>
        <p:spPr bwMode="gray">
          <a:xfrm>
            <a:off x="3343594" y="1955833"/>
            <a:ext cx="2231176" cy="646331"/>
          </a:xfrm>
          <a:prstGeom prst="rect">
            <a:avLst/>
          </a:prstGeom>
          <a:noFill/>
        </p:spPr>
        <p:txBody>
          <a:bodyPr wrap="square">
            <a:spAutoFit/>
          </a:bodyPr>
          <a:lstStyle/>
          <a:p>
            <a:pPr>
              <a:spcBef>
                <a:spcPts val="300"/>
              </a:spcBef>
              <a:spcAft>
                <a:spcPts val="300"/>
              </a:spcAft>
              <a:buClr>
                <a:schemeClr val="accent1"/>
              </a:buClr>
              <a:buSzPct val="90000"/>
            </a:pPr>
            <a:r>
              <a:rPr lang="en-US" sz="1800" dirty="0"/>
              <a:t>Output graph (depth =2 BFS)</a:t>
            </a:r>
          </a:p>
        </p:txBody>
      </p:sp>
      <p:pic>
        <p:nvPicPr>
          <p:cNvPr id="16" name="Picture 15">
            <a:extLst>
              <a:ext uri="{FF2B5EF4-FFF2-40B4-BE49-F238E27FC236}">
                <a16:creationId xmlns:a16="http://schemas.microsoft.com/office/drawing/2014/main" id="{D1A88289-4214-4AA3-A451-84F03E219D3F}"/>
              </a:ext>
            </a:extLst>
          </p:cNvPr>
          <p:cNvPicPr>
            <a:picLocks noChangeAspect="1"/>
          </p:cNvPicPr>
          <p:nvPr/>
        </p:nvPicPr>
        <p:blipFill>
          <a:blip r:embed="rId4"/>
          <a:stretch>
            <a:fillRect/>
          </a:stretch>
        </p:blipFill>
        <p:spPr>
          <a:xfrm>
            <a:off x="3327984" y="2876550"/>
            <a:ext cx="1471810" cy="1459230"/>
          </a:xfrm>
          <a:prstGeom prst="rect">
            <a:avLst/>
          </a:prstGeom>
        </p:spPr>
      </p:pic>
    </p:spTree>
    <p:extLst>
      <p:ext uri="{BB962C8B-B14F-4D97-AF65-F5344CB8AC3E}">
        <p14:creationId xmlns:p14="http://schemas.microsoft.com/office/powerpoint/2010/main" val="260223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F2F57-CD01-4E96-B77E-ECA8216EC044}"/>
              </a:ext>
            </a:extLst>
          </p:cNvPr>
          <p:cNvSpPr>
            <a:spLocks noGrp="1"/>
          </p:cNvSpPr>
          <p:nvPr>
            <p:ph type="title"/>
          </p:nvPr>
        </p:nvSpPr>
        <p:spPr/>
        <p:txBody>
          <a:bodyPr/>
          <a:lstStyle/>
          <a:p>
            <a:r>
              <a:rPr lang="en-US" dirty="0"/>
              <a:t>Solution for Recursion = Message Passing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F50884-76E9-4D49-B74D-64612AEEF0F9}"/>
                  </a:ext>
                </a:extLst>
              </p:cNvPr>
              <p:cNvSpPr>
                <a:spLocks noGrp="1"/>
              </p:cNvSpPr>
              <p:nvPr>
                <p:ph idx="1"/>
              </p:nvPr>
            </p:nvSpPr>
            <p:spPr>
              <a:xfrm>
                <a:off x="478369" y="1213308"/>
                <a:ext cx="5322991" cy="5044907"/>
              </a:xfrm>
            </p:spPr>
            <p:txBody>
              <a:bodyPr/>
              <a:lstStyle/>
              <a:p>
                <a:r>
                  <a:rPr lang="en-US" dirty="0"/>
                  <a:t>Every node has its own embedding at every layer</a:t>
                </a:r>
              </a:p>
              <a:p>
                <a:r>
                  <a:rPr lang="en-US" dirty="0"/>
                  <a:t>Each layer is how deep we go in the network</a:t>
                </a:r>
              </a:p>
              <a:p>
                <a:r>
                  <a:rPr lang="en-US" dirty="0"/>
                  <a:t>Input feature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𝑢</m:t>
                        </m:r>
                      </m:sub>
                    </m:sSub>
                  </m:oMath>
                </a14:m>
                <a:r>
                  <a:rPr lang="en-US" dirty="0"/>
                  <a:t> has layer K embeddings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𝑢</m:t>
                        </m:r>
                      </m:sub>
                      <m:sup>
                        <m:r>
                          <a:rPr lang="en-US" b="0" i="1" smtClean="0">
                            <a:latin typeface="Cambria Math" panose="02040503050406030204" pitchFamily="18" charset="0"/>
                          </a:rPr>
                          <m:t>𝑘</m:t>
                        </m:r>
                      </m:sup>
                    </m:sSubSup>
                  </m:oMath>
                </a14:m>
                <a:endParaRPr lang="en-US" dirty="0"/>
              </a:p>
              <a:p>
                <a:r>
                  <a:rPr lang="en-US" dirty="0"/>
                  <a:t>Layer-0 has the features of each node</a:t>
                </a:r>
              </a:p>
              <a:p>
                <a:endParaRPr lang="en-US" dirty="0"/>
              </a:p>
              <a:p>
                <a14:m>
                  <m:oMath xmlns:m="http://schemas.openxmlformats.org/officeDocument/2006/math">
                    <m:r>
                      <a:rPr lang="en-US" i="1" dirty="0" smtClean="0">
                        <a:latin typeface="Cambria Math" panose="02040503050406030204" pitchFamily="18" charset="0"/>
                      </a:rPr>
                      <m:t>𝐴𝐺𝐺</m:t>
                    </m:r>
                  </m:oMath>
                </a14:m>
                <a:r>
                  <a:rPr lang="en-US" dirty="0"/>
                  <a:t> = aggregation function</a:t>
                </a:r>
              </a:p>
              <a:p>
                <a14:m>
                  <m:oMath xmlns:m="http://schemas.openxmlformats.org/officeDocument/2006/math">
                    <m:r>
                      <a:rPr lang="en-US" b="0" i="1" smtClean="0">
                        <a:latin typeface="Cambria Math" panose="02040503050406030204" pitchFamily="18" charset="0"/>
                      </a:rPr>
                      <m:t>𝑁𝑁</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𝑘</m:t>
                        </m:r>
                      </m:sub>
                    </m:sSub>
                  </m:oMath>
                </a14:m>
                <a:r>
                  <a:rPr lang="en-US" dirty="0"/>
                  <a:t>= network self-embedding embedding</a:t>
                </a:r>
              </a:p>
              <a:p>
                <a14:m>
                  <m:oMath xmlns:m="http://schemas.openxmlformats.org/officeDocument/2006/math">
                    <m:r>
                      <a:rPr lang="en-US" b="0" i="1" smtClean="0">
                        <a:latin typeface="Cambria Math" panose="02040503050406030204" pitchFamily="18" charset="0"/>
                      </a:rPr>
                      <m:t>𝑁𝑁</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oMath>
                </a14:m>
                <a:r>
                  <a:rPr lang="en-US" b="0" i="0" dirty="0">
                    <a:latin typeface="+mj-lt"/>
                  </a:rPr>
                  <a:t>= network 1</a:t>
                </a:r>
              </a:p>
              <a:p>
                <a14:m>
                  <m:oMath xmlns:m="http://schemas.openxmlformats.org/officeDocument/2006/math">
                    <m:r>
                      <a:rPr lang="en-US" b="0" i="1" smtClean="0">
                        <a:latin typeface="Cambria Math" panose="02040503050406030204" pitchFamily="18" charset="0"/>
                      </a:rPr>
                      <m:t>𝑁𝑁</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oMath>
                </a14:m>
                <a:r>
                  <a:rPr lang="en-US" b="0" i="0" dirty="0">
                    <a:latin typeface="+mj-lt"/>
                  </a:rPr>
                  <a:t>= network </a:t>
                </a:r>
                <a:r>
                  <a:rPr lang="en-US" dirty="0">
                    <a:latin typeface="+mj-lt"/>
                  </a:rPr>
                  <a:t>2</a:t>
                </a:r>
                <a:endParaRPr lang="en-US" b="0" i="1" dirty="0">
                  <a:latin typeface="Cambria Math" panose="02040503050406030204" pitchFamily="18" charset="0"/>
                </a:endParaRPr>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𝑢</m:t>
                        </m:r>
                      </m:sub>
                      <m:sup>
                        <m:r>
                          <a:rPr lang="en-US" b="0" i="1" smtClean="0">
                            <a:latin typeface="Cambria Math" panose="02040503050406030204" pitchFamily="18" charset="0"/>
                          </a:rPr>
                          <m:t>𝑘</m:t>
                        </m:r>
                      </m:sup>
                    </m:sSubSup>
                  </m:oMath>
                </a14:m>
                <a:r>
                  <a:rPr lang="en-US" dirty="0"/>
                  <a:t>= computed representations</a:t>
                </a:r>
              </a:p>
            </p:txBody>
          </p:sp>
        </mc:Choice>
        <mc:Fallback xmlns="">
          <p:sp>
            <p:nvSpPr>
              <p:cNvPr id="3" name="Content Placeholder 2">
                <a:extLst>
                  <a:ext uri="{FF2B5EF4-FFF2-40B4-BE49-F238E27FC236}">
                    <a16:creationId xmlns:a16="http://schemas.microsoft.com/office/drawing/2014/main" id="{8AF50884-76E9-4D49-B74D-64612AEEF0F9}"/>
                  </a:ext>
                </a:extLst>
              </p:cNvPr>
              <p:cNvSpPr>
                <a:spLocks noGrp="1" noRot="1" noChangeAspect="1" noMove="1" noResize="1" noEditPoints="1" noAdjustHandles="1" noChangeArrowheads="1" noChangeShapeType="1" noTextEdit="1"/>
              </p:cNvSpPr>
              <p:nvPr>
                <p:ph idx="1"/>
              </p:nvPr>
            </p:nvSpPr>
            <p:spPr>
              <a:xfrm>
                <a:off x="478369" y="1213308"/>
                <a:ext cx="5322991" cy="5044907"/>
              </a:xfrm>
              <a:blipFill>
                <a:blip r:embed="rId3"/>
                <a:stretch>
                  <a:fillRect l="-2746" t="-1087" r="-2860" b="-18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0E7B70E-63C8-4B2D-A046-09EF5199F476}"/>
              </a:ext>
            </a:extLst>
          </p:cNvPr>
          <p:cNvSpPr>
            <a:spLocks noGrp="1"/>
          </p:cNvSpPr>
          <p:nvPr>
            <p:ph type="sldNum" sz="quarter" idx="12"/>
          </p:nvPr>
        </p:nvSpPr>
        <p:spPr/>
        <p:txBody>
          <a:bodyPr/>
          <a:lstStyle/>
          <a:p>
            <a:fld id="{81561042-0DC2-4A04-AA50-F6D44EB20EBA}" type="slidenum">
              <a:rPr lang="en-US" smtClean="0"/>
              <a:t>115</a:t>
            </a:fld>
            <a:endParaRPr lang="en-US"/>
          </a:p>
        </p:txBody>
      </p:sp>
      <p:pic>
        <p:nvPicPr>
          <p:cNvPr id="6" name="Picture 5">
            <a:extLst>
              <a:ext uri="{FF2B5EF4-FFF2-40B4-BE49-F238E27FC236}">
                <a16:creationId xmlns:a16="http://schemas.microsoft.com/office/drawing/2014/main" id="{89E3BEAA-E8B0-4C24-889A-DFEEF66169B1}"/>
              </a:ext>
            </a:extLst>
          </p:cNvPr>
          <p:cNvPicPr>
            <a:picLocks noChangeAspect="1"/>
          </p:cNvPicPr>
          <p:nvPr/>
        </p:nvPicPr>
        <p:blipFill>
          <a:blip r:embed="rId4"/>
          <a:stretch>
            <a:fillRect/>
          </a:stretch>
        </p:blipFill>
        <p:spPr>
          <a:xfrm>
            <a:off x="6096000" y="900741"/>
            <a:ext cx="5855753" cy="5813258"/>
          </a:xfrm>
          <a:prstGeom prst="rect">
            <a:avLst/>
          </a:prstGeom>
        </p:spPr>
      </p:pic>
    </p:spTree>
    <p:extLst>
      <p:ext uri="{BB962C8B-B14F-4D97-AF65-F5344CB8AC3E}">
        <p14:creationId xmlns:p14="http://schemas.microsoft.com/office/powerpoint/2010/main" val="34648660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580A-52D3-4B62-987F-128D74FECA76}"/>
              </a:ext>
            </a:extLst>
          </p:cNvPr>
          <p:cNvSpPr>
            <a:spLocks noGrp="1"/>
          </p:cNvSpPr>
          <p:nvPr>
            <p:ph type="title"/>
          </p:nvPr>
        </p:nvSpPr>
        <p:spPr/>
        <p:txBody>
          <a:bodyPr/>
          <a:lstStyle/>
          <a:p>
            <a:r>
              <a:rPr lang="en-US" dirty="0"/>
              <a:t>Scalability</a:t>
            </a:r>
          </a:p>
        </p:txBody>
      </p:sp>
      <p:sp>
        <p:nvSpPr>
          <p:cNvPr id="3" name="Content Placeholder 2">
            <a:extLst>
              <a:ext uri="{FF2B5EF4-FFF2-40B4-BE49-F238E27FC236}">
                <a16:creationId xmlns:a16="http://schemas.microsoft.com/office/drawing/2014/main" id="{39279600-79E0-4C78-B7F7-7721574FD8BA}"/>
              </a:ext>
            </a:extLst>
          </p:cNvPr>
          <p:cNvSpPr>
            <a:spLocks noGrp="1"/>
          </p:cNvSpPr>
          <p:nvPr>
            <p:ph idx="1"/>
          </p:nvPr>
        </p:nvSpPr>
        <p:spPr>
          <a:xfrm>
            <a:off x="478369" y="1213308"/>
            <a:ext cx="11473384" cy="4041106"/>
          </a:xfrm>
        </p:spPr>
        <p:txBody>
          <a:bodyPr/>
          <a:lstStyle/>
          <a:p>
            <a:r>
              <a:rPr lang="en-US" dirty="0"/>
              <a:t>Message Passing in GNN allows to scale because:</a:t>
            </a:r>
          </a:p>
          <a:p>
            <a:pPr marL="457200" indent="-457200">
              <a:buFont typeface="+mj-lt"/>
              <a:buAutoNum type="arabicPeriod"/>
            </a:pPr>
            <a:endParaRPr lang="en-US" dirty="0"/>
          </a:p>
          <a:p>
            <a:pPr marL="457200" indent="-457200">
              <a:buFont typeface="+mj-lt"/>
              <a:buAutoNum type="arabicPeriod"/>
            </a:pPr>
            <a:r>
              <a:rPr lang="en-US" dirty="0"/>
              <a:t>We do not depend on the number of nodes in graph, but the number of neurons that we decide to use to compute de embeddings at each layer.</a:t>
            </a:r>
          </a:p>
          <a:p>
            <a:pPr marL="457200" indent="-457200">
              <a:buFont typeface="+mj-lt"/>
              <a:buAutoNum type="arabicPeriod"/>
            </a:pPr>
            <a:endParaRPr lang="en-US" dirty="0"/>
          </a:p>
          <a:p>
            <a:pPr marL="457200" indent="-457200">
              <a:buFont typeface="+mj-lt"/>
              <a:buAutoNum type="arabicPeriod"/>
            </a:pPr>
            <a:r>
              <a:rPr lang="en-US" dirty="0"/>
              <a:t>We can limit the number of neurons because all these nodes share the same network at each layer</a:t>
            </a:r>
          </a:p>
          <a:p>
            <a:pPr marL="457200" indent="-457200">
              <a:buFont typeface="+mj-lt"/>
              <a:buAutoNum type="arabicPeriod"/>
            </a:pPr>
            <a:endParaRPr lang="en-US" dirty="0"/>
          </a:p>
          <a:p>
            <a:pPr marL="457200" indent="-457200">
              <a:buFont typeface="+mj-lt"/>
              <a:buAutoNum type="arabicPeriod"/>
            </a:pPr>
            <a:r>
              <a:rPr lang="en-US" dirty="0"/>
              <a:t>This is the scalability that we do not have in the standard methods like Node2Vec, for instance.</a:t>
            </a:r>
          </a:p>
        </p:txBody>
      </p:sp>
      <p:sp>
        <p:nvSpPr>
          <p:cNvPr id="4" name="Slide Number Placeholder 3">
            <a:extLst>
              <a:ext uri="{FF2B5EF4-FFF2-40B4-BE49-F238E27FC236}">
                <a16:creationId xmlns:a16="http://schemas.microsoft.com/office/drawing/2014/main" id="{C6328B7A-8B1E-473F-B0DA-F963CF1A420A}"/>
              </a:ext>
            </a:extLst>
          </p:cNvPr>
          <p:cNvSpPr>
            <a:spLocks noGrp="1"/>
          </p:cNvSpPr>
          <p:nvPr>
            <p:ph type="sldNum" sz="quarter" idx="12"/>
          </p:nvPr>
        </p:nvSpPr>
        <p:spPr/>
        <p:txBody>
          <a:bodyPr/>
          <a:lstStyle/>
          <a:p>
            <a:fld id="{81561042-0DC2-4A04-AA50-F6D44EB20EBA}" type="slidenum">
              <a:rPr lang="en-US" smtClean="0"/>
              <a:t>116</a:t>
            </a:fld>
            <a:endParaRPr lang="en-US"/>
          </a:p>
        </p:txBody>
      </p:sp>
    </p:spTree>
    <p:extLst>
      <p:ext uri="{BB962C8B-B14F-4D97-AF65-F5344CB8AC3E}">
        <p14:creationId xmlns:p14="http://schemas.microsoft.com/office/powerpoint/2010/main" val="38100565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7BCD-D5C5-4A19-B24D-A4BD6D480373}"/>
              </a:ext>
            </a:extLst>
          </p:cNvPr>
          <p:cNvSpPr>
            <a:spLocks noGrp="1"/>
          </p:cNvSpPr>
          <p:nvPr>
            <p:ph type="title"/>
          </p:nvPr>
        </p:nvSpPr>
        <p:spPr/>
        <p:txBody>
          <a:bodyPr/>
          <a:lstStyle/>
          <a:p>
            <a:r>
              <a:rPr lang="en-US" dirty="0"/>
              <a:t>Inductive capability</a:t>
            </a:r>
          </a:p>
        </p:txBody>
      </p:sp>
      <p:sp>
        <p:nvSpPr>
          <p:cNvPr id="3" name="Content Placeholder 2">
            <a:extLst>
              <a:ext uri="{FF2B5EF4-FFF2-40B4-BE49-F238E27FC236}">
                <a16:creationId xmlns:a16="http://schemas.microsoft.com/office/drawing/2014/main" id="{7EC6E1A5-E6EB-4DD7-90AB-A2BAEA619C91}"/>
              </a:ext>
            </a:extLst>
          </p:cNvPr>
          <p:cNvSpPr>
            <a:spLocks noGrp="1"/>
          </p:cNvSpPr>
          <p:nvPr>
            <p:ph idx="1"/>
          </p:nvPr>
        </p:nvSpPr>
        <p:spPr>
          <a:xfrm>
            <a:off x="478369" y="1213308"/>
            <a:ext cx="11473384" cy="1206997"/>
          </a:xfrm>
        </p:spPr>
        <p:txBody>
          <a:bodyPr/>
          <a:lstStyle/>
          <a:p>
            <a:r>
              <a:rPr lang="en-US" dirty="0"/>
              <a:t>In many applications new nodes are constantly added to the graph</a:t>
            </a:r>
          </a:p>
          <a:p>
            <a:r>
              <a:rPr lang="en-US" dirty="0"/>
              <a:t>This would require constant retraining to update the embeddings</a:t>
            </a:r>
          </a:p>
          <a:p>
            <a:r>
              <a:rPr lang="en-US" dirty="0"/>
              <a:t>While this is difficult to do with traditional methods, GNN allows to retrain on the part affected</a:t>
            </a:r>
          </a:p>
        </p:txBody>
      </p:sp>
      <p:sp>
        <p:nvSpPr>
          <p:cNvPr id="4" name="Slide Number Placeholder 3">
            <a:extLst>
              <a:ext uri="{FF2B5EF4-FFF2-40B4-BE49-F238E27FC236}">
                <a16:creationId xmlns:a16="http://schemas.microsoft.com/office/drawing/2014/main" id="{285AD8CC-1B08-4DF0-93B4-52DF112DBE3C}"/>
              </a:ext>
            </a:extLst>
          </p:cNvPr>
          <p:cNvSpPr>
            <a:spLocks noGrp="1"/>
          </p:cNvSpPr>
          <p:nvPr>
            <p:ph type="sldNum" sz="quarter" idx="12"/>
          </p:nvPr>
        </p:nvSpPr>
        <p:spPr/>
        <p:txBody>
          <a:bodyPr/>
          <a:lstStyle/>
          <a:p>
            <a:fld id="{81561042-0DC2-4A04-AA50-F6D44EB20EBA}" type="slidenum">
              <a:rPr lang="en-US" smtClean="0"/>
              <a:t>117</a:t>
            </a:fld>
            <a:endParaRPr lang="en-US"/>
          </a:p>
        </p:txBody>
      </p:sp>
      <p:pic>
        <p:nvPicPr>
          <p:cNvPr id="6" name="Picture 5">
            <a:extLst>
              <a:ext uri="{FF2B5EF4-FFF2-40B4-BE49-F238E27FC236}">
                <a16:creationId xmlns:a16="http://schemas.microsoft.com/office/drawing/2014/main" id="{12832C47-98A6-49E5-A66C-6535058BE3F8}"/>
              </a:ext>
            </a:extLst>
          </p:cNvPr>
          <p:cNvPicPr>
            <a:picLocks noChangeAspect="1"/>
          </p:cNvPicPr>
          <p:nvPr/>
        </p:nvPicPr>
        <p:blipFill>
          <a:blip r:embed="rId2"/>
          <a:stretch>
            <a:fillRect/>
          </a:stretch>
        </p:blipFill>
        <p:spPr>
          <a:xfrm>
            <a:off x="371475" y="3232785"/>
            <a:ext cx="11449050" cy="3105150"/>
          </a:xfrm>
          <a:prstGeom prst="rect">
            <a:avLst/>
          </a:prstGeom>
        </p:spPr>
      </p:pic>
    </p:spTree>
    <p:extLst>
      <p:ext uri="{BB962C8B-B14F-4D97-AF65-F5344CB8AC3E}">
        <p14:creationId xmlns:p14="http://schemas.microsoft.com/office/powerpoint/2010/main" val="34787902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7FE51-A58B-4B35-A1D5-CA68E72C997D}"/>
              </a:ext>
            </a:extLst>
          </p:cNvPr>
          <p:cNvSpPr>
            <a:spLocks noGrp="1"/>
          </p:cNvSpPr>
          <p:nvPr>
            <p:ph type="title"/>
          </p:nvPr>
        </p:nvSpPr>
        <p:spPr/>
        <p:txBody>
          <a:bodyPr/>
          <a:lstStyle/>
          <a:p>
            <a:r>
              <a:rPr lang="en-US" dirty="0"/>
              <a:t>Number of Layers in a GCN</a:t>
            </a:r>
          </a:p>
        </p:txBody>
      </p:sp>
      <p:sp>
        <p:nvSpPr>
          <p:cNvPr id="3" name="Content Placeholder 2">
            <a:extLst>
              <a:ext uri="{FF2B5EF4-FFF2-40B4-BE49-F238E27FC236}">
                <a16:creationId xmlns:a16="http://schemas.microsoft.com/office/drawing/2014/main" id="{9E189C95-D829-45E3-9611-55C2411DAEF3}"/>
              </a:ext>
            </a:extLst>
          </p:cNvPr>
          <p:cNvSpPr>
            <a:spLocks noGrp="1"/>
          </p:cNvSpPr>
          <p:nvPr>
            <p:ph idx="1"/>
          </p:nvPr>
        </p:nvSpPr>
        <p:spPr>
          <a:xfrm>
            <a:off x="478369" y="1213308"/>
            <a:ext cx="11473384" cy="3315267"/>
          </a:xfrm>
        </p:spPr>
        <p:txBody>
          <a:bodyPr/>
          <a:lstStyle/>
          <a:p>
            <a:pPr marL="285750" marR="0" indent="-285750">
              <a:lnSpc>
                <a:spcPct val="200000"/>
              </a:lnSpc>
              <a:spcBef>
                <a:spcPts val="0"/>
              </a:spcBef>
              <a:spcAft>
                <a:spcPts val="0"/>
              </a:spcAft>
              <a:buFont typeface="Arial" panose="020B0604020202020204" pitchFamily="34" charset="0"/>
              <a:buChar char="•"/>
            </a:pPr>
            <a:r>
              <a:rPr lang="en-US" sz="2400" dirty="0">
                <a:effectLst/>
                <a:latin typeface="Calibri" panose="020F0502020204030204" pitchFamily="34" charset="0"/>
              </a:rPr>
              <a:t>Each node can have on or multiple dimensions (depends on the features that we choose) </a:t>
            </a:r>
          </a:p>
          <a:p>
            <a:pPr marL="285750" marR="0" indent="-285750">
              <a:lnSpc>
                <a:spcPct val="200000"/>
              </a:lnSpc>
              <a:spcBef>
                <a:spcPts val="0"/>
              </a:spcBef>
              <a:spcAft>
                <a:spcPts val="0"/>
              </a:spcAft>
              <a:buFont typeface="Arial" panose="020B0604020202020204" pitchFamily="34" charset="0"/>
              <a:buChar char="•"/>
            </a:pPr>
            <a:r>
              <a:rPr lang="en-US" sz="2400" dirty="0">
                <a:effectLst/>
                <a:latin typeface="Calibri" panose="020F0502020204030204" pitchFamily="34" charset="0"/>
              </a:rPr>
              <a:t>In a 2 GCN layer, each node pull the information from their neighbors two times.</a:t>
            </a:r>
          </a:p>
          <a:p>
            <a:pPr marL="285750" marR="0" indent="-285750">
              <a:lnSpc>
                <a:spcPct val="200000"/>
              </a:lnSpc>
              <a:spcBef>
                <a:spcPts val="0"/>
              </a:spcBef>
              <a:spcAft>
                <a:spcPts val="0"/>
              </a:spcAft>
              <a:buFont typeface="Arial" panose="020B0604020202020204" pitchFamily="34" charset="0"/>
              <a:buChar char="•"/>
            </a:pPr>
            <a:r>
              <a:rPr lang="en-US" sz="2400" dirty="0">
                <a:effectLst/>
                <a:latin typeface="Calibri" panose="020F0502020204030204" pitchFamily="34" charset="0"/>
              </a:rPr>
              <a:t>The number of GCN layer tells how far the signal could travel. </a:t>
            </a:r>
          </a:p>
          <a:p>
            <a:pPr marL="527044" lvl="1" indent="-285750">
              <a:lnSpc>
                <a:spcPct val="200000"/>
              </a:lnSpc>
              <a:spcBef>
                <a:spcPts val="0"/>
              </a:spcBef>
              <a:spcAft>
                <a:spcPts val="0"/>
              </a:spcAft>
              <a:buFont typeface="Arial" panose="020B0604020202020204" pitchFamily="34" charset="0"/>
              <a:buChar char="•"/>
            </a:pPr>
            <a:r>
              <a:rPr lang="en-US" sz="2400" dirty="0">
                <a:effectLst/>
                <a:latin typeface="Calibri" panose="020F0502020204030204" pitchFamily="34" charset="0"/>
              </a:rPr>
              <a:t>In a 2 layer GCN, the signal travels to a maximum to a two hops from the node.</a:t>
            </a:r>
          </a:p>
          <a:p>
            <a:endParaRPr lang="en-US" dirty="0"/>
          </a:p>
        </p:txBody>
      </p:sp>
      <p:sp>
        <p:nvSpPr>
          <p:cNvPr id="4" name="Slide Number Placeholder 3">
            <a:extLst>
              <a:ext uri="{FF2B5EF4-FFF2-40B4-BE49-F238E27FC236}">
                <a16:creationId xmlns:a16="http://schemas.microsoft.com/office/drawing/2014/main" id="{704F51B6-3714-405C-8F0B-21EAAD05737D}"/>
              </a:ext>
            </a:extLst>
          </p:cNvPr>
          <p:cNvSpPr>
            <a:spLocks noGrp="1"/>
          </p:cNvSpPr>
          <p:nvPr>
            <p:ph type="sldNum" sz="quarter" idx="12"/>
          </p:nvPr>
        </p:nvSpPr>
        <p:spPr/>
        <p:txBody>
          <a:bodyPr/>
          <a:lstStyle/>
          <a:p>
            <a:fld id="{81561042-0DC2-4A04-AA50-F6D44EB20EBA}" type="slidenum">
              <a:rPr lang="en-US" smtClean="0"/>
              <a:t>118</a:t>
            </a:fld>
            <a:endParaRPr lang="en-US"/>
          </a:p>
        </p:txBody>
      </p:sp>
    </p:spTree>
    <p:extLst>
      <p:ext uri="{BB962C8B-B14F-4D97-AF65-F5344CB8AC3E}">
        <p14:creationId xmlns:p14="http://schemas.microsoft.com/office/powerpoint/2010/main" val="5032059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07F34-4B76-442F-9463-6ADC3971336F}"/>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70F856EC-F62D-4A7A-BE75-E599E6D02A7F}"/>
              </a:ext>
            </a:extLst>
          </p:cNvPr>
          <p:cNvSpPr>
            <a:spLocks noGrp="1"/>
          </p:cNvSpPr>
          <p:nvPr>
            <p:ph idx="1"/>
          </p:nvPr>
        </p:nvSpPr>
        <p:spPr>
          <a:xfrm>
            <a:off x="478369" y="1213308"/>
            <a:ext cx="11473384" cy="1206997"/>
          </a:xfrm>
        </p:spPr>
        <p:txBody>
          <a:bodyPr/>
          <a:lstStyle/>
          <a:p>
            <a:pPr marL="457200" indent="-457200">
              <a:buFont typeface="+mj-lt"/>
              <a:buAutoNum type="arabicPeriod"/>
            </a:pPr>
            <a:r>
              <a:rPr lang="en-US" dirty="0"/>
              <a:t>Message propagation</a:t>
            </a:r>
          </a:p>
          <a:p>
            <a:pPr marL="457200" indent="-457200">
              <a:buFont typeface="+mj-lt"/>
              <a:buAutoNum type="arabicPeriod"/>
            </a:pPr>
            <a:r>
              <a:rPr lang="en-US" dirty="0"/>
              <a:t>Feature aggregation</a:t>
            </a:r>
          </a:p>
          <a:p>
            <a:pPr marL="457200" indent="-457200">
              <a:buFont typeface="+mj-lt"/>
              <a:buAutoNum type="arabicPeriod"/>
            </a:pPr>
            <a:r>
              <a:rPr lang="en-US" dirty="0" err="1"/>
              <a:t>Enconding</a:t>
            </a:r>
            <a:endParaRPr lang="en-US" dirty="0"/>
          </a:p>
        </p:txBody>
      </p:sp>
      <p:sp>
        <p:nvSpPr>
          <p:cNvPr id="4" name="Slide Number Placeholder 3">
            <a:extLst>
              <a:ext uri="{FF2B5EF4-FFF2-40B4-BE49-F238E27FC236}">
                <a16:creationId xmlns:a16="http://schemas.microsoft.com/office/drawing/2014/main" id="{7184EE66-6F4C-46B2-A467-5C9B529D5B64}"/>
              </a:ext>
            </a:extLst>
          </p:cNvPr>
          <p:cNvSpPr>
            <a:spLocks noGrp="1"/>
          </p:cNvSpPr>
          <p:nvPr>
            <p:ph type="sldNum" sz="quarter" idx="12"/>
          </p:nvPr>
        </p:nvSpPr>
        <p:spPr/>
        <p:txBody>
          <a:bodyPr/>
          <a:lstStyle/>
          <a:p>
            <a:fld id="{81561042-0DC2-4A04-AA50-F6D44EB20EBA}" type="slidenum">
              <a:rPr lang="en-US" smtClean="0"/>
              <a:t>119</a:t>
            </a:fld>
            <a:endParaRPr lang="en-US"/>
          </a:p>
        </p:txBody>
      </p:sp>
      <p:pic>
        <p:nvPicPr>
          <p:cNvPr id="3077" name="Picture 5" descr="Label Propagation &#10;= Label &#10;= (fraud) &#10;label smoothing &#10;GCN &#10;= Input Features &#10;US VN IR &#10;feature smoothing ">
            <a:extLst>
              <a:ext uri="{FF2B5EF4-FFF2-40B4-BE49-F238E27FC236}">
                <a16:creationId xmlns:a16="http://schemas.microsoft.com/office/drawing/2014/main" id="{1581F3FF-42C6-4BDE-A413-86A2919F0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8613" y="885462"/>
            <a:ext cx="4800600" cy="22098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A827F41-3929-46F6-B9F5-62CB30946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9478" y="875937"/>
            <a:ext cx="2962275" cy="22193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verage( &#10;1.0 0.0 3.0 ">
            <a:extLst>
              <a:ext uri="{FF2B5EF4-FFF2-40B4-BE49-F238E27FC236}">
                <a16:creationId xmlns:a16="http://schemas.microsoft.com/office/drawing/2014/main" id="{D6E0FC59-B165-497B-B242-2E31D294BB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2174" y="3608730"/>
            <a:ext cx="3840895" cy="2380273"/>
          </a:xfrm>
          <a:prstGeom prst="rect">
            <a:avLst/>
          </a:prstGeom>
        </p:spPr>
        <p:style>
          <a:lnRef idx="2">
            <a:schemeClr val="accent6"/>
          </a:lnRef>
          <a:fillRef idx="1">
            <a:schemeClr val="lt1"/>
          </a:fillRef>
          <a:effectRef idx="0">
            <a:schemeClr val="accent6"/>
          </a:effectRef>
          <a:fontRef idx="minor">
            <a:schemeClr val="dk1"/>
          </a:fontRef>
        </p:style>
      </p:pic>
      <p:pic>
        <p:nvPicPr>
          <p:cNvPr id="10" name="Picture 2" descr="Average( &#10;1.2 &#10;0.7 0.3 0.7 &#10;1.0 &#10;-0.9 &#10;0.0 &#10;3.0 ">
            <a:extLst>
              <a:ext uri="{FF2B5EF4-FFF2-40B4-BE49-F238E27FC236}">
                <a16:creationId xmlns:a16="http://schemas.microsoft.com/office/drawing/2014/main" id="{9C814443-02A3-4B79-8698-623C41B86C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432634"/>
            <a:ext cx="4364648" cy="2878075"/>
          </a:xfrm>
          <a:prstGeom prst="rect">
            <a:avLst/>
          </a:prstGeom>
        </p:spPr>
        <p:style>
          <a:lnRef idx="2">
            <a:schemeClr val="accent6"/>
          </a:lnRef>
          <a:fillRef idx="1">
            <a:schemeClr val="lt1"/>
          </a:fillRef>
          <a:effectRef idx="0">
            <a:schemeClr val="accent6"/>
          </a:effectRef>
          <a:fontRef idx="minor">
            <a:schemeClr val="dk1"/>
          </a:fontRef>
        </p:style>
      </p:pic>
      <p:sp>
        <p:nvSpPr>
          <p:cNvPr id="5" name="TextBox 4">
            <a:extLst>
              <a:ext uri="{FF2B5EF4-FFF2-40B4-BE49-F238E27FC236}">
                <a16:creationId xmlns:a16="http://schemas.microsoft.com/office/drawing/2014/main" id="{3913B37F-2A03-4FE4-A8F9-FB8590D2B6D5}"/>
              </a:ext>
            </a:extLst>
          </p:cNvPr>
          <p:cNvSpPr txBox="1"/>
          <p:nvPr/>
        </p:nvSpPr>
        <p:spPr bwMode="gray">
          <a:xfrm>
            <a:off x="133601" y="6583603"/>
            <a:ext cx="6038599" cy="13039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Source: Zak </a:t>
            </a:r>
            <a:r>
              <a:rPr lang="en-US" sz="1200" dirty="0" err="1"/>
              <a:t>Jost</a:t>
            </a:r>
            <a:r>
              <a:rPr lang="en-US" sz="1200" dirty="0"/>
              <a:t> - https://www.youtube.com/watch?v=2KRAOZIULzw</a:t>
            </a:r>
          </a:p>
        </p:txBody>
      </p:sp>
    </p:spTree>
    <p:extLst>
      <p:ext uri="{BB962C8B-B14F-4D97-AF65-F5344CB8AC3E}">
        <p14:creationId xmlns:p14="http://schemas.microsoft.com/office/powerpoint/2010/main" val="171036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6CF659F-1CA8-41A0-8918-E210F2F3EC2C}"/>
                  </a:ext>
                </a:extLst>
              </p:cNvPr>
              <p:cNvSpPr>
                <a:spLocks noGrp="1"/>
              </p:cNvSpPr>
              <p:nvPr>
                <p:ph type="title"/>
              </p:nvPr>
            </p:nvSpPr>
            <p:spPr>
              <a:xfrm>
                <a:off x="478369" y="144001"/>
                <a:ext cx="9169401" cy="555840"/>
              </a:xfrm>
            </p:spPr>
            <p:txBody>
              <a:bodyPr/>
              <a:lstStyle/>
              <a:p>
                <a:r>
                  <a:rPr lang="en-US" dirty="0"/>
                  <a:t>Node Degree Distribution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𝑁</m:t>
                    </m:r>
                  </m:oMath>
                </a14:m>
                <a:endParaRPr lang="en-US" dirty="0"/>
              </a:p>
            </p:txBody>
          </p:sp>
        </mc:Choice>
        <mc:Fallback xmlns="">
          <p:sp>
            <p:nvSpPr>
              <p:cNvPr id="2" name="Title 1">
                <a:extLst>
                  <a:ext uri="{FF2B5EF4-FFF2-40B4-BE49-F238E27FC236}">
                    <a16:creationId xmlns:a16="http://schemas.microsoft.com/office/drawing/2014/main" id="{16CF659F-1CA8-41A0-8918-E210F2F3EC2C}"/>
                  </a:ext>
                </a:extLst>
              </p:cNvPr>
              <p:cNvSpPr>
                <a:spLocks noGrp="1" noRot="1" noChangeAspect="1" noMove="1" noResize="1" noEditPoints="1" noAdjustHandles="1" noChangeArrowheads="1" noChangeShapeType="1" noTextEdit="1"/>
              </p:cNvSpPr>
              <p:nvPr>
                <p:ph type="title"/>
              </p:nvPr>
            </p:nvSpPr>
            <p:spPr>
              <a:xfrm>
                <a:off x="478369" y="144001"/>
                <a:ext cx="9169401" cy="555840"/>
              </a:xfrm>
              <a:blipFill>
                <a:blip r:embed="rId2"/>
                <a:stretch>
                  <a:fillRect l="-2259" b="-3516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0F51558-27AA-45B7-BC63-F783ECD080B2}"/>
              </a:ext>
            </a:extLst>
          </p:cNvPr>
          <p:cNvSpPr>
            <a:spLocks noGrp="1"/>
          </p:cNvSpPr>
          <p:nvPr>
            <p:ph type="sldNum" sz="quarter" idx="12"/>
          </p:nvPr>
        </p:nvSpPr>
        <p:spPr/>
        <p:txBody>
          <a:bodyPr/>
          <a:lstStyle/>
          <a:p>
            <a:fld id="{81561042-0DC2-4A04-AA50-F6D44EB20EBA}" type="slidenum">
              <a:rPr lang="en-US" smtClean="0"/>
              <a:t>12</a:t>
            </a:fld>
            <a:endParaRPr lang="en-US"/>
          </a:p>
        </p:txBody>
      </p:sp>
      <p:sp>
        <p:nvSpPr>
          <p:cNvPr id="29" name="Rectangle 28">
            <a:extLst>
              <a:ext uri="{FF2B5EF4-FFF2-40B4-BE49-F238E27FC236}">
                <a16:creationId xmlns:a16="http://schemas.microsoft.com/office/drawing/2014/main" id="{069D58F1-5E34-43E3-826C-53FE2CC1C9F3}"/>
              </a:ext>
            </a:extLst>
          </p:cNvPr>
          <p:cNvSpPr/>
          <p:nvPr/>
        </p:nvSpPr>
        <p:spPr bwMode="gray">
          <a:xfrm>
            <a:off x="640862" y="1213308"/>
            <a:ext cx="1914769" cy="1860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nvGrpSpPr>
          <p:cNvPr id="17" name="Group 16">
            <a:extLst>
              <a:ext uri="{FF2B5EF4-FFF2-40B4-BE49-F238E27FC236}">
                <a16:creationId xmlns:a16="http://schemas.microsoft.com/office/drawing/2014/main" id="{1636F832-995B-488A-B6FE-6CA80CD8B0E3}"/>
              </a:ext>
            </a:extLst>
          </p:cNvPr>
          <p:cNvGrpSpPr/>
          <p:nvPr/>
        </p:nvGrpSpPr>
        <p:grpSpPr>
          <a:xfrm>
            <a:off x="730093" y="1330535"/>
            <a:ext cx="1690193" cy="1624476"/>
            <a:chOff x="743752" y="1695011"/>
            <a:chExt cx="1690193" cy="1624476"/>
          </a:xfrm>
        </p:grpSpPr>
        <p:sp>
          <p:nvSpPr>
            <p:cNvPr id="18" name="Oval 17">
              <a:extLst>
                <a:ext uri="{FF2B5EF4-FFF2-40B4-BE49-F238E27FC236}">
                  <a16:creationId xmlns:a16="http://schemas.microsoft.com/office/drawing/2014/main" id="{48B32B12-5008-4B53-9B9E-338F87636BBC}"/>
                </a:ext>
              </a:extLst>
            </p:cNvPr>
            <p:cNvSpPr/>
            <p:nvPr/>
          </p:nvSpPr>
          <p:spPr bwMode="gray">
            <a:xfrm>
              <a:off x="743752" y="169501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19" name="Oval 18">
              <a:extLst>
                <a:ext uri="{FF2B5EF4-FFF2-40B4-BE49-F238E27FC236}">
                  <a16:creationId xmlns:a16="http://schemas.microsoft.com/office/drawing/2014/main" id="{10ABFC53-1E6B-43BE-90FD-2C50530FBB8D}"/>
                </a:ext>
              </a:extLst>
            </p:cNvPr>
            <p:cNvSpPr/>
            <p:nvPr/>
          </p:nvSpPr>
          <p:spPr bwMode="gray">
            <a:xfrm>
              <a:off x="743752" y="2622694"/>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20" name="Oval 19">
              <a:extLst>
                <a:ext uri="{FF2B5EF4-FFF2-40B4-BE49-F238E27FC236}">
                  <a16:creationId xmlns:a16="http://schemas.microsoft.com/office/drawing/2014/main" id="{1BA5A06D-67B8-4869-9331-F43D411D2F26}"/>
                </a:ext>
              </a:extLst>
            </p:cNvPr>
            <p:cNvSpPr/>
            <p:nvPr/>
          </p:nvSpPr>
          <p:spPr bwMode="gray">
            <a:xfrm>
              <a:off x="1777660" y="2081775"/>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21" name="Straight Arrow Connector 20">
              <a:extLst>
                <a:ext uri="{FF2B5EF4-FFF2-40B4-BE49-F238E27FC236}">
                  <a16:creationId xmlns:a16="http://schemas.microsoft.com/office/drawing/2014/main" id="{7C4A26B6-AF2A-4A24-906A-1707EF3B8867}"/>
                </a:ext>
              </a:extLst>
            </p:cNvPr>
            <p:cNvCxnSpPr>
              <a:stCxn id="18" idx="6"/>
              <a:endCxn id="20" idx="1"/>
            </p:cNvCxnSpPr>
            <p:nvPr/>
          </p:nvCxnSpPr>
          <p:spPr bwMode="gray">
            <a:xfrm>
              <a:off x="1157968" y="1902119"/>
              <a:ext cx="680353" cy="2403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2DBEEFE-B22D-41D6-9773-8B637CD9F9FB}"/>
                </a:ext>
              </a:extLst>
            </p:cNvPr>
            <p:cNvCxnSpPr>
              <a:cxnSpLocks/>
              <a:stCxn id="18" idx="4"/>
              <a:endCxn id="19" idx="0"/>
            </p:cNvCxnSpPr>
            <p:nvPr/>
          </p:nvCxnSpPr>
          <p:spPr bwMode="gray">
            <a:xfrm>
              <a:off x="950860" y="2109227"/>
              <a:ext cx="0" cy="513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706169A-FD4A-4913-BCAC-D757C21C131F}"/>
                </a:ext>
              </a:extLst>
            </p:cNvPr>
            <p:cNvCxnSpPr>
              <a:cxnSpLocks/>
              <a:stCxn id="19" idx="6"/>
              <a:endCxn id="20" idx="3"/>
            </p:cNvCxnSpPr>
            <p:nvPr/>
          </p:nvCxnSpPr>
          <p:spPr bwMode="gray">
            <a:xfrm flipV="1">
              <a:off x="1157968" y="2435330"/>
              <a:ext cx="680353" cy="3944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6172B041-B88C-4149-8BD0-E85470422FC4}"/>
                </a:ext>
              </a:extLst>
            </p:cNvPr>
            <p:cNvSpPr/>
            <p:nvPr/>
          </p:nvSpPr>
          <p:spPr bwMode="gray">
            <a:xfrm>
              <a:off x="2019729" y="290527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25" name="Straight Arrow Connector 24">
              <a:extLst>
                <a:ext uri="{FF2B5EF4-FFF2-40B4-BE49-F238E27FC236}">
                  <a16:creationId xmlns:a16="http://schemas.microsoft.com/office/drawing/2014/main" id="{69085F01-FEB1-4C48-8EC0-D2930C67F20E}"/>
                </a:ext>
              </a:extLst>
            </p:cNvPr>
            <p:cNvCxnSpPr>
              <a:cxnSpLocks/>
              <a:stCxn id="19" idx="5"/>
              <a:endCxn id="24" idx="2"/>
            </p:cNvCxnSpPr>
            <p:nvPr/>
          </p:nvCxnSpPr>
          <p:spPr bwMode="gray">
            <a:xfrm>
              <a:off x="1097307" y="2976249"/>
              <a:ext cx="922422" cy="136130"/>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CB04CF82-B55F-4BF3-9B76-7E85ABEDC3AB}"/>
                </a:ext>
              </a:extLst>
            </p:cNvPr>
            <p:cNvCxnSpPr>
              <a:cxnSpLocks/>
              <a:stCxn id="20" idx="4"/>
              <a:endCxn id="24" idx="0"/>
            </p:cNvCxnSpPr>
            <p:nvPr/>
          </p:nvCxnSpPr>
          <p:spPr bwMode="gray">
            <a:xfrm>
              <a:off x="1984768" y="2495991"/>
              <a:ext cx="242069" cy="409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28" name="Connector: Elbow 27">
            <a:extLst>
              <a:ext uri="{FF2B5EF4-FFF2-40B4-BE49-F238E27FC236}">
                <a16:creationId xmlns:a16="http://schemas.microsoft.com/office/drawing/2014/main" id="{E0C6576F-3296-41F3-8FB9-F731E7F05332}"/>
              </a:ext>
            </a:extLst>
          </p:cNvPr>
          <p:cNvCxnSpPr>
            <a:cxnSpLocks/>
            <a:stCxn id="20" idx="0"/>
            <a:endCxn id="20" idx="6"/>
          </p:cNvCxnSpPr>
          <p:nvPr/>
        </p:nvCxnSpPr>
        <p:spPr bwMode="gray">
          <a:xfrm rot="16200000" flipH="1">
            <a:off x="1971109" y="1717299"/>
            <a:ext cx="207108" cy="207108"/>
          </a:xfrm>
          <a:prstGeom prst="bentConnector4">
            <a:avLst>
              <a:gd name="adj1" fmla="val -110377"/>
              <a:gd name="adj2" fmla="val 210377"/>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30" name="Chart 29">
            <a:extLst>
              <a:ext uri="{FF2B5EF4-FFF2-40B4-BE49-F238E27FC236}">
                <a16:creationId xmlns:a16="http://schemas.microsoft.com/office/drawing/2014/main" id="{B269CA98-E209-4654-ABE6-0FFF1E14D419}"/>
              </a:ext>
            </a:extLst>
          </p:cNvPr>
          <p:cNvGraphicFramePr>
            <a:graphicFrameLocks/>
          </p:cNvGraphicFramePr>
          <p:nvPr/>
        </p:nvGraphicFramePr>
        <p:xfrm>
          <a:off x="3543425" y="830385"/>
          <a:ext cx="4572000" cy="2743200"/>
        </p:xfrm>
        <a:graphic>
          <a:graphicData uri="http://schemas.openxmlformats.org/drawingml/2006/chart">
            <c:chart xmlns:c="http://schemas.openxmlformats.org/drawingml/2006/chart" xmlns:r="http://schemas.openxmlformats.org/officeDocument/2006/relationships" r:id="rId3"/>
          </a:graphicData>
        </a:graphic>
      </p:graphicFrame>
      <p:grpSp>
        <p:nvGrpSpPr>
          <p:cNvPr id="62" name="Group 61">
            <a:extLst>
              <a:ext uri="{FF2B5EF4-FFF2-40B4-BE49-F238E27FC236}">
                <a16:creationId xmlns:a16="http://schemas.microsoft.com/office/drawing/2014/main" id="{041F0BBE-A158-47D8-833E-B094BA65007C}"/>
              </a:ext>
            </a:extLst>
          </p:cNvPr>
          <p:cNvGrpSpPr/>
          <p:nvPr/>
        </p:nvGrpSpPr>
        <p:grpSpPr>
          <a:xfrm>
            <a:off x="1073541" y="1265127"/>
            <a:ext cx="1677266" cy="1945924"/>
            <a:chOff x="1073541" y="1265127"/>
            <a:chExt cx="1677266" cy="1945924"/>
          </a:xfrm>
        </p:grpSpPr>
        <p:sp>
          <p:nvSpPr>
            <p:cNvPr id="31" name="TextBox 30">
              <a:extLst>
                <a:ext uri="{FF2B5EF4-FFF2-40B4-BE49-F238E27FC236}">
                  <a16:creationId xmlns:a16="http://schemas.microsoft.com/office/drawing/2014/main" id="{3620B5ED-1A52-4D26-9F37-7F7F2AB238B7}"/>
                </a:ext>
              </a:extLst>
            </p:cNvPr>
            <p:cNvSpPr txBox="1"/>
            <p:nvPr/>
          </p:nvSpPr>
          <p:spPr bwMode="gray">
            <a:xfrm>
              <a:off x="1157561" y="1265127"/>
              <a:ext cx="320430" cy="39858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dirty="0">
                  <a:solidFill>
                    <a:srgbClr val="FF6600"/>
                  </a:solidFill>
                </a:rPr>
                <a:t>2</a:t>
              </a:r>
            </a:p>
          </p:txBody>
        </p:sp>
        <p:sp>
          <p:nvSpPr>
            <p:cNvPr id="37" name="TextBox 36">
              <a:extLst>
                <a:ext uri="{FF2B5EF4-FFF2-40B4-BE49-F238E27FC236}">
                  <a16:creationId xmlns:a16="http://schemas.microsoft.com/office/drawing/2014/main" id="{8679AA67-9400-4B6E-9752-1516DD5666FF}"/>
                </a:ext>
              </a:extLst>
            </p:cNvPr>
            <p:cNvSpPr txBox="1"/>
            <p:nvPr/>
          </p:nvSpPr>
          <p:spPr bwMode="gray">
            <a:xfrm>
              <a:off x="1073541" y="2740396"/>
              <a:ext cx="320430" cy="39858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dirty="0">
                  <a:solidFill>
                    <a:srgbClr val="FF6600"/>
                  </a:solidFill>
                </a:rPr>
                <a:t>3</a:t>
              </a:r>
            </a:p>
          </p:txBody>
        </p:sp>
        <p:grpSp>
          <p:nvGrpSpPr>
            <p:cNvPr id="40" name="Group 39">
              <a:extLst>
                <a:ext uri="{FF2B5EF4-FFF2-40B4-BE49-F238E27FC236}">
                  <a16:creationId xmlns:a16="http://schemas.microsoft.com/office/drawing/2014/main" id="{C317E54E-C051-4468-9810-366C84259158}"/>
                </a:ext>
              </a:extLst>
            </p:cNvPr>
            <p:cNvGrpSpPr/>
            <p:nvPr/>
          </p:nvGrpSpPr>
          <p:grpSpPr>
            <a:xfrm>
              <a:off x="2150655" y="2039289"/>
              <a:ext cx="600152" cy="1171762"/>
              <a:chOff x="2150655" y="2039289"/>
              <a:chExt cx="600152" cy="1171762"/>
            </a:xfrm>
          </p:grpSpPr>
          <p:sp>
            <p:nvSpPr>
              <p:cNvPr id="33" name="TextBox 32">
                <a:extLst>
                  <a:ext uri="{FF2B5EF4-FFF2-40B4-BE49-F238E27FC236}">
                    <a16:creationId xmlns:a16="http://schemas.microsoft.com/office/drawing/2014/main" id="{DAE4C77F-BB74-43D5-A6E0-414794E3671D}"/>
                  </a:ext>
                </a:extLst>
              </p:cNvPr>
              <p:cNvSpPr txBox="1"/>
              <p:nvPr/>
            </p:nvSpPr>
            <p:spPr bwMode="gray">
              <a:xfrm>
                <a:off x="2430377" y="2812466"/>
                <a:ext cx="320430" cy="39858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dirty="0">
                    <a:solidFill>
                      <a:srgbClr val="FF6600"/>
                    </a:solidFill>
                  </a:rPr>
                  <a:t>2</a:t>
                </a:r>
              </a:p>
            </p:txBody>
          </p:sp>
          <p:sp>
            <p:nvSpPr>
              <p:cNvPr id="35" name="TextBox 34">
                <a:extLst>
                  <a:ext uri="{FF2B5EF4-FFF2-40B4-BE49-F238E27FC236}">
                    <a16:creationId xmlns:a16="http://schemas.microsoft.com/office/drawing/2014/main" id="{04F64AD1-DB35-4F21-B45F-7C38280C1D1E}"/>
                  </a:ext>
                </a:extLst>
              </p:cNvPr>
              <p:cNvSpPr txBox="1"/>
              <p:nvPr/>
            </p:nvSpPr>
            <p:spPr bwMode="gray">
              <a:xfrm>
                <a:off x="2150655" y="2039289"/>
                <a:ext cx="320430" cy="39858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dirty="0">
                    <a:solidFill>
                      <a:srgbClr val="FF6600"/>
                    </a:solidFill>
                  </a:rPr>
                  <a:t>4</a:t>
                </a:r>
              </a:p>
            </p:txBody>
          </p:sp>
        </p:grpSp>
      </p:grpSp>
      <p:grpSp>
        <p:nvGrpSpPr>
          <p:cNvPr id="41" name="Group 40">
            <a:extLst>
              <a:ext uri="{FF2B5EF4-FFF2-40B4-BE49-F238E27FC236}">
                <a16:creationId xmlns:a16="http://schemas.microsoft.com/office/drawing/2014/main" id="{9AD99ACE-E730-4742-9A1A-7DB08D536E23}"/>
              </a:ext>
            </a:extLst>
          </p:cNvPr>
          <p:cNvGrpSpPr/>
          <p:nvPr/>
        </p:nvGrpSpPr>
        <p:grpSpPr>
          <a:xfrm>
            <a:off x="640862" y="4107971"/>
            <a:ext cx="2128477" cy="2018946"/>
            <a:chOff x="9938188" y="4606083"/>
            <a:chExt cx="2128477" cy="2018946"/>
          </a:xfrm>
        </p:grpSpPr>
        <p:sp>
          <p:nvSpPr>
            <p:cNvPr id="42" name="Oval 41">
              <a:extLst>
                <a:ext uri="{FF2B5EF4-FFF2-40B4-BE49-F238E27FC236}">
                  <a16:creationId xmlns:a16="http://schemas.microsoft.com/office/drawing/2014/main" id="{EF1A4218-A773-4F8F-B5D4-979C49822FA7}"/>
                </a:ext>
              </a:extLst>
            </p:cNvPr>
            <p:cNvSpPr/>
            <p:nvPr/>
          </p:nvSpPr>
          <p:spPr bwMode="gray">
            <a:xfrm>
              <a:off x="9938188" y="500055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43" name="Oval 42">
              <a:extLst>
                <a:ext uri="{FF2B5EF4-FFF2-40B4-BE49-F238E27FC236}">
                  <a16:creationId xmlns:a16="http://schemas.microsoft.com/office/drawing/2014/main" id="{578C5410-7EC1-4290-93EC-2A59711716BF}"/>
                </a:ext>
              </a:extLst>
            </p:cNvPr>
            <p:cNvSpPr/>
            <p:nvPr/>
          </p:nvSpPr>
          <p:spPr bwMode="gray">
            <a:xfrm>
              <a:off x="9938188" y="5928236"/>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44" name="Oval 43">
              <a:extLst>
                <a:ext uri="{FF2B5EF4-FFF2-40B4-BE49-F238E27FC236}">
                  <a16:creationId xmlns:a16="http://schemas.microsoft.com/office/drawing/2014/main" id="{615ECCA1-7A90-4276-9B88-8A01B8E94F6A}"/>
                </a:ext>
              </a:extLst>
            </p:cNvPr>
            <p:cNvSpPr/>
            <p:nvPr/>
          </p:nvSpPr>
          <p:spPr bwMode="gray">
            <a:xfrm>
              <a:off x="10972096" y="5387317"/>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45" name="Straight Arrow Connector 44">
              <a:extLst>
                <a:ext uri="{FF2B5EF4-FFF2-40B4-BE49-F238E27FC236}">
                  <a16:creationId xmlns:a16="http://schemas.microsoft.com/office/drawing/2014/main" id="{700B5807-6540-47F6-A8E4-34CDE13DD968}"/>
                </a:ext>
              </a:extLst>
            </p:cNvPr>
            <p:cNvCxnSpPr>
              <a:cxnSpLocks/>
              <a:stCxn id="42" idx="6"/>
              <a:endCxn id="44" idx="1"/>
            </p:cNvCxnSpPr>
            <p:nvPr/>
          </p:nvCxnSpPr>
          <p:spPr bwMode="gray">
            <a:xfrm>
              <a:off x="10352404" y="5207661"/>
              <a:ext cx="680353" cy="240317"/>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5E1CE285-7DC8-4E09-90D3-7E4AA8F306F5}"/>
                </a:ext>
              </a:extLst>
            </p:cNvPr>
            <p:cNvCxnSpPr>
              <a:cxnSpLocks/>
              <a:stCxn id="42" idx="4"/>
              <a:endCxn id="43" idx="0"/>
            </p:cNvCxnSpPr>
            <p:nvPr/>
          </p:nvCxnSpPr>
          <p:spPr bwMode="gray">
            <a:xfrm>
              <a:off x="10145296" y="5414769"/>
              <a:ext cx="0" cy="513467"/>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7F1EA956-6B8B-4404-8140-C90FCCEC692B}"/>
                </a:ext>
              </a:extLst>
            </p:cNvPr>
            <p:cNvCxnSpPr>
              <a:cxnSpLocks/>
              <a:stCxn id="43" idx="6"/>
              <a:endCxn id="44" idx="3"/>
            </p:cNvCxnSpPr>
            <p:nvPr/>
          </p:nvCxnSpPr>
          <p:spPr bwMode="gray">
            <a:xfrm flipV="1">
              <a:off x="10352404" y="5740872"/>
              <a:ext cx="680353" cy="394472"/>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4FCF9AAE-E640-4C44-BF08-A941DEE04FBC}"/>
                </a:ext>
              </a:extLst>
            </p:cNvPr>
            <p:cNvSpPr/>
            <p:nvPr/>
          </p:nvSpPr>
          <p:spPr bwMode="gray">
            <a:xfrm>
              <a:off x="11214165" y="621081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49" name="Straight Arrow Connector 48">
              <a:extLst>
                <a:ext uri="{FF2B5EF4-FFF2-40B4-BE49-F238E27FC236}">
                  <a16:creationId xmlns:a16="http://schemas.microsoft.com/office/drawing/2014/main" id="{46913849-80E3-4781-9E76-29D9F9FDE377}"/>
                </a:ext>
              </a:extLst>
            </p:cNvPr>
            <p:cNvCxnSpPr>
              <a:cxnSpLocks/>
              <a:stCxn id="44" idx="5"/>
              <a:endCxn id="48" idx="0"/>
            </p:cNvCxnSpPr>
            <p:nvPr/>
          </p:nvCxnSpPr>
          <p:spPr bwMode="gray">
            <a:xfrm>
              <a:off x="11325651" y="5740872"/>
              <a:ext cx="95622" cy="469941"/>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0" name="Oval 49">
              <a:extLst>
                <a:ext uri="{FF2B5EF4-FFF2-40B4-BE49-F238E27FC236}">
                  <a16:creationId xmlns:a16="http://schemas.microsoft.com/office/drawing/2014/main" id="{6CF28FF6-0071-4F7B-A873-5FE9A09BD858}"/>
                </a:ext>
              </a:extLst>
            </p:cNvPr>
            <p:cNvSpPr/>
            <p:nvPr/>
          </p:nvSpPr>
          <p:spPr bwMode="gray">
            <a:xfrm>
              <a:off x="11053577" y="460608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51" name="Oval 50">
              <a:extLst>
                <a:ext uri="{FF2B5EF4-FFF2-40B4-BE49-F238E27FC236}">
                  <a16:creationId xmlns:a16="http://schemas.microsoft.com/office/drawing/2014/main" id="{72B766AB-CB30-43B7-8BF2-1AB57C4D2B92}"/>
                </a:ext>
              </a:extLst>
            </p:cNvPr>
            <p:cNvSpPr/>
            <p:nvPr/>
          </p:nvSpPr>
          <p:spPr bwMode="gray">
            <a:xfrm>
              <a:off x="11652449" y="520766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52" name="Straight Arrow Connector 51">
              <a:extLst>
                <a:ext uri="{FF2B5EF4-FFF2-40B4-BE49-F238E27FC236}">
                  <a16:creationId xmlns:a16="http://schemas.microsoft.com/office/drawing/2014/main" id="{772D567D-BB07-4980-A75A-F779ED653FC1}"/>
                </a:ext>
              </a:extLst>
            </p:cNvPr>
            <p:cNvCxnSpPr>
              <a:cxnSpLocks/>
              <a:stCxn id="44" idx="0"/>
              <a:endCxn id="50" idx="4"/>
            </p:cNvCxnSpPr>
            <p:nvPr/>
          </p:nvCxnSpPr>
          <p:spPr bwMode="gray">
            <a:xfrm flipV="1">
              <a:off x="11179204" y="5020299"/>
              <a:ext cx="81481" cy="367018"/>
            </a:xfrm>
            <a:prstGeom prst="straightConnector1">
              <a:avLst/>
            </a:prstGeom>
            <a:ln w="28575">
              <a:solidFill>
                <a:srgbClr val="00B05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A7B3A0D6-1E31-455F-82D4-483C24781139}"/>
                </a:ext>
              </a:extLst>
            </p:cNvPr>
            <p:cNvCxnSpPr>
              <a:cxnSpLocks/>
              <a:stCxn id="44" idx="7"/>
              <a:endCxn id="51" idx="2"/>
            </p:cNvCxnSpPr>
            <p:nvPr/>
          </p:nvCxnSpPr>
          <p:spPr bwMode="gray">
            <a:xfrm flipV="1">
              <a:off x="11325651" y="5414769"/>
              <a:ext cx="326798" cy="33209"/>
            </a:xfrm>
            <a:prstGeom prst="straightConnector1">
              <a:avLst/>
            </a:prstGeom>
            <a:ln w="28575">
              <a:solidFill>
                <a:srgbClr val="00B05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A5207624-34F6-4770-93E1-F76F6CC62C4B}"/>
                </a:ext>
              </a:extLst>
            </p:cNvPr>
            <p:cNvCxnSpPr>
              <a:cxnSpLocks/>
              <a:stCxn id="50" idx="5"/>
              <a:endCxn id="51" idx="1"/>
            </p:cNvCxnSpPr>
            <p:nvPr/>
          </p:nvCxnSpPr>
          <p:spPr bwMode="gray">
            <a:xfrm>
              <a:off x="11407132" y="4959638"/>
              <a:ext cx="305978" cy="308684"/>
            </a:xfrm>
            <a:prstGeom prst="straightConnector1">
              <a:avLst/>
            </a:prstGeom>
            <a:ln w="28575">
              <a:solidFill>
                <a:srgbClr val="00B05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6F0183B2-2ACF-4D1F-B366-F0E3528842D3}"/>
                </a:ext>
              </a:extLst>
            </p:cNvPr>
            <p:cNvCxnSpPr>
              <a:cxnSpLocks/>
              <a:stCxn id="43" idx="5"/>
              <a:endCxn id="48" idx="2"/>
            </p:cNvCxnSpPr>
            <p:nvPr/>
          </p:nvCxnSpPr>
          <p:spPr bwMode="gray">
            <a:xfrm>
              <a:off x="10291743" y="6281791"/>
              <a:ext cx="922422" cy="136130"/>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BDF8A54F-9DFA-4D01-A117-B5C5885416E2}"/>
                </a:ext>
              </a:extLst>
            </p:cNvPr>
            <p:cNvCxnSpPr>
              <a:cxnSpLocks/>
              <a:stCxn id="42" idx="5"/>
              <a:endCxn id="48" idx="1"/>
            </p:cNvCxnSpPr>
            <p:nvPr/>
          </p:nvCxnSpPr>
          <p:spPr bwMode="gray">
            <a:xfrm>
              <a:off x="10291743" y="5354108"/>
              <a:ext cx="983083" cy="917366"/>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cxnSp>
        <p:nvCxnSpPr>
          <p:cNvPr id="57" name="Connector: Elbow 56">
            <a:extLst>
              <a:ext uri="{FF2B5EF4-FFF2-40B4-BE49-F238E27FC236}">
                <a16:creationId xmlns:a16="http://schemas.microsoft.com/office/drawing/2014/main" id="{AA5FA447-0A4D-48DE-848A-1AFB0F9197C4}"/>
              </a:ext>
            </a:extLst>
          </p:cNvPr>
          <p:cNvCxnSpPr>
            <a:cxnSpLocks/>
            <a:stCxn id="42" idx="1"/>
            <a:endCxn id="42" idx="7"/>
          </p:cNvCxnSpPr>
          <p:nvPr/>
        </p:nvCxnSpPr>
        <p:spPr bwMode="gray">
          <a:xfrm rot="5400000" flipH="1" flipV="1">
            <a:off x="847970" y="4416655"/>
            <a:ext cx="12700" cy="292894"/>
          </a:xfrm>
          <a:prstGeom prst="bentConnector3">
            <a:avLst>
              <a:gd name="adj1" fmla="val 2277646"/>
            </a:avLst>
          </a:prstGeom>
          <a:ln w="19050">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graphicFrame>
        <p:nvGraphicFramePr>
          <p:cNvPr id="58" name="Table 31">
            <a:extLst>
              <a:ext uri="{FF2B5EF4-FFF2-40B4-BE49-F238E27FC236}">
                <a16:creationId xmlns:a16="http://schemas.microsoft.com/office/drawing/2014/main" id="{739EA06E-6454-4AB5-AEC6-23E85D9CB66C}"/>
              </a:ext>
            </a:extLst>
          </p:cNvPr>
          <p:cNvGraphicFramePr>
            <a:graphicFrameLocks noGrp="1"/>
          </p:cNvGraphicFramePr>
          <p:nvPr/>
        </p:nvGraphicFramePr>
        <p:xfrm>
          <a:off x="3410966" y="3523565"/>
          <a:ext cx="7324720" cy="3200400"/>
        </p:xfrm>
        <a:graphic>
          <a:graphicData uri="http://schemas.openxmlformats.org/drawingml/2006/table">
            <a:tbl>
              <a:tblPr firstRow="1" bandRow="1">
                <a:tableStyleId>{5940675A-B579-460E-94D1-54222C63F5DA}</a:tableStyleId>
              </a:tblPr>
              <a:tblGrid>
                <a:gridCol w="915590">
                  <a:extLst>
                    <a:ext uri="{9D8B030D-6E8A-4147-A177-3AD203B41FA5}">
                      <a16:colId xmlns:a16="http://schemas.microsoft.com/office/drawing/2014/main" val="316102879"/>
                    </a:ext>
                  </a:extLst>
                </a:gridCol>
                <a:gridCol w="915590">
                  <a:extLst>
                    <a:ext uri="{9D8B030D-6E8A-4147-A177-3AD203B41FA5}">
                      <a16:colId xmlns:a16="http://schemas.microsoft.com/office/drawing/2014/main" val="3279462520"/>
                    </a:ext>
                  </a:extLst>
                </a:gridCol>
                <a:gridCol w="915590">
                  <a:extLst>
                    <a:ext uri="{9D8B030D-6E8A-4147-A177-3AD203B41FA5}">
                      <a16:colId xmlns:a16="http://schemas.microsoft.com/office/drawing/2014/main" val="2931481304"/>
                    </a:ext>
                  </a:extLst>
                </a:gridCol>
                <a:gridCol w="915590">
                  <a:extLst>
                    <a:ext uri="{9D8B030D-6E8A-4147-A177-3AD203B41FA5}">
                      <a16:colId xmlns:a16="http://schemas.microsoft.com/office/drawing/2014/main" val="1258615337"/>
                    </a:ext>
                  </a:extLst>
                </a:gridCol>
                <a:gridCol w="915590">
                  <a:extLst>
                    <a:ext uri="{9D8B030D-6E8A-4147-A177-3AD203B41FA5}">
                      <a16:colId xmlns:a16="http://schemas.microsoft.com/office/drawing/2014/main" val="3285960174"/>
                    </a:ext>
                  </a:extLst>
                </a:gridCol>
                <a:gridCol w="915590">
                  <a:extLst>
                    <a:ext uri="{9D8B030D-6E8A-4147-A177-3AD203B41FA5}">
                      <a16:colId xmlns:a16="http://schemas.microsoft.com/office/drawing/2014/main" val="1277167154"/>
                    </a:ext>
                  </a:extLst>
                </a:gridCol>
                <a:gridCol w="915590">
                  <a:extLst>
                    <a:ext uri="{9D8B030D-6E8A-4147-A177-3AD203B41FA5}">
                      <a16:colId xmlns:a16="http://schemas.microsoft.com/office/drawing/2014/main" val="440957063"/>
                    </a:ext>
                  </a:extLst>
                </a:gridCol>
                <a:gridCol w="915590">
                  <a:extLst>
                    <a:ext uri="{9D8B030D-6E8A-4147-A177-3AD203B41FA5}">
                      <a16:colId xmlns:a16="http://schemas.microsoft.com/office/drawing/2014/main" val="3842120735"/>
                    </a:ext>
                  </a:extLst>
                </a:gridCol>
              </a:tblGrid>
              <a:tr h="265841">
                <a:tc>
                  <a:txBody>
                    <a:bodyPr/>
                    <a:lstStyle/>
                    <a:p>
                      <a:pPr algn="ctr"/>
                      <a:endParaRPr lang="en-US" b="1" dirty="0"/>
                    </a:p>
                  </a:txBody>
                  <a:tcPr/>
                </a:tc>
                <a:tc>
                  <a:txBody>
                    <a:bodyPr/>
                    <a:lstStyle/>
                    <a:p>
                      <a:pPr algn="ctr"/>
                      <a:r>
                        <a:rPr lang="en-US" b="1" dirty="0"/>
                        <a:t>A</a:t>
                      </a:r>
                    </a:p>
                  </a:txBody>
                  <a:tcPr/>
                </a:tc>
                <a:tc>
                  <a:txBody>
                    <a:bodyPr/>
                    <a:lstStyle/>
                    <a:p>
                      <a:pPr algn="ctr"/>
                      <a:r>
                        <a:rPr lang="en-US" b="1" dirty="0"/>
                        <a:t>C</a:t>
                      </a:r>
                    </a:p>
                  </a:txBody>
                  <a:tcPr/>
                </a:tc>
                <a:tc>
                  <a:txBody>
                    <a:bodyPr/>
                    <a:lstStyle/>
                    <a:p>
                      <a:pPr algn="ctr"/>
                      <a:r>
                        <a:rPr lang="en-US" b="1" dirty="0"/>
                        <a:t>D</a:t>
                      </a:r>
                    </a:p>
                  </a:txBody>
                  <a:tcPr/>
                </a:tc>
                <a:tc>
                  <a:txBody>
                    <a:bodyPr/>
                    <a:lstStyle/>
                    <a:p>
                      <a:pPr algn="ctr"/>
                      <a:r>
                        <a:rPr lang="en-US" b="1" dirty="0"/>
                        <a:t>B</a:t>
                      </a:r>
                    </a:p>
                  </a:txBody>
                  <a:tcPr/>
                </a:tc>
                <a:tc>
                  <a:txBody>
                    <a:bodyPr/>
                    <a:lstStyle/>
                    <a:p>
                      <a:pPr algn="ctr"/>
                      <a:r>
                        <a:rPr lang="en-US" b="1" dirty="0"/>
                        <a:t>E</a:t>
                      </a:r>
                    </a:p>
                  </a:txBody>
                  <a:tcPr/>
                </a:tc>
                <a:tc>
                  <a:txBody>
                    <a:bodyPr/>
                    <a:lstStyle/>
                    <a:p>
                      <a:pPr algn="ctr"/>
                      <a:r>
                        <a:rPr lang="en-US" b="1" dirty="0"/>
                        <a:t>F</a:t>
                      </a:r>
                    </a:p>
                  </a:txBody>
                  <a:tcPr/>
                </a:tc>
                <a:tc>
                  <a:txBody>
                    <a:bodyPr/>
                    <a:lstStyle/>
                    <a:p>
                      <a:pPr algn="ctr"/>
                      <a:r>
                        <a:rPr lang="en-US" b="1" dirty="0">
                          <a:latin typeface="Calibri" panose="020F0502020204030204" pitchFamily="34" charset="0"/>
                          <a:cs typeface="Calibri" panose="020F0502020204030204" pitchFamily="34" charset="0"/>
                        </a:rPr>
                        <a:t>∑</a:t>
                      </a:r>
                      <a:endParaRPr lang="en-US" b="1" dirty="0"/>
                    </a:p>
                  </a:txBody>
                  <a:tcPr/>
                </a:tc>
                <a:extLst>
                  <a:ext uri="{0D108BD9-81ED-4DB2-BD59-A6C34878D82A}">
                    <a16:rowId xmlns:a16="http://schemas.microsoft.com/office/drawing/2014/main" val="1312817511"/>
                  </a:ext>
                </a:extLst>
              </a:tr>
              <a:tr h="370840">
                <a:tc>
                  <a:txBody>
                    <a:bodyPr/>
                    <a:lstStyle/>
                    <a:p>
                      <a:pPr algn="ctr"/>
                      <a:r>
                        <a:rPr lang="en-US" b="1" dirty="0"/>
                        <a:t>A</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b="1" dirty="0"/>
                        <a:t>4</a:t>
                      </a:r>
                    </a:p>
                  </a:txBody>
                  <a:tcPr/>
                </a:tc>
                <a:extLst>
                  <a:ext uri="{0D108BD9-81ED-4DB2-BD59-A6C34878D82A}">
                    <a16:rowId xmlns:a16="http://schemas.microsoft.com/office/drawing/2014/main" val="3212943420"/>
                  </a:ext>
                </a:extLst>
              </a:tr>
              <a:tr h="370840">
                <a:tc>
                  <a:txBody>
                    <a:bodyPr/>
                    <a:lstStyle/>
                    <a:p>
                      <a:pPr algn="ctr"/>
                      <a:r>
                        <a:rPr lang="en-US" b="1" dirty="0"/>
                        <a:t>C</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b="1" dirty="0"/>
                        <a:t>3</a:t>
                      </a:r>
                    </a:p>
                  </a:txBody>
                  <a:tcPr/>
                </a:tc>
                <a:extLst>
                  <a:ext uri="{0D108BD9-81ED-4DB2-BD59-A6C34878D82A}">
                    <a16:rowId xmlns:a16="http://schemas.microsoft.com/office/drawing/2014/main" val="1620683355"/>
                  </a:ext>
                </a:extLst>
              </a:tr>
              <a:tr h="370840">
                <a:tc>
                  <a:txBody>
                    <a:bodyPr/>
                    <a:lstStyle/>
                    <a:p>
                      <a:pPr algn="ctr"/>
                      <a:r>
                        <a:rPr lang="en-US" b="1" dirty="0"/>
                        <a:t>D</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b="1" dirty="0"/>
                        <a:t>3</a:t>
                      </a:r>
                    </a:p>
                  </a:txBody>
                  <a:tcPr/>
                </a:tc>
                <a:extLst>
                  <a:ext uri="{0D108BD9-81ED-4DB2-BD59-A6C34878D82A}">
                    <a16:rowId xmlns:a16="http://schemas.microsoft.com/office/drawing/2014/main" val="3943266511"/>
                  </a:ext>
                </a:extLst>
              </a:tr>
              <a:tr h="370840">
                <a:tc>
                  <a:txBody>
                    <a:bodyPr/>
                    <a:lstStyle/>
                    <a:p>
                      <a:pPr algn="ctr"/>
                      <a:r>
                        <a:rPr lang="en-US" b="1" dirty="0"/>
                        <a:t>B</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b="1" dirty="0"/>
                        <a:t>5</a:t>
                      </a:r>
                    </a:p>
                  </a:txBody>
                  <a:tcPr/>
                </a:tc>
                <a:extLst>
                  <a:ext uri="{0D108BD9-81ED-4DB2-BD59-A6C34878D82A}">
                    <a16:rowId xmlns:a16="http://schemas.microsoft.com/office/drawing/2014/main" val="345315835"/>
                  </a:ext>
                </a:extLst>
              </a:tr>
              <a:tr h="370840">
                <a:tc>
                  <a:txBody>
                    <a:bodyPr/>
                    <a:lstStyle/>
                    <a:p>
                      <a:pPr algn="ctr"/>
                      <a:r>
                        <a:rPr lang="en-US" b="1" dirty="0"/>
                        <a:t>E</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b="1" dirty="0"/>
                        <a:t>2</a:t>
                      </a:r>
                    </a:p>
                  </a:txBody>
                  <a:tcPr/>
                </a:tc>
                <a:extLst>
                  <a:ext uri="{0D108BD9-81ED-4DB2-BD59-A6C34878D82A}">
                    <a16:rowId xmlns:a16="http://schemas.microsoft.com/office/drawing/2014/main" val="1320601021"/>
                  </a:ext>
                </a:extLst>
              </a:tr>
              <a:tr h="370840">
                <a:tc>
                  <a:txBody>
                    <a:bodyPr/>
                    <a:lstStyle/>
                    <a:p>
                      <a:pPr algn="ctr"/>
                      <a:r>
                        <a:rPr lang="en-US" b="1" dirty="0"/>
                        <a:t>F</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b="1" dirty="0"/>
                        <a:t>2</a:t>
                      </a:r>
                    </a:p>
                  </a:txBody>
                  <a:tcPr/>
                </a:tc>
                <a:extLst>
                  <a:ext uri="{0D108BD9-81ED-4DB2-BD59-A6C34878D82A}">
                    <a16:rowId xmlns:a16="http://schemas.microsoft.com/office/drawing/2014/main" val="1625011283"/>
                  </a:ext>
                </a:extLst>
              </a:tr>
            </a:tbl>
          </a:graphicData>
        </a:graphic>
      </p:graphicFrame>
      <p:sp>
        <p:nvSpPr>
          <p:cNvPr id="59" name="Rectangle 58">
            <a:extLst>
              <a:ext uri="{FF2B5EF4-FFF2-40B4-BE49-F238E27FC236}">
                <a16:creationId xmlns:a16="http://schemas.microsoft.com/office/drawing/2014/main" id="{AAAF6680-E04B-4C63-B5F5-959A04ED0D07}"/>
              </a:ext>
            </a:extLst>
          </p:cNvPr>
          <p:cNvSpPr/>
          <p:nvPr/>
        </p:nvSpPr>
        <p:spPr bwMode="gray">
          <a:xfrm>
            <a:off x="4433409" y="4041534"/>
            <a:ext cx="4251793" cy="1742145"/>
          </a:xfrm>
          <a:prstGeom prst="rect">
            <a:avLst/>
          </a:prstGeom>
          <a:solidFill>
            <a:srgbClr val="0070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0" name="Rectangle 59">
            <a:extLst>
              <a:ext uri="{FF2B5EF4-FFF2-40B4-BE49-F238E27FC236}">
                <a16:creationId xmlns:a16="http://schemas.microsoft.com/office/drawing/2014/main" id="{4F63E797-327B-4B08-9C79-81EEA250A02E}"/>
              </a:ext>
            </a:extLst>
          </p:cNvPr>
          <p:cNvSpPr/>
          <p:nvPr/>
        </p:nvSpPr>
        <p:spPr bwMode="gray">
          <a:xfrm>
            <a:off x="7161292" y="5303421"/>
            <a:ext cx="2690802" cy="1371985"/>
          </a:xfrm>
          <a:prstGeom prst="rect">
            <a:avLst/>
          </a:prstGeom>
          <a:solidFill>
            <a:srgbClr val="00B05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1" name="Arrow: Down 60">
            <a:extLst>
              <a:ext uri="{FF2B5EF4-FFF2-40B4-BE49-F238E27FC236}">
                <a16:creationId xmlns:a16="http://schemas.microsoft.com/office/drawing/2014/main" id="{D66C75E9-F1FA-47D5-BB3D-4686E3240E15}"/>
              </a:ext>
            </a:extLst>
          </p:cNvPr>
          <p:cNvSpPr/>
          <p:nvPr/>
        </p:nvSpPr>
        <p:spPr bwMode="gray">
          <a:xfrm>
            <a:off x="10156893" y="3023114"/>
            <a:ext cx="336062" cy="50045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aphicFrame>
        <p:nvGraphicFramePr>
          <p:cNvPr id="63" name="Chart 62">
            <a:extLst>
              <a:ext uri="{FF2B5EF4-FFF2-40B4-BE49-F238E27FC236}">
                <a16:creationId xmlns:a16="http://schemas.microsoft.com/office/drawing/2014/main" id="{B269CA98-E209-4654-ABE6-0FFF1E14D419}"/>
              </a:ext>
            </a:extLst>
          </p:cNvPr>
          <p:cNvGraphicFramePr>
            <a:graphicFrameLocks/>
          </p:cNvGraphicFramePr>
          <p:nvPr/>
        </p:nvGraphicFramePr>
        <p:xfrm>
          <a:off x="3842650" y="896811"/>
          <a:ext cx="4572000" cy="249621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9306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Graphic spid="63" grpId="0">
        <p:bldAsOne/>
      </p:bldGraphic>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8EAC-8363-47B4-A2B2-D77C3277FAF2}"/>
              </a:ext>
            </a:extLst>
          </p:cNvPr>
          <p:cNvSpPr>
            <a:spLocks noGrp="1"/>
          </p:cNvSpPr>
          <p:nvPr>
            <p:ph type="title"/>
          </p:nvPr>
        </p:nvSpPr>
        <p:spPr/>
        <p:txBody>
          <a:bodyPr/>
          <a:lstStyle/>
          <a:p>
            <a:r>
              <a:rPr lang="en-US" dirty="0"/>
              <a:t>Relational GCN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84F3E-66B9-4B50-9FA6-46E943E65053}"/>
                  </a:ext>
                </a:extLst>
              </p:cNvPr>
              <p:cNvSpPr>
                <a:spLocks noGrp="1"/>
              </p:cNvSpPr>
              <p:nvPr>
                <p:ph idx="1"/>
              </p:nvPr>
            </p:nvSpPr>
            <p:spPr>
              <a:xfrm>
                <a:off x="478369" y="1213308"/>
                <a:ext cx="11473384" cy="5040226"/>
              </a:xfrm>
            </p:spPr>
            <p:txBody>
              <a:bodyPr/>
              <a:lstStyle/>
              <a:p>
                <a:pPr marL="0" marR="0">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x-IV_mathan" sz="1800" i="1" smtClean="0">
                              <a:effectLst/>
                              <a:latin typeface="Cambria Math" panose="02040503050406030204" pitchFamily="18" charset="0"/>
                            </a:rPr>
                          </m:ctrlPr>
                        </m:sSubSupPr>
                        <m:e>
                          <m:r>
                            <a:rPr lang="x-IV_mathan" sz="1800" i="1">
                              <a:effectLst/>
                              <a:latin typeface="Cambria Math" panose="02040503050406030204" pitchFamily="18" charset="0"/>
                            </a:rPr>
                            <m:t>h</m:t>
                          </m:r>
                        </m:e>
                        <m:sub>
                          <m:r>
                            <a:rPr lang="x-IV_mathan" sz="1800">
                              <a:effectLst/>
                              <a:latin typeface="Cambria Math" panose="02040503050406030204" pitchFamily="18" charset="0"/>
                            </a:rPr>
                            <m:t>𝑖</m:t>
                          </m:r>
                        </m:sub>
                        <m:sup>
                          <m:r>
                            <a:rPr lang="x-IV_mathan" sz="1800">
                              <a:effectLst/>
                              <a:latin typeface="Cambria Math" panose="02040503050406030204" pitchFamily="18" charset="0"/>
                            </a:rPr>
                            <m:t>𝑙</m:t>
                          </m:r>
                          <m:r>
                            <a:rPr lang="x-IV_mathan" sz="1800">
                              <a:effectLst/>
                              <a:latin typeface="Cambria Math" panose="02040503050406030204" pitchFamily="18" charset="0"/>
                            </a:rPr>
                            <m:t>+1</m:t>
                          </m:r>
                        </m:sup>
                      </m:sSubSup>
                      <m:r>
                        <a:rPr lang="x-IV_mathan" sz="1800">
                          <a:effectLst/>
                          <a:latin typeface="Cambria Math" panose="02040503050406030204" pitchFamily="18" charset="0"/>
                        </a:rPr>
                        <m:t>=</m:t>
                      </m:r>
                      <m:r>
                        <a:rPr lang="x-IV_mathan" sz="1800">
                          <a:effectLst/>
                          <a:latin typeface="Cambria Math" panose="02040503050406030204" pitchFamily="18" charset="0"/>
                        </a:rPr>
                        <m:t>𝜎</m:t>
                      </m:r>
                      <m:d>
                        <m:dPr>
                          <m:ctrlPr>
                            <a:rPr lang="x-IV_mathan" sz="1800" i="1">
                              <a:effectLst/>
                              <a:latin typeface="Cambria Math" panose="02040503050406030204" pitchFamily="18" charset="0"/>
                            </a:rPr>
                          </m:ctrlPr>
                        </m:dPr>
                        <m:e>
                          <m:nary>
                            <m:naryPr>
                              <m:chr m:val="∑"/>
                              <m:supHide m:val="on"/>
                              <m:ctrlPr>
                                <a:rPr lang="x-IV_mathan" sz="1800" i="1">
                                  <a:effectLst/>
                                  <a:latin typeface="Cambria Math" panose="02040503050406030204" pitchFamily="18" charset="0"/>
                                </a:rPr>
                              </m:ctrlPr>
                            </m:naryPr>
                            <m:sub>
                              <m:r>
                                <a:rPr lang="x-IV_mathan" sz="1800">
                                  <a:effectLst/>
                                  <a:latin typeface="Cambria Math" panose="02040503050406030204" pitchFamily="18" charset="0"/>
                                </a:rPr>
                                <m:t>𝑗</m:t>
                              </m:r>
                              <m:r>
                                <a:rPr lang="x-IV_mathan" sz="1800">
                                  <a:effectLst/>
                                  <a:latin typeface="Cambria Math" panose="02040503050406030204" pitchFamily="18" charset="0"/>
                                </a:rPr>
                                <m:t>∈</m:t>
                              </m:r>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𝑁</m:t>
                                  </m:r>
                                </m:e>
                                <m:sub>
                                  <m:r>
                                    <a:rPr lang="x-IV_mathan" sz="1800">
                                      <a:effectLst/>
                                      <a:latin typeface="Cambria Math" panose="02040503050406030204" pitchFamily="18" charset="0"/>
                                    </a:rPr>
                                    <m:t>𝑖</m:t>
                                  </m:r>
                                </m:sub>
                              </m:sSub>
                            </m:sub>
                            <m:sup/>
                            <m:e>
                              <m:f>
                                <m:fPr>
                                  <m:ctrlPr>
                                    <a:rPr lang="x-IV_mathan" sz="1800" i="1">
                                      <a:effectLst/>
                                      <a:latin typeface="Cambria Math" panose="02040503050406030204" pitchFamily="18" charset="0"/>
                                    </a:rPr>
                                  </m:ctrlPr>
                                </m:fPr>
                                <m:num>
                                  <m:r>
                                    <a:rPr lang="x-IV_mathan" sz="1800">
                                      <a:effectLst/>
                                      <a:latin typeface="Cambria Math" panose="02040503050406030204" pitchFamily="18" charset="0"/>
                                    </a:rPr>
                                    <m:t>1</m:t>
                                  </m:r>
                                </m:num>
                                <m:den>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𝑐</m:t>
                                      </m:r>
                                    </m:e>
                                    <m:sub>
                                      <m:r>
                                        <a:rPr lang="x-IV_mathan" sz="1800">
                                          <a:effectLst/>
                                          <a:latin typeface="Cambria Math" panose="02040503050406030204" pitchFamily="18" charset="0"/>
                                        </a:rPr>
                                        <m:t>𝑖𝑗</m:t>
                                      </m:r>
                                    </m:sub>
                                  </m:sSub>
                                </m:den>
                              </m:f>
                              <m:sSubSup>
                                <m:sSubSupPr>
                                  <m:ctrlPr>
                                    <a:rPr lang="x-IV_mathan" sz="1800" i="1">
                                      <a:effectLst/>
                                      <a:latin typeface="Cambria Math" panose="02040503050406030204" pitchFamily="18" charset="0"/>
                                    </a:rPr>
                                  </m:ctrlPr>
                                </m:sSubSupPr>
                                <m:e>
                                  <m:r>
                                    <a:rPr lang="x-IV_mathan" sz="1800" i="1">
                                      <a:effectLst/>
                                      <a:latin typeface="Cambria Math" panose="02040503050406030204" pitchFamily="18" charset="0"/>
                                    </a:rPr>
                                    <m:t>h</m:t>
                                  </m:r>
                                </m:e>
                                <m:sub>
                                  <m:r>
                                    <a:rPr lang="x-IV_mathan" sz="1800">
                                      <a:effectLst/>
                                      <a:latin typeface="Cambria Math" panose="02040503050406030204" pitchFamily="18" charset="0"/>
                                    </a:rPr>
                                    <m:t>𝑗</m:t>
                                  </m:r>
                                </m:sub>
                                <m:sup>
                                  <m:r>
                                    <a:rPr lang="x-IV_mathan" sz="1800">
                                      <a:effectLst/>
                                      <a:latin typeface="Cambria Math" panose="02040503050406030204" pitchFamily="18" charset="0"/>
                                    </a:rPr>
                                    <m:t>𝑙</m:t>
                                  </m:r>
                                </m:sup>
                              </m:sSubSup>
                              <m:sSup>
                                <m:sSupPr>
                                  <m:ctrlPr>
                                    <a:rPr lang="x-IV_mathan" sz="1800" i="1">
                                      <a:effectLst/>
                                      <a:latin typeface="Cambria Math" panose="02040503050406030204" pitchFamily="18" charset="0"/>
                                    </a:rPr>
                                  </m:ctrlPr>
                                </m:sSupPr>
                                <m:e>
                                  <m:r>
                                    <a:rPr lang="x-IV_mathan" sz="1800">
                                      <a:effectLst/>
                                      <a:latin typeface="Cambria Math" panose="02040503050406030204" pitchFamily="18" charset="0"/>
                                    </a:rPr>
                                    <m:t>𝑊</m:t>
                                  </m:r>
                                </m:e>
                                <m:sup>
                                  <m:r>
                                    <a:rPr lang="x-IV_mathan" sz="1800">
                                      <a:effectLst/>
                                      <a:latin typeface="Cambria Math" panose="02040503050406030204" pitchFamily="18" charset="0"/>
                                    </a:rPr>
                                    <m:t>𝑙</m:t>
                                  </m:r>
                                </m:sup>
                              </m:sSup>
                            </m:e>
                          </m:nary>
                        </m:e>
                      </m:d>
                    </m:oMath>
                  </m:oMathPara>
                </a14:m>
                <a:endParaRPr lang="x-IV_mathan" sz="1800" dirty="0">
                  <a:effectLst/>
                  <a:latin typeface="Cambria Math" panose="02040503050406030204" pitchFamily="18" charset="0"/>
                </a:endParaRPr>
              </a:p>
              <a:p>
                <a:pPr marL="0" marR="0">
                  <a:spcBef>
                    <a:spcPts val="0"/>
                  </a:spcBef>
                  <a:spcAft>
                    <a:spcPts val="0"/>
                  </a:spcAft>
                </a:pPr>
                <a:r>
                  <a:rPr lang="x-IV_mathan" sz="2800" dirty="0">
                    <a:effectLst/>
                    <a:latin typeface="+mj-lt"/>
                  </a:rPr>
                  <a:t>, </a:t>
                </a:r>
                <a:r>
                  <a:rPr lang="x-IV_mathan" sz="2800" dirty="0">
                    <a:effectLst/>
                  </a:rPr>
                  <a:t>where:</a:t>
                </a:r>
              </a:p>
              <a:p>
                <a:pPr marL="0" marR="0">
                  <a:lnSpc>
                    <a:spcPct val="150000"/>
                  </a:lnSpc>
                  <a:spcBef>
                    <a:spcPts val="0"/>
                  </a:spcBef>
                  <a:spcAft>
                    <a:spcPts val="0"/>
                  </a:spcAft>
                </a:pPr>
                <a14:m>
                  <m:oMath xmlns:m="http://schemas.openxmlformats.org/officeDocument/2006/math">
                    <m:r>
                      <a:rPr lang="x-IV_mathan" sz="2800" smtClean="0">
                        <a:effectLst/>
                        <a:latin typeface="Cambria Math" panose="02040503050406030204" pitchFamily="18" charset="0"/>
                      </a:rPr>
                      <m:t>𝑙</m:t>
                    </m:r>
                  </m:oMath>
                </a14:m>
                <a:r>
                  <a:rPr lang="x-IV_mathan" sz="2800" dirty="0">
                    <a:effectLst/>
                  </a:rPr>
                  <a:t> is a layer</a:t>
                </a:r>
              </a:p>
              <a:p>
                <a:pPr marL="0" marR="0">
                  <a:lnSpc>
                    <a:spcPct val="150000"/>
                  </a:lnSpc>
                  <a:spcBef>
                    <a:spcPts val="0"/>
                  </a:spcBef>
                  <a:spcAft>
                    <a:spcPts val="0"/>
                  </a:spcAft>
                </a:pPr>
                <a14:m>
                  <m:oMath xmlns:m="http://schemas.openxmlformats.org/officeDocument/2006/math">
                    <m:r>
                      <a:rPr lang="x-IV_mathan" sz="2800" smtClean="0">
                        <a:effectLst/>
                        <a:latin typeface="Cambria Math" panose="02040503050406030204" pitchFamily="18" charset="0"/>
                      </a:rPr>
                      <m:t>𝜎</m:t>
                    </m:r>
                  </m:oMath>
                </a14:m>
                <a:r>
                  <a:rPr lang="x-IV_mathan" sz="2800" dirty="0">
                    <a:effectLst/>
                  </a:rPr>
                  <a:t> is the sigmoid function</a:t>
                </a:r>
              </a:p>
              <a:p>
                <a:pPr marL="0" marR="0">
                  <a:lnSpc>
                    <a:spcPct val="150000"/>
                  </a:lnSpc>
                  <a:spcBef>
                    <a:spcPts val="0"/>
                  </a:spcBef>
                  <a:spcAft>
                    <a:spcPts val="0"/>
                  </a:spcAft>
                </a:pPr>
                <a14:m>
                  <m:oMath xmlns:m="http://schemas.openxmlformats.org/officeDocument/2006/math">
                    <m:sSub>
                      <m:sSubPr>
                        <m:ctrlPr>
                          <a:rPr lang="x-IV_mathan" sz="2800" i="1" smtClean="0">
                            <a:effectLst/>
                            <a:latin typeface="Cambria Math" panose="02040503050406030204" pitchFamily="18" charset="0"/>
                          </a:rPr>
                        </m:ctrlPr>
                      </m:sSubPr>
                      <m:e>
                        <m:r>
                          <a:rPr lang="x-IV_mathan" sz="2800">
                            <a:effectLst/>
                            <a:latin typeface="Cambria Math" panose="02040503050406030204" pitchFamily="18" charset="0"/>
                          </a:rPr>
                          <m:t>𝑁</m:t>
                        </m:r>
                      </m:e>
                      <m:sub>
                        <m:r>
                          <a:rPr lang="x-IV_mathan" sz="2800">
                            <a:effectLst/>
                            <a:latin typeface="Cambria Math" panose="02040503050406030204" pitchFamily="18" charset="0"/>
                          </a:rPr>
                          <m:t>𝑖</m:t>
                        </m:r>
                      </m:sub>
                    </m:sSub>
                  </m:oMath>
                </a14:m>
                <a:r>
                  <a:rPr lang="x-IV_mathan" sz="2800" dirty="0">
                    <a:effectLst/>
                  </a:rPr>
                  <a:t>are the neighbors of node </a:t>
                </a:r>
                <a14:m>
                  <m:oMath xmlns:m="http://schemas.openxmlformats.org/officeDocument/2006/math">
                    <m:r>
                      <a:rPr lang="x-IV_mathan" sz="2800" smtClean="0">
                        <a:effectLst/>
                        <a:latin typeface="Cambria Math" panose="02040503050406030204" pitchFamily="18" charset="0"/>
                      </a:rPr>
                      <m:t>𝑖</m:t>
                    </m:r>
                  </m:oMath>
                </a14:m>
                <a:endParaRPr lang="x-IV_mathan" sz="2800" dirty="0">
                  <a:effectLst/>
                </a:endParaRPr>
              </a:p>
              <a:p>
                <a:pPr marL="0" marR="0">
                  <a:lnSpc>
                    <a:spcPct val="150000"/>
                  </a:lnSpc>
                  <a:spcBef>
                    <a:spcPts val="0"/>
                  </a:spcBef>
                  <a:spcAft>
                    <a:spcPts val="0"/>
                  </a:spcAft>
                </a:pPr>
                <a14:m>
                  <m:oMath xmlns:m="http://schemas.openxmlformats.org/officeDocument/2006/math">
                    <m:sSub>
                      <m:sSubPr>
                        <m:ctrlPr>
                          <a:rPr lang="x-IV_mathan" sz="2800" i="1" smtClean="0">
                            <a:effectLst/>
                            <a:latin typeface="Cambria Math" panose="02040503050406030204" pitchFamily="18" charset="0"/>
                          </a:rPr>
                        </m:ctrlPr>
                      </m:sSubPr>
                      <m:e>
                        <m:r>
                          <a:rPr lang="x-IV_mathan" sz="2800">
                            <a:effectLst/>
                            <a:latin typeface="Cambria Math" panose="02040503050406030204" pitchFamily="18" charset="0"/>
                          </a:rPr>
                          <m:t>𝑐</m:t>
                        </m:r>
                      </m:e>
                      <m:sub>
                        <m:r>
                          <a:rPr lang="x-IV_mathan" sz="2800">
                            <a:effectLst/>
                            <a:latin typeface="Cambria Math" panose="02040503050406030204" pitchFamily="18" charset="0"/>
                          </a:rPr>
                          <m:t>𝑖𝑗</m:t>
                        </m:r>
                      </m:sub>
                    </m:sSub>
                  </m:oMath>
                </a14:m>
                <a:r>
                  <a:rPr lang="x-IV_mathan" sz="2800" dirty="0">
                    <a:effectLst/>
                  </a:rPr>
                  <a:t> is  normalizing constant</a:t>
                </a:r>
              </a:p>
              <a:p>
                <a:pPr marL="0" marR="0">
                  <a:lnSpc>
                    <a:spcPct val="150000"/>
                  </a:lnSpc>
                  <a:spcBef>
                    <a:spcPts val="0"/>
                  </a:spcBef>
                  <a:spcAft>
                    <a:spcPts val="0"/>
                  </a:spcAft>
                </a:pPr>
                <a14:m>
                  <m:oMath xmlns:m="http://schemas.openxmlformats.org/officeDocument/2006/math">
                    <m:sSup>
                      <m:sSupPr>
                        <m:ctrlPr>
                          <a:rPr lang="x-IV_mathan" sz="2800" i="1" smtClean="0">
                            <a:effectLst/>
                            <a:latin typeface="Cambria Math" panose="02040503050406030204" pitchFamily="18" charset="0"/>
                          </a:rPr>
                        </m:ctrlPr>
                      </m:sSupPr>
                      <m:e>
                        <m:r>
                          <a:rPr lang="x-IV_mathan" sz="2800" i="1">
                            <a:effectLst/>
                            <a:latin typeface="Cambria Math" panose="02040503050406030204" pitchFamily="18" charset="0"/>
                          </a:rPr>
                          <m:t>h</m:t>
                        </m:r>
                      </m:e>
                      <m:sup>
                        <m:r>
                          <a:rPr lang="x-IV_mathan" sz="2800">
                            <a:effectLst/>
                            <a:latin typeface="Cambria Math" panose="02040503050406030204" pitchFamily="18" charset="0"/>
                          </a:rPr>
                          <m:t>𝑙</m:t>
                        </m:r>
                      </m:sup>
                    </m:sSup>
                  </m:oMath>
                </a14:m>
                <a:r>
                  <a:rPr lang="x-IV_mathan" sz="2800" dirty="0">
                    <a:effectLst/>
                  </a:rPr>
                  <a:t> is the value of the node in the previous layer</a:t>
                </a:r>
              </a:p>
              <a:p>
                <a:pPr marL="0" marR="0">
                  <a:lnSpc>
                    <a:spcPct val="150000"/>
                  </a:lnSpc>
                  <a:spcBef>
                    <a:spcPts val="0"/>
                  </a:spcBef>
                  <a:spcAft>
                    <a:spcPts val="0"/>
                  </a:spcAft>
                </a:pPr>
                <a14:m>
                  <m:oMath xmlns:m="http://schemas.openxmlformats.org/officeDocument/2006/math">
                    <m:sSup>
                      <m:sSupPr>
                        <m:ctrlPr>
                          <a:rPr lang="x-IV_mathan" sz="2800" i="1" smtClean="0">
                            <a:effectLst/>
                            <a:latin typeface="Cambria Math" panose="02040503050406030204" pitchFamily="18" charset="0"/>
                          </a:rPr>
                        </m:ctrlPr>
                      </m:sSupPr>
                      <m:e>
                        <m:r>
                          <a:rPr lang="x-IV_mathan" sz="2800">
                            <a:effectLst/>
                            <a:latin typeface="Cambria Math" panose="02040503050406030204" pitchFamily="18" charset="0"/>
                          </a:rPr>
                          <m:t>𝑊</m:t>
                        </m:r>
                      </m:e>
                      <m:sup>
                        <m:r>
                          <a:rPr lang="x-IV_mathan" sz="2800">
                            <a:effectLst/>
                            <a:latin typeface="Cambria Math" panose="02040503050406030204" pitchFamily="18" charset="0"/>
                          </a:rPr>
                          <m:t>𝑙</m:t>
                        </m:r>
                      </m:sup>
                    </m:sSup>
                  </m:oMath>
                </a14:m>
                <a:r>
                  <a:rPr lang="x-IV_mathan" sz="2800" dirty="0">
                    <a:effectLst/>
                  </a:rPr>
                  <a:t> is a linear projection matrix for layer </a:t>
                </a:r>
                <a14:m>
                  <m:oMath xmlns:m="http://schemas.openxmlformats.org/officeDocument/2006/math">
                    <m:r>
                      <a:rPr lang="x-IV_mathan" sz="2800" smtClean="0">
                        <a:effectLst/>
                        <a:latin typeface="Cambria Math" panose="02040503050406030204" pitchFamily="18" charset="0"/>
                      </a:rPr>
                      <m:t>𝑙</m:t>
                    </m:r>
                  </m:oMath>
                </a14:m>
                <a:endParaRPr lang="x-IV_mathan" sz="2800" dirty="0">
                  <a:effectLst/>
                </a:endParaRPr>
              </a:p>
              <a:p>
                <a:endParaRPr lang="en-US" dirty="0"/>
              </a:p>
            </p:txBody>
          </p:sp>
        </mc:Choice>
        <mc:Fallback xmlns="">
          <p:sp>
            <p:nvSpPr>
              <p:cNvPr id="3" name="Content Placeholder 2">
                <a:extLst>
                  <a:ext uri="{FF2B5EF4-FFF2-40B4-BE49-F238E27FC236}">
                    <a16:creationId xmlns:a16="http://schemas.microsoft.com/office/drawing/2014/main" id="{17F84F3E-66B9-4B50-9FA6-46E943E65053}"/>
                  </a:ext>
                </a:extLst>
              </p:cNvPr>
              <p:cNvSpPr>
                <a:spLocks noGrp="1" noRot="1" noChangeAspect="1" noMove="1" noResize="1" noEditPoints="1" noAdjustHandles="1" noChangeArrowheads="1" noChangeShapeType="1" noTextEdit="1"/>
              </p:cNvSpPr>
              <p:nvPr>
                <p:ph idx="1"/>
              </p:nvPr>
            </p:nvSpPr>
            <p:spPr>
              <a:xfrm>
                <a:off x="478369" y="1213308"/>
                <a:ext cx="11473384" cy="5040226"/>
              </a:xfrm>
              <a:blipFill>
                <a:blip r:embed="rId2"/>
                <a:stretch>
                  <a:fillRect l="-1859" t="-2539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016B0E0-6E80-44B7-A1DA-C7245D566739}"/>
              </a:ext>
            </a:extLst>
          </p:cNvPr>
          <p:cNvSpPr>
            <a:spLocks noGrp="1"/>
          </p:cNvSpPr>
          <p:nvPr>
            <p:ph type="sldNum" sz="quarter" idx="12"/>
          </p:nvPr>
        </p:nvSpPr>
        <p:spPr/>
        <p:txBody>
          <a:bodyPr/>
          <a:lstStyle/>
          <a:p>
            <a:fld id="{81561042-0DC2-4A04-AA50-F6D44EB20EBA}" type="slidenum">
              <a:rPr lang="en-US" smtClean="0"/>
              <a:t>120</a:t>
            </a:fld>
            <a:endParaRPr lang="en-US"/>
          </a:p>
        </p:txBody>
      </p:sp>
    </p:spTree>
    <p:extLst>
      <p:ext uri="{BB962C8B-B14F-4D97-AF65-F5344CB8AC3E}">
        <p14:creationId xmlns:p14="http://schemas.microsoft.com/office/powerpoint/2010/main" val="28306609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7A2725-A409-49AC-BB1A-C49AD91532DB}"/>
              </a:ext>
            </a:extLst>
          </p:cNvPr>
          <p:cNvSpPr>
            <a:spLocks noGrp="1"/>
          </p:cNvSpPr>
          <p:nvPr>
            <p:ph type="ctrTitle"/>
          </p:nvPr>
        </p:nvSpPr>
        <p:spPr>
          <a:xfrm>
            <a:off x="478368" y="4656578"/>
            <a:ext cx="11228913" cy="1001364"/>
          </a:xfrm>
          <a:noFill/>
        </p:spPr>
        <p:txBody>
          <a:bodyPr/>
          <a:lstStyle/>
          <a:p>
            <a:r>
              <a:rPr lang="en-US" dirty="0">
                <a:solidFill>
                  <a:schemeClr val="tx1"/>
                </a:solidFill>
              </a:rPr>
              <a:t>Quick Math background based on Message Passing</a:t>
            </a:r>
          </a:p>
        </p:txBody>
      </p:sp>
      <p:sp>
        <p:nvSpPr>
          <p:cNvPr id="4" name="Slide Number Placeholder 3">
            <a:extLst>
              <a:ext uri="{FF2B5EF4-FFF2-40B4-BE49-F238E27FC236}">
                <a16:creationId xmlns:a16="http://schemas.microsoft.com/office/drawing/2014/main" id="{0CD412A8-D07E-4314-9F72-B4771077F1BD}"/>
              </a:ext>
            </a:extLst>
          </p:cNvPr>
          <p:cNvSpPr>
            <a:spLocks noGrp="1"/>
          </p:cNvSpPr>
          <p:nvPr>
            <p:ph type="sldNum" sz="quarter" idx="4294967295"/>
          </p:nvPr>
        </p:nvSpPr>
        <p:spPr>
          <a:xfrm>
            <a:off x="11420475" y="6486525"/>
            <a:ext cx="771525" cy="260350"/>
          </a:xfrm>
        </p:spPr>
        <p:txBody>
          <a:bodyPr/>
          <a:lstStyle/>
          <a:p>
            <a:fld id="{81561042-0DC2-4A04-AA50-F6D44EB20EBA}" type="slidenum">
              <a:rPr lang="en-US" smtClean="0"/>
              <a:t>121</a:t>
            </a:fld>
            <a:endParaRPr lang="en-US"/>
          </a:p>
        </p:txBody>
      </p:sp>
    </p:spTree>
    <p:extLst>
      <p:ext uri="{BB962C8B-B14F-4D97-AF65-F5344CB8AC3E}">
        <p14:creationId xmlns:p14="http://schemas.microsoft.com/office/powerpoint/2010/main" val="936915233"/>
      </p:ext>
    </p:extLst>
  </p:cSld>
  <p:clrMapOvr>
    <a:masterClrMapping/>
  </p:clrMapOvr>
  <p:transition spd="slow">
    <p:wipe dir="d"/>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E14F-9C66-49C9-A2F2-BB59CAC790A6}"/>
              </a:ext>
            </a:extLst>
          </p:cNvPr>
          <p:cNvSpPr>
            <a:spLocks noGrp="1"/>
          </p:cNvSpPr>
          <p:nvPr>
            <p:ph type="title"/>
          </p:nvPr>
        </p:nvSpPr>
        <p:spPr/>
        <p:txBody>
          <a:bodyPr/>
          <a:lstStyle/>
          <a:p>
            <a:r>
              <a:rPr lang="en-US" dirty="0"/>
              <a:t>Sum Operation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D18599-AF26-4CFC-AB29-71FE1936A909}"/>
                  </a:ext>
                </a:extLst>
              </p:cNvPr>
              <p:cNvSpPr>
                <a:spLocks noGrp="1"/>
              </p:cNvSpPr>
              <p:nvPr>
                <p:ph idx="1"/>
              </p:nvPr>
            </p:nvSpPr>
            <p:spPr>
              <a:xfrm>
                <a:off x="359308" y="1010127"/>
                <a:ext cx="11473384" cy="3438377"/>
              </a:xfrm>
            </p:spPr>
            <p:txBody>
              <a:bodyPr/>
              <a:lstStyle/>
              <a:p>
                <a:r>
                  <a:rPr lang="en-US" b="1" dirty="0"/>
                  <a:t>  </a:t>
                </a:r>
              </a:p>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rPr>
                        <m:t>a</m:t>
                      </m:r>
                      <m:r>
                        <a:rPr lang="en-US" i="1" dirty="0" smtClean="0">
                          <a:latin typeface="Cambria Math" panose="02040503050406030204" pitchFamily="18" charset="0"/>
                        </a:rPr>
                        <m:t>𝑔𝑔𝑟𝑒𝑔𝑎𝑡𝑒</m:t>
                      </m:r>
                      <m:sSub>
                        <m:sSubPr>
                          <m:ctrlPr>
                            <a:rPr lang="en-US" i="1" dirty="0" smtClean="0">
                              <a:latin typeface="Cambria Math" panose="02040503050406030204" pitchFamily="18" charset="0"/>
                            </a:rPr>
                          </m:ctrlPr>
                        </m:sSubPr>
                        <m:e>
                          <m:d>
                            <m:dPr>
                              <m:ctrlPr>
                                <a:rPr lang="en-US" i="1" dirty="0" smtClean="0">
                                  <a:latin typeface="Cambria Math" panose="02040503050406030204" pitchFamily="18" charset="0"/>
                                </a:rPr>
                              </m:ctrlPr>
                            </m:dPr>
                            <m:e>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𝐴</m:t>
                                  </m:r>
                                </m:e>
                                <m:sub>
                                  <m:r>
                                    <a:rPr lang="en-US" i="1" dirty="0" err="1" smtClean="0">
                                      <a:latin typeface="Cambria Math" panose="02040503050406030204" pitchFamily="18" charset="0"/>
                                    </a:rPr>
                                    <m:t>𝑖</m:t>
                                  </m:r>
                                </m:sub>
                              </m:sSub>
                              <m:r>
                                <a:rPr lang="en-US" i="1" dirty="0" err="1" smtClean="0">
                                  <a:latin typeface="Cambria Math" panose="02040503050406030204" pitchFamily="18" charset="0"/>
                                </a:rPr>
                                <m:t>,</m:t>
                              </m:r>
                              <m:r>
                                <a:rPr lang="en-US" i="1" dirty="0" err="1" smtClean="0">
                                  <a:latin typeface="Cambria Math" panose="02040503050406030204" pitchFamily="18" charset="0"/>
                                </a:rPr>
                                <m:t>𝑋</m:t>
                              </m:r>
                            </m:e>
                          </m:d>
                        </m:e>
                        <m:sub>
                          <m:r>
                            <a:rPr lang="en-US" i="1" dirty="0" err="1" smtClean="0">
                              <a:latin typeface="Cambria Math" panose="02040503050406030204" pitchFamily="18" charset="0"/>
                            </a:rPr>
                            <m:t>𝑖</m:t>
                          </m:r>
                        </m:sub>
                      </m:sSub>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𝐴</m:t>
                          </m:r>
                        </m:e>
                        <m:sub>
                          <m:r>
                            <a:rPr lang="en-US" i="1" dirty="0" err="1" smtClean="0">
                              <a:latin typeface="Cambria Math" panose="02040503050406030204" pitchFamily="18" charset="0"/>
                            </a:rPr>
                            <m:t>𝑖</m:t>
                          </m:r>
                        </m:sub>
                      </m:sSub>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nary>
                        <m:naryPr>
                          <m:chr m:val="∑"/>
                          <m:supHide m:val="on"/>
                          <m:ctrlPr>
                            <a:rPr lang="en-US" b="0" i="1" dirty="0" smtClean="0">
                              <a:latin typeface="Cambria Math" panose="02040503050406030204" pitchFamily="18" charset="0"/>
                            </a:rPr>
                          </m:ctrlPr>
                        </m:naryPr>
                        <m:sub>
                          <m:r>
                            <m:rPr>
                              <m:brk m:alnAt="7"/>
                            </m:rPr>
                            <a:rPr lang="en-US" b="0" i="1" dirty="0" smtClean="0">
                              <a:latin typeface="Cambria Math" panose="02040503050406030204" pitchFamily="18" charset="0"/>
                            </a:rPr>
                            <m:t>𝑗</m:t>
                          </m:r>
                          <m:r>
                            <a:rPr lang="en-US" b="0" i="1" dirty="0" smtClean="0">
                              <a:latin typeface="Cambria Math" panose="02040503050406030204" pitchFamily="18" charset="0"/>
                            </a:rPr>
                            <m:t>∈</m:t>
                          </m:r>
                          <m:r>
                            <a:rPr lang="en-US" b="0" i="1" dirty="0" smtClean="0">
                              <a:latin typeface="Cambria Math" panose="02040503050406030204" pitchFamily="18" charset="0"/>
                            </a:rPr>
                            <m:t>𝑁</m:t>
                          </m:r>
                        </m:sub>
                        <m:sup/>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𝑗</m:t>
                              </m:r>
                            </m:sub>
                          </m:sSub>
                        </m:e>
                      </m:nary>
                    </m:oMath>
                  </m:oMathPara>
                </a14:m>
                <a:endParaRPr lang="en-US" dirty="0"/>
              </a:p>
              <a:p>
                <a:r>
                  <a:rPr lang="en-US" dirty="0"/>
                  <a:t>This allow to compute the aggregate feature representation of the </a:t>
                </a:r>
                <a:r>
                  <a:rPr lang="en-US" i="1" dirty="0" err="1"/>
                  <a:t>ith</a:t>
                </a:r>
                <a:r>
                  <a:rPr lang="en-US" dirty="0"/>
                  <a:t> node as vector-matrix product. Computationally, this weighted sum is obtained by using the Adjacency matrix to adjust or weight the features of a node by its he connectivity (edges or neighbors).</a:t>
                </a:r>
              </a:p>
              <a:p>
                <a:endParaRPr lang="en-US" dirty="0"/>
              </a:p>
              <a:p>
                <a:r>
                  <a:rPr lang="en-US" dirty="0"/>
                  <a:t>The contribution of the </a:t>
                </a:r>
                <a:r>
                  <a:rPr lang="en-US" i="1" dirty="0" err="1"/>
                  <a:t>jth</a:t>
                </a:r>
                <a:r>
                  <a:rPr lang="en-US" dirty="0"/>
                  <a:t> node in the feature aggregation depends on value of the </a:t>
                </a:r>
                <a:r>
                  <a:rPr lang="en-US" i="1" dirty="0" err="1"/>
                  <a:t>jth</a:t>
                </a:r>
                <a:r>
                  <a:rPr lang="en-US" dirty="0"/>
                  <a:t> column of the </a:t>
                </a:r>
                <a:r>
                  <a:rPr lang="en-US" i="1" dirty="0" err="1"/>
                  <a:t>ith</a:t>
                </a:r>
                <a:r>
                  <a:rPr lang="en-US" dirty="0"/>
                  <a:t> row of A. Because A is the adjacency matrix, if this value is 1, then the </a:t>
                </a:r>
                <a:r>
                  <a:rPr lang="en-US" i="1" dirty="0" err="1"/>
                  <a:t>jth</a:t>
                </a:r>
                <a:r>
                  <a:rPr lang="en-US" dirty="0"/>
                  <a:t> node is a neighbor of the </a:t>
                </a:r>
                <a:r>
                  <a:rPr lang="en-US" i="1" dirty="0" err="1"/>
                  <a:t>ith</a:t>
                </a:r>
                <a:r>
                  <a:rPr lang="en-US" dirty="0"/>
                  <a:t> node.</a:t>
                </a:r>
                <a:endParaRPr lang="en-US" b="1" dirty="0"/>
              </a:p>
            </p:txBody>
          </p:sp>
        </mc:Choice>
        <mc:Fallback xmlns="">
          <p:sp>
            <p:nvSpPr>
              <p:cNvPr id="3" name="Content Placeholder 2">
                <a:extLst>
                  <a:ext uri="{FF2B5EF4-FFF2-40B4-BE49-F238E27FC236}">
                    <a16:creationId xmlns:a16="http://schemas.microsoft.com/office/drawing/2014/main" id="{01D18599-AF26-4CFC-AB29-71FE1936A909}"/>
                  </a:ext>
                </a:extLst>
              </p:cNvPr>
              <p:cNvSpPr>
                <a:spLocks noGrp="1" noRot="1" noChangeAspect="1" noMove="1" noResize="1" noEditPoints="1" noAdjustHandles="1" noChangeArrowheads="1" noChangeShapeType="1" noTextEdit="1"/>
              </p:cNvSpPr>
              <p:nvPr>
                <p:ph idx="1"/>
              </p:nvPr>
            </p:nvSpPr>
            <p:spPr>
              <a:xfrm>
                <a:off x="359308" y="1010127"/>
                <a:ext cx="11473384" cy="3438377"/>
              </a:xfrm>
              <a:blipFill>
                <a:blip r:embed="rId3"/>
                <a:stretch>
                  <a:fillRect l="-1275" t="-27128" r="-1010" b="-336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526067D-6F9B-4F41-80FC-098965204EE8}"/>
              </a:ext>
            </a:extLst>
          </p:cNvPr>
          <p:cNvSpPr>
            <a:spLocks noGrp="1"/>
          </p:cNvSpPr>
          <p:nvPr>
            <p:ph type="sldNum" sz="quarter" idx="12"/>
          </p:nvPr>
        </p:nvSpPr>
        <p:spPr/>
        <p:txBody>
          <a:bodyPr/>
          <a:lstStyle/>
          <a:p>
            <a:fld id="{81561042-0DC2-4A04-AA50-F6D44EB20EBA}" type="slidenum">
              <a:rPr lang="en-US" smtClean="0"/>
              <a:t>122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8CA894-DFBF-4FC4-9608-AF4D8DFB9984}"/>
                  </a:ext>
                </a:extLst>
              </p:cNvPr>
              <p:cNvSpPr txBox="1"/>
              <p:nvPr/>
            </p:nvSpPr>
            <p:spPr bwMode="gray">
              <a:xfrm>
                <a:off x="129540" y="4907281"/>
                <a:ext cx="4732020" cy="937260"/>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m>
                            <m:mPr>
                              <m:mcs>
                                <m:mc>
                                  <m:mcPr>
                                    <m:count m:val="3"/>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d>
                      <m:d>
                        <m:dPr>
                          <m:begChr m:val="["/>
                          <m:endChr m:val="]"/>
                          <m:ctrlPr>
                            <a:rPr lang="en-US" sz="1600" b="0" i="1" smtClean="0">
                              <a:latin typeface="Cambria Math" panose="02040503050406030204" pitchFamily="18" charset="0"/>
                            </a:rPr>
                          </m:ctrlPr>
                        </m:dPr>
                        <m:e>
                          <m:eqArr>
                            <m:eqArrPr>
                              <m:ctrlPr>
                                <a:rPr lang="en-US" sz="1600" b="0" i="1" smtClean="0">
                                  <a:solidFill>
                                    <a:srgbClr val="C00000"/>
                                  </a:solidFill>
                                  <a:latin typeface="Cambria Math" panose="02040503050406030204" pitchFamily="18" charset="0"/>
                                </a:rPr>
                              </m:ctrlPr>
                            </m:eqArrPr>
                            <m:e>
                              <m:r>
                                <a:rPr lang="en-US" sz="1600" b="0" i="1" smtClean="0">
                                  <a:solidFill>
                                    <a:srgbClr val="C00000"/>
                                  </a:solidFill>
                                  <a:latin typeface="Cambria Math" panose="02040503050406030204" pitchFamily="18" charset="0"/>
                                </a:rPr>
                                <m:t>3</m:t>
                              </m:r>
                            </m:e>
                            <m:e>
                              <m:r>
                                <a:rPr lang="en-US" sz="1600" b="0" i="1" smtClean="0">
                                  <a:solidFill>
                                    <a:srgbClr val="C00000"/>
                                  </a:solidFill>
                                  <a:latin typeface="Cambria Math" panose="02040503050406030204" pitchFamily="18" charset="0"/>
                                </a:rPr>
                                <m:t>1</m:t>
                              </m:r>
                            </m:e>
                            <m:e>
                              <m:r>
                                <a:rPr lang="en-US" sz="1600" b="0" i="1" smtClean="0">
                                  <a:solidFill>
                                    <a:srgbClr val="C00000"/>
                                  </a:solidFill>
                                  <a:latin typeface="Cambria Math" panose="02040503050406030204" pitchFamily="18" charset="0"/>
                                </a:rPr>
                                <m:t>4</m:t>
                              </m:r>
                            </m:e>
                          </m:eqArr>
                        </m:e>
                      </m:d>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a:latin typeface="Cambria Math" panose="02040503050406030204" pitchFamily="18" charset="0"/>
                                </a:rPr>
                              </m:ctrlPr>
                            </m:eqArrPr>
                            <m:e>
                              <m:d>
                                <m:dPr>
                                  <m:ctrlPr>
                                    <a:rPr lang="en-US" sz="1600" i="1">
                                      <a:latin typeface="Cambria Math" panose="02040503050406030204" pitchFamily="18" charset="0"/>
                                    </a:rPr>
                                  </m:ctrlPr>
                                </m:dPr>
                                <m:e>
                                  <m:r>
                                    <m:rPr>
                                      <m:brk m:alnAt="7"/>
                                    </m:rPr>
                                    <a:rPr lang="en-US" sz="1600" i="1">
                                      <a:latin typeface="Cambria Math" panose="02040503050406030204" pitchFamily="18" charset="0"/>
                                    </a:rPr>
                                    <m:t>0</m:t>
                                  </m:r>
                                </m:e>
                              </m:d>
                              <m:d>
                                <m:dPr>
                                  <m:ctrlPr>
                                    <a:rPr lang="en-US" sz="1600" i="1">
                                      <a:solidFill>
                                        <a:srgbClr val="C00000"/>
                                      </a:solidFill>
                                      <a:latin typeface="Cambria Math" panose="02040503050406030204" pitchFamily="18" charset="0"/>
                                    </a:rPr>
                                  </m:ctrlPr>
                                </m:dPr>
                                <m:e>
                                  <m:r>
                                    <m:rPr>
                                      <m:brk m:alnAt="7"/>
                                    </m:rPr>
                                    <a:rPr lang="en-US" sz="1600" i="1">
                                      <a:solidFill>
                                        <a:srgbClr val="C00000"/>
                                      </a:solidFill>
                                      <a:latin typeface="Cambria Math" panose="02040503050406030204" pitchFamily="18" charset="0"/>
                                    </a:rPr>
                                    <m:t>3</m:t>
                                  </m:r>
                                </m:e>
                              </m:d>
                              <m:r>
                                <m:rPr>
                                  <m:brk m:alnAt="7"/>
                                </m:rPr>
                                <a:rPr lang="en-US" sz="1600" i="1">
                                  <a:solidFill>
                                    <a:srgbClr val="C00000"/>
                                  </a:solidFill>
                                  <a:latin typeface="Cambria Math" panose="02040503050406030204" pitchFamily="18" charset="0"/>
                                </a:rPr>
                                <m:t>+</m:t>
                              </m:r>
                              <m:d>
                                <m:dPr>
                                  <m:ctrlPr>
                                    <a:rPr lang="en-US" sz="1600" b="1" i="1">
                                      <a:latin typeface="Cambria Math" panose="02040503050406030204" pitchFamily="18" charset="0"/>
                                    </a:rPr>
                                  </m:ctrlPr>
                                </m:dPr>
                                <m:e>
                                  <m:r>
                                    <a:rPr lang="en-US" sz="1600" b="1" i="1">
                                      <a:latin typeface="Cambria Math" panose="02040503050406030204" pitchFamily="18" charset="0"/>
                                    </a:rPr>
                                    <m:t>𝟏</m:t>
                                  </m:r>
                                </m:e>
                              </m:d>
                              <m:d>
                                <m:dPr>
                                  <m:ctrlPr>
                                    <a:rPr lang="en-US" sz="1600" b="1" i="1">
                                      <a:solidFill>
                                        <a:srgbClr val="C00000"/>
                                      </a:solidFill>
                                      <a:latin typeface="Cambria Math" panose="02040503050406030204" pitchFamily="18" charset="0"/>
                                    </a:rPr>
                                  </m:ctrlPr>
                                </m:dPr>
                                <m:e>
                                  <m:r>
                                    <a:rPr lang="en-US" sz="1600" b="1" i="1">
                                      <a:solidFill>
                                        <a:srgbClr val="C00000"/>
                                      </a:solidFill>
                                      <a:latin typeface="Cambria Math" panose="02040503050406030204" pitchFamily="18" charset="0"/>
                                    </a:rPr>
                                    <m:t>𝟏</m:t>
                                  </m:r>
                                </m:e>
                              </m:d>
                              <m:r>
                                <a:rPr lang="en-US" sz="1600" b="1" i="1">
                                  <a:solidFill>
                                    <a:srgbClr val="C00000"/>
                                  </a:solidFill>
                                  <a:latin typeface="Cambria Math" panose="02040503050406030204" pitchFamily="18" charset="0"/>
                                </a:rPr>
                                <m:t>+</m:t>
                              </m:r>
                              <m:r>
                                <a:rPr lang="en-US" sz="1600" i="1">
                                  <a:latin typeface="Cambria Math" panose="02040503050406030204" pitchFamily="18" charset="0"/>
                                </a:rPr>
                                <m:t>(0)</m:t>
                              </m:r>
                              <m:r>
                                <a:rPr lang="en-US" sz="1600" i="1">
                                  <a:solidFill>
                                    <a:srgbClr val="C00000"/>
                                  </a:solidFill>
                                  <a:latin typeface="Cambria Math" panose="02040503050406030204" pitchFamily="18" charset="0"/>
                                </a:rPr>
                                <m:t>(4)</m:t>
                              </m:r>
                            </m:e>
                            <m:e>
                              <m:d>
                                <m:dPr>
                                  <m:ctrlPr>
                                    <a:rPr lang="en-US" sz="1600" i="1">
                                      <a:latin typeface="Cambria Math" panose="02040503050406030204" pitchFamily="18" charset="0"/>
                                    </a:rPr>
                                  </m:ctrlPr>
                                </m:dPr>
                                <m:e>
                                  <m:r>
                                    <a:rPr lang="en-US" sz="1600" i="1">
                                      <a:latin typeface="Cambria Math" panose="02040503050406030204" pitchFamily="18" charset="0"/>
                                    </a:rPr>
                                    <m:t>1</m:t>
                                  </m:r>
                                </m:e>
                              </m:d>
                              <m:d>
                                <m:dPr>
                                  <m:ctrlPr>
                                    <a:rPr lang="en-US" sz="1600" i="1">
                                      <a:solidFill>
                                        <a:srgbClr val="C00000"/>
                                      </a:solidFill>
                                      <a:latin typeface="Cambria Math" panose="02040503050406030204" pitchFamily="18" charset="0"/>
                                    </a:rPr>
                                  </m:ctrlPr>
                                </m:dPr>
                                <m:e>
                                  <m:r>
                                    <a:rPr lang="en-US" sz="1600" i="1">
                                      <a:solidFill>
                                        <a:srgbClr val="C00000"/>
                                      </a:solidFill>
                                      <a:latin typeface="Cambria Math" panose="02040503050406030204" pitchFamily="18" charset="0"/>
                                    </a:rPr>
                                    <m:t>3</m:t>
                                  </m:r>
                                </m:e>
                              </m:d>
                              <m:r>
                                <a:rPr lang="en-US" sz="1600" i="1">
                                  <a:solidFill>
                                    <a:srgbClr val="C00000"/>
                                  </a:solidFill>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0</m:t>
                                  </m:r>
                                </m:e>
                              </m:d>
                              <m:d>
                                <m:dPr>
                                  <m:ctrlPr>
                                    <a:rPr lang="en-US" sz="1600" i="1">
                                      <a:solidFill>
                                        <a:srgbClr val="C00000"/>
                                      </a:solidFill>
                                      <a:latin typeface="Cambria Math" panose="02040503050406030204" pitchFamily="18" charset="0"/>
                                    </a:rPr>
                                  </m:ctrlPr>
                                </m:dPr>
                                <m:e>
                                  <m:r>
                                    <a:rPr lang="en-US" sz="1600" i="1">
                                      <a:solidFill>
                                        <a:srgbClr val="C00000"/>
                                      </a:solidFill>
                                      <a:latin typeface="Cambria Math" panose="02040503050406030204" pitchFamily="18" charset="0"/>
                                    </a:rPr>
                                    <m:t>1</m:t>
                                  </m:r>
                                </m:e>
                              </m:d>
                              <m:r>
                                <a:rPr lang="en-US" sz="1600" i="1">
                                  <a:solidFill>
                                    <a:srgbClr val="C00000"/>
                                  </a:solidFill>
                                  <a:latin typeface="Cambria Math" panose="02040503050406030204" pitchFamily="18" charset="0"/>
                                </a:rPr>
                                <m:t>+</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m:t>
                              </m:r>
                              <m:r>
                                <a:rPr lang="en-US" sz="1600" b="1" i="1">
                                  <a:solidFill>
                                    <a:srgbClr val="C00000"/>
                                  </a:solidFill>
                                  <a:latin typeface="Cambria Math" panose="02040503050406030204" pitchFamily="18" charset="0"/>
                                </a:rPr>
                                <m:t>𝟒</m:t>
                              </m:r>
                              <m:r>
                                <a:rPr lang="en-US" sz="1600" b="1" i="1">
                                  <a:solidFill>
                                    <a:srgbClr val="C00000"/>
                                  </a:solidFill>
                                  <a:latin typeface="Cambria Math" panose="02040503050406030204" pitchFamily="18" charset="0"/>
                                </a:rPr>
                                <m:t>)</m:t>
                              </m:r>
                            </m:e>
                            <m:e>
                              <m:d>
                                <m:dPr>
                                  <m:ctrlPr>
                                    <a:rPr lang="en-US" sz="1600" i="1">
                                      <a:latin typeface="Cambria Math" panose="02040503050406030204" pitchFamily="18" charset="0"/>
                                    </a:rPr>
                                  </m:ctrlPr>
                                </m:dPr>
                                <m:e>
                                  <m:r>
                                    <a:rPr lang="en-US" sz="1600" i="1">
                                      <a:latin typeface="Cambria Math" panose="02040503050406030204" pitchFamily="18" charset="0"/>
                                    </a:rPr>
                                    <m:t>0</m:t>
                                  </m:r>
                                </m:e>
                              </m:d>
                              <m:d>
                                <m:dPr>
                                  <m:ctrlPr>
                                    <a:rPr lang="en-US" sz="1600" i="1">
                                      <a:solidFill>
                                        <a:srgbClr val="C00000"/>
                                      </a:solidFill>
                                      <a:latin typeface="Cambria Math" panose="02040503050406030204" pitchFamily="18" charset="0"/>
                                    </a:rPr>
                                  </m:ctrlPr>
                                </m:dPr>
                                <m:e>
                                  <m:r>
                                    <a:rPr lang="en-US" sz="1600" i="1">
                                      <a:solidFill>
                                        <a:srgbClr val="C00000"/>
                                      </a:solidFill>
                                      <a:latin typeface="Cambria Math" panose="02040503050406030204" pitchFamily="18" charset="0"/>
                                    </a:rPr>
                                    <m:t>3</m:t>
                                  </m:r>
                                </m:e>
                              </m:d>
                              <m:r>
                                <a:rPr lang="en-US" sz="1600" i="1">
                                  <a:solidFill>
                                    <a:srgbClr val="C00000"/>
                                  </a:solidFill>
                                  <a:latin typeface="Cambria Math" panose="02040503050406030204" pitchFamily="18" charset="0"/>
                                </a:rPr>
                                <m:t>+</m:t>
                              </m:r>
                              <m:d>
                                <m:dPr>
                                  <m:ctrlPr>
                                    <a:rPr lang="en-US" sz="1600" b="1" i="1">
                                      <a:latin typeface="Cambria Math" panose="02040503050406030204" pitchFamily="18" charset="0"/>
                                    </a:rPr>
                                  </m:ctrlPr>
                                </m:dPr>
                                <m:e>
                                  <m:r>
                                    <a:rPr lang="en-US" sz="1600" b="1" i="1">
                                      <a:latin typeface="Cambria Math" panose="02040503050406030204" pitchFamily="18" charset="0"/>
                                    </a:rPr>
                                    <m:t>𝟏</m:t>
                                  </m:r>
                                </m:e>
                              </m:d>
                              <m:d>
                                <m:dPr>
                                  <m:ctrlPr>
                                    <a:rPr lang="en-US" sz="1600" b="1" i="1">
                                      <a:solidFill>
                                        <a:srgbClr val="C00000"/>
                                      </a:solidFill>
                                      <a:latin typeface="Cambria Math" panose="02040503050406030204" pitchFamily="18" charset="0"/>
                                    </a:rPr>
                                  </m:ctrlPr>
                                </m:dPr>
                                <m:e>
                                  <m:r>
                                    <a:rPr lang="en-US" sz="1600" b="1" i="1">
                                      <a:solidFill>
                                        <a:srgbClr val="C00000"/>
                                      </a:solidFill>
                                      <a:latin typeface="Cambria Math" panose="02040503050406030204" pitchFamily="18" charset="0"/>
                                    </a:rPr>
                                    <m:t>𝟏</m:t>
                                  </m:r>
                                </m:e>
                              </m:d>
                              <m:r>
                                <a:rPr lang="en-US" sz="1600" i="1">
                                  <a:solidFill>
                                    <a:srgbClr val="C00000"/>
                                  </a:solidFill>
                                  <a:latin typeface="Cambria Math" panose="02040503050406030204" pitchFamily="18" charset="0"/>
                                </a:rPr>
                                <m:t>+</m:t>
                              </m:r>
                              <m:r>
                                <a:rPr lang="en-US" sz="1600" i="1">
                                  <a:latin typeface="Cambria Math" panose="02040503050406030204" pitchFamily="18" charset="0"/>
                                </a:rPr>
                                <m:t>(0)</m:t>
                              </m:r>
                              <m:r>
                                <a:rPr lang="en-US" sz="1600" i="1">
                                  <a:solidFill>
                                    <a:srgbClr val="C00000"/>
                                  </a:solidFill>
                                  <a:latin typeface="Cambria Math" panose="02040503050406030204" pitchFamily="18" charset="0"/>
                                </a:rPr>
                                <m:t>(4)</m:t>
                              </m:r>
                            </m:e>
                          </m:eqArr>
                        </m:e>
                      </m:d>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1</m:t>
                              </m:r>
                            </m:e>
                            <m:e>
                              <m:r>
                                <a:rPr lang="en-US" sz="1600" b="0" i="1" smtClean="0">
                                  <a:latin typeface="Cambria Math" panose="02040503050406030204" pitchFamily="18" charset="0"/>
                                </a:rPr>
                                <m:t>7</m:t>
                              </m:r>
                            </m:e>
                            <m:e>
                              <m:r>
                                <a:rPr lang="en-US" sz="1600" b="0" i="1" smtClean="0">
                                  <a:latin typeface="Cambria Math" panose="02040503050406030204" pitchFamily="18" charset="0"/>
                                </a:rPr>
                                <m:t>1</m:t>
                              </m:r>
                            </m:e>
                          </m:eqArr>
                        </m:e>
                      </m:d>
                    </m:oMath>
                  </m:oMathPara>
                </a14:m>
                <a:endParaRPr lang="en-US" sz="1600" dirty="0">
                  <a:latin typeface="+mj-lt"/>
                </a:endParaRPr>
              </a:p>
            </p:txBody>
          </p:sp>
        </mc:Choice>
        <mc:Fallback xmlns="">
          <p:sp>
            <p:nvSpPr>
              <p:cNvPr id="7" name="TextBox 6">
                <a:extLst>
                  <a:ext uri="{FF2B5EF4-FFF2-40B4-BE49-F238E27FC236}">
                    <a16:creationId xmlns:a16="http://schemas.microsoft.com/office/drawing/2014/main" id="{038CA894-DFBF-4FC4-9608-AF4D8DFB9984}"/>
                  </a:ext>
                </a:extLst>
              </p:cNvPr>
              <p:cNvSpPr txBox="1">
                <a:spLocks noRot="1" noChangeAspect="1" noMove="1" noResize="1" noEditPoints="1" noAdjustHandles="1" noChangeArrowheads="1" noChangeShapeType="1" noTextEdit="1"/>
              </p:cNvSpPr>
              <p:nvPr/>
            </p:nvSpPr>
            <p:spPr bwMode="gray">
              <a:xfrm>
                <a:off x="129540" y="4907281"/>
                <a:ext cx="4732020" cy="937260"/>
              </a:xfrm>
              <a:prstGeom prst="rect">
                <a:avLst/>
              </a:prstGeom>
              <a:blipFill>
                <a:blip r:embed="rId4"/>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1E89C6D6-A4A4-400A-BF91-5E275210F76C}"/>
              </a:ext>
            </a:extLst>
          </p:cNvPr>
          <p:cNvSpPr/>
          <p:nvPr/>
        </p:nvSpPr>
        <p:spPr bwMode="gray">
          <a:xfrm>
            <a:off x="6568440" y="4659769"/>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1</a:t>
            </a:r>
          </a:p>
        </p:txBody>
      </p:sp>
      <p:sp>
        <p:nvSpPr>
          <p:cNvPr id="9" name="Oval 8">
            <a:extLst>
              <a:ext uri="{FF2B5EF4-FFF2-40B4-BE49-F238E27FC236}">
                <a16:creationId xmlns:a16="http://schemas.microsoft.com/office/drawing/2014/main" id="{2674E016-8202-457D-A0F8-E6A325603A07}"/>
              </a:ext>
            </a:extLst>
          </p:cNvPr>
          <p:cNvSpPr/>
          <p:nvPr/>
        </p:nvSpPr>
        <p:spPr bwMode="gray">
          <a:xfrm>
            <a:off x="6583680" y="5344654"/>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2</a:t>
            </a:r>
          </a:p>
        </p:txBody>
      </p:sp>
      <p:sp>
        <p:nvSpPr>
          <p:cNvPr id="10" name="Oval 9">
            <a:extLst>
              <a:ext uri="{FF2B5EF4-FFF2-40B4-BE49-F238E27FC236}">
                <a16:creationId xmlns:a16="http://schemas.microsoft.com/office/drawing/2014/main" id="{3F073A7D-46FD-4AAA-AE24-3BEF627088DA}"/>
              </a:ext>
            </a:extLst>
          </p:cNvPr>
          <p:cNvSpPr/>
          <p:nvPr/>
        </p:nvSpPr>
        <p:spPr bwMode="gray">
          <a:xfrm>
            <a:off x="7292342" y="4907281"/>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3</a:t>
            </a:r>
          </a:p>
        </p:txBody>
      </p:sp>
      <p:cxnSp>
        <p:nvCxnSpPr>
          <p:cNvPr id="12" name="Straight Connector 11">
            <a:extLst>
              <a:ext uri="{FF2B5EF4-FFF2-40B4-BE49-F238E27FC236}">
                <a16:creationId xmlns:a16="http://schemas.microsoft.com/office/drawing/2014/main" id="{4F99B9B5-704B-4FDD-AC37-5E47B76B6E54}"/>
              </a:ext>
            </a:extLst>
          </p:cNvPr>
          <p:cNvCxnSpPr>
            <a:cxnSpLocks/>
            <a:stCxn id="8" idx="4"/>
            <a:endCxn id="9" idx="0"/>
          </p:cNvCxnSpPr>
          <p:nvPr/>
        </p:nvCxnSpPr>
        <p:spPr bwMode="gray">
          <a:xfrm>
            <a:off x="6705600" y="4907281"/>
            <a:ext cx="15240" cy="4373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E86A24-3A15-4736-A379-2F635BEDD86D}"/>
              </a:ext>
            </a:extLst>
          </p:cNvPr>
          <p:cNvCxnSpPr>
            <a:cxnSpLocks/>
            <a:stCxn id="9" idx="7"/>
            <a:endCxn id="10" idx="3"/>
          </p:cNvCxnSpPr>
          <p:nvPr/>
        </p:nvCxnSpPr>
        <p:spPr bwMode="gray">
          <a:xfrm flipV="1">
            <a:off x="6817827" y="5118546"/>
            <a:ext cx="514688" cy="2623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E944A5E-3327-486C-95E6-1D211145CCAE}"/>
              </a:ext>
            </a:extLst>
          </p:cNvPr>
          <p:cNvSpPr txBox="1"/>
          <p:nvPr/>
        </p:nvSpPr>
        <p:spPr bwMode="gray">
          <a:xfrm>
            <a:off x="6537960" y="5636673"/>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(1,7)</a:t>
            </a:r>
          </a:p>
        </p:txBody>
      </p:sp>
      <p:sp>
        <p:nvSpPr>
          <p:cNvPr id="18" name="TextBox 17">
            <a:extLst>
              <a:ext uri="{FF2B5EF4-FFF2-40B4-BE49-F238E27FC236}">
                <a16:creationId xmlns:a16="http://schemas.microsoft.com/office/drawing/2014/main" id="{5ABC4CBB-A6E5-4474-8901-E8AD0DDC9C23}"/>
              </a:ext>
            </a:extLst>
          </p:cNvPr>
          <p:cNvSpPr txBox="1"/>
          <p:nvPr/>
        </p:nvSpPr>
        <p:spPr bwMode="gray">
          <a:xfrm>
            <a:off x="7292342" y="5225417"/>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(3,1)</a:t>
            </a:r>
          </a:p>
        </p:txBody>
      </p:sp>
      <p:sp>
        <p:nvSpPr>
          <p:cNvPr id="19" name="TextBox 18">
            <a:extLst>
              <a:ext uri="{FF2B5EF4-FFF2-40B4-BE49-F238E27FC236}">
                <a16:creationId xmlns:a16="http://schemas.microsoft.com/office/drawing/2014/main" id="{878F04D2-1F2B-4FD6-AB35-C6B4170D49C9}"/>
              </a:ext>
            </a:extLst>
          </p:cNvPr>
          <p:cNvSpPr txBox="1"/>
          <p:nvPr/>
        </p:nvSpPr>
        <p:spPr bwMode="gray">
          <a:xfrm>
            <a:off x="6141720" y="4864158"/>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(4,1)</a:t>
            </a:r>
          </a:p>
        </p:txBody>
      </p:sp>
      <p:sp>
        <p:nvSpPr>
          <p:cNvPr id="23" name="TextBox 22">
            <a:extLst>
              <a:ext uri="{FF2B5EF4-FFF2-40B4-BE49-F238E27FC236}">
                <a16:creationId xmlns:a16="http://schemas.microsoft.com/office/drawing/2014/main" id="{4A9FAC19-CD5B-470F-B6DA-E374FC1D7426}"/>
              </a:ext>
            </a:extLst>
          </p:cNvPr>
          <p:cNvSpPr txBox="1"/>
          <p:nvPr/>
        </p:nvSpPr>
        <p:spPr bwMode="gray">
          <a:xfrm>
            <a:off x="7115389" y="5526974"/>
            <a:ext cx="3499485" cy="307777"/>
          </a:xfrm>
          <a:prstGeom prst="rect">
            <a:avLst/>
          </a:prstGeom>
          <a:noFill/>
        </p:spPr>
        <p:txBody>
          <a:bodyPr wrap="square">
            <a:spAutoFit/>
          </a:bodyPr>
          <a:lstStyle/>
          <a:p>
            <a:pPr>
              <a:spcBef>
                <a:spcPts val="300"/>
              </a:spcBef>
              <a:spcAft>
                <a:spcPts val="300"/>
              </a:spcAft>
              <a:buClr>
                <a:schemeClr val="accent1"/>
              </a:buClr>
              <a:buSzPct val="90000"/>
            </a:pPr>
            <a:r>
              <a:rPr lang="en-US" sz="1400" dirty="0"/>
              <a:t>(node feature, aggregated feature)</a:t>
            </a:r>
          </a:p>
        </p:txBody>
      </p:sp>
      <p:sp>
        <p:nvSpPr>
          <p:cNvPr id="25" name="TextBox 24">
            <a:extLst>
              <a:ext uri="{FF2B5EF4-FFF2-40B4-BE49-F238E27FC236}">
                <a16:creationId xmlns:a16="http://schemas.microsoft.com/office/drawing/2014/main" id="{4B32C855-89B8-44BF-8B97-6F21D1332CF5}"/>
              </a:ext>
            </a:extLst>
          </p:cNvPr>
          <p:cNvSpPr txBox="1"/>
          <p:nvPr/>
        </p:nvSpPr>
        <p:spPr bwMode="gray">
          <a:xfrm>
            <a:off x="1884997" y="6067668"/>
            <a:ext cx="8422005" cy="646331"/>
          </a:xfrm>
          <a:prstGeom prst="rect">
            <a:avLst/>
          </a:prstGeom>
          <a:solidFill>
            <a:schemeClr val="accent3">
              <a:lumMod val="20000"/>
              <a:lumOff val="80000"/>
            </a:schemeClr>
          </a:solidFill>
        </p:spPr>
        <p:txBody>
          <a:bodyPr wrap="square">
            <a:spAutoFit/>
          </a:bodyPr>
          <a:lstStyle/>
          <a:p>
            <a:r>
              <a:rPr lang="en-US" dirty="0"/>
              <a:t>Hence, the contribution of each neighbor depends only on the connectivity specified in the adjacency matrix </a:t>
            </a:r>
            <a:r>
              <a:rPr lang="en-US" b="1" i="1" dirty="0"/>
              <a:t>A</a:t>
            </a:r>
            <a:endParaRPr lang="en-US" b="1" dirty="0"/>
          </a:p>
        </p:txBody>
      </p:sp>
      <p:sp>
        <p:nvSpPr>
          <p:cNvPr id="27" name="TextBox 26">
            <a:extLst>
              <a:ext uri="{FF2B5EF4-FFF2-40B4-BE49-F238E27FC236}">
                <a16:creationId xmlns:a16="http://schemas.microsoft.com/office/drawing/2014/main" id="{F333F257-862D-4C98-88CB-5A425D4C4EB0}"/>
              </a:ext>
            </a:extLst>
          </p:cNvPr>
          <p:cNvSpPr txBox="1"/>
          <p:nvPr/>
        </p:nvSpPr>
        <p:spPr bwMode="gray">
          <a:xfrm>
            <a:off x="613410" y="4642566"/>
            <a:ext cx="419314" cy="369332"/>
          </a:xfrm>
          <a:prstGeom prst="rect">
            <a:avLst/>
          </a:prstGeom>
          <a:noFill/>
        </p:spPr>
        <p:txBody>
          <a:bodyPr wrap="square">
            <a:spAutoFit/>
          </a:bodyPr>
          <a:lstStyle/>
          <a:p>
            <a:r>
              <a:rPr lang="en-US" b="1" i="1" dirty="0"/>
              <a:t>A</a:t>
            </a:r>
          </a:p>
        </p:txBody>
      </p:sp>
      <p:sp>
        <p:nvSpPr>
          <p:cNvPr id="28" name="TextBox 27">
            <a:extLst>
              <a:ext uri="{FF2B5EF4-FFF2-40B4-BE49-F238E27FC236}">
                <a16:creationId xmlns:a16="http://schemas.microsoft.com/office/drawing/2014/main" id="{935AFE51-114A-495B-940C-93931730A533}"/>
              </a:ext>
            </a:extLst>
          </p:cNvPr>
          <p:cNvSpPr txBox="1"/>
          <p:nvPr/>
        </p:nvSpPr>
        <p:spPr bwMode="gray">
          <a:xfrm>
            <a:off x="1238359" y="4625643"/>
            <a:ext cx="419314" cy="369332"/>
          </a:xfrm>
          <a:prstGeom prst="rect">
            <a:avLst/>
          </a:prstGeom>
          <a:noFill/>
        </p:spPr>
        <p:txBody>
          <a:bodyPr wrap="square">
            <a:spAutoFit/>
          </a:bodyPr>
          <a:lstStyle/>
          <a:p>
            <a:r>
              <a:rPr lang="en-US" b="1" i="1" dirty="0"/>
              <a:t>X</a:t>
            </a:r>
          </a:p>
        </p:txBody>
      </p:sp>
    </p:spTree>
    <p:extLst>
      <p:ext uri="{BB962C8B-B14F-4D97-AF65-F5344CB8AC3E}">
        <p14:creationId xmlns:p14="http://schemas.microsoft.com/office/powerpoint/2010/main" val="18190408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E14F-9C66-49C9-A2F2-BB59CAC790A6}"/>
              </a:ext>
            </a:extLst>
          </p:cNvPr>
          <p:cNvSpPr>
            <a:spLocks noGrp="1"/>
          </p:cNvSpPr>
          <p:nvPr>
            <p:ph type="title"/>
          </p:nvPr>
        </p:nvSpPr>
        <p:spPr/>
        <p:txBody>
          <a:bodyPr/>
          <a:lstStyle/>
          <a:p>
            <a:r>
              <a:rPr lang="en-US" dirty="0"/>
              <a:t>Average Operation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D18599-AF26-4CFC-AB29-71FE1936A909}"/>
                  </a:ext>
                </a:extLst>
              </p:cNvPr>
              <p:cNvSpPr>
                <a:spLocks noGrp="1"/>
              </p:cNvSpPr>
              <p:nvPr>
                <p:ph idx="1"/>
              </p:nvPr>
            </p:nvSpPr>
            <p:spPr>
              <a:xfrm>
                <a:off x="359308" y="1010127"/>
                <a:ext cx="11473384" cy="4872872"/>
              </a:xfrm>
            </p:spPr>
            <p:txBody>
              <a:bodyPr/>
              <a:lstStyle/>
              <a:p>
                <a:r>
                  <a:rPr lang="en-US" b="1" dirty="0"/>
                  <a:t>  </a:t>
                </a:r>
                <a14:m>
                  <m:oMath xmlns:m="http://schemas.openxmlformats.org/officeDocument/2006/math">
                    <m:r>
                      <m:rPr>
                        <m:sty m:val="p"/>
                      </m:rPr>
                      <a:rPr lang="en-US" b="0" i="0" dirty="0" smtClean="0">
                        <a:latin typeface="Cambria Math" panose="02040503050406030204" pitchFamily="18" charset="0"/>
                      </a:rPr>
                      <m:t>a</m:t>
                    </m:r>
                    <m:r>
                      <a:rPr lang="en-US" i="1" dirty="0" smtClean="0">
                        <a:latin typeface="Cambria Math" panose="02040503050406030204" pitchFamily="18" charset="0"/>
                      </a:rPr>
                      <m:t>𝑔𝑔𝑟𝑒𝑔𝑎𝑡𝑒</m:t>
                    </m:r>
                    <m:sSub>
                      <m:sSubPr>
                        <m:ctrlPr>
                          <a:rPr lang="en-US" i="1" dirty="0" smtClean="0">
                            <a:latin typeface="Cambria Math" panose="02040503050406030204" pitchFamily="18" charset="0"/>
                          </a:rPr>
                        </m:ctrlPr>
                      </m:sSubPr>
                      <m:e>
                        <m:d>
                          <m:dPr>
                            <m:ctrlPr>
                              <a:rPr lang="en-US" i="1" dirty="0" smtClean="0">
                                <a:latin typeface="Cambria Math" panose="02040503050406030204" pitchFamily="18" charset="0"/>
                              </a:rPr>
                            </m:ctrlPr>
                          </m:dPr>
                          <m:e>
                            <m:r>
                              <a:rPr lang="en-US" b="0" i="1" dirty="0" smtClean="0">
                                <a:latin typeface="Cambria Math" panose="02040503050406030204" pitchFamily="18" charset="0"/>
                              </a:rPr>
                              <m:t>𝐴</m:t>
                            </m:r>
                            <m:r>
                              <a:rPr lang="en-US" i="1" dirty="0" err="1" smtClean="0">
                                <a:latin typeface="Cambria Math" panose="02040503050406030204" pitchFamily="18" charset="0"/>
                              </a:rPr>
                              <m:t>,</m:t>
                            </m:r>
                            <m:r>
                              <a:rPr lang="en-US" i="1" dirty="0" err="1" smtClean="0">
                                <a:latin typeface="Cambria Math" panose="02040503050406030204" pitchFamily="18" charset="0"/>
                              </a:rPr>
                              <m:t>𝑋</m:t>
                            </m:r>
                          </m:e>
                        </m:d>
                      </m:e>
                      <m:sub>
                        <m:r>
                          <a:rPr lang="en-US" i="1" dirty="0" err="1" smtClean="0">
                            <a:latin typeface="Cambria Math" panose="02040503050406030204" pitchFamily="18" charset="0"/>
                          </a:rPr>
                          <m:t>𝑖</m:t>
                        </m:r>
                      </m:sub>
                    </m:sSub>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−1</m:t>
                            </m:r>
                          </m:sup>
                        </m:sSup>
                        <m:r>
                          <a:rPr lang="en-US" i="1" dirty="0" err="1" smtClean="0">
                            <a:latin typeface="Cambria Math" panose="02040503050406030204" pitchFamily="18" charset="0"/>
                          </a:rPr>
                          <m:t>𝐴</m:t>
                        </m:r>
                      </m:e>
                      <m:sub>
                        <m:r>
                          <a:rPr lang="en-US" i="1" dirty="0" err="1" smtClean="0">
                            <a:latin typeface="Cambria Math" panose="02040503050406030204" pitchFamily="18" charset="0"/>
                          </a:rPr>
                          <m:t>𝑖</m:t>
                        </m:r>
                      </m:sub>
                    </m:sSub>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nary>
                      <m:naryPr>
                        <m:chr m:val="∑"/>
                        <m:supHide m:val="on"/>
                        <m:ctrlPr>
                          <a:rPr lang="en-US" b="0" i="1" dirty="0" smtClean="0">
                            <a:latin typeface="Cambria Math" panose="02040503050406030204" pitchFamily="18" charset="0"/>
                          </a:rPr>
                        </m:ctrlPr>
                      </m:naryPr>
                      <m:sub>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𝑁</m:t>
                        </m:r>
                      </m:sub>
                      <m:sup/>
                      <m:e>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𝐷</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𝑘</m:t>
                            </m:r>
                          </m:sub>
                          <m:sup>
                            <m:r>
                              <a:rPr lang="en-US" b="0" i="1" dirty="0" smtClean="0">
                                <a:latin typeface="Cambria Math" panose="02040503050406030204" pitchFamily="18" charset="0"/>
                              </a:rPr>
                              <m:t>−1</m:t>
                            </m:r>
                          </m:sup>
                        </m:sSubSup>
                      </m:e>
                    </m:nary>
                    <m:r>
                      <a:rPr lang="en-US" b="0" i="1" dirty="0" smtClean="0">
                        <a:latin typeface="Cambria Math" panose="02040503050406030204" pitchFamily="18" charset="0"/>
                      </a:rPr>
                      <m:t>=</m:t>
                    </m:r>
                    <m:nary>
                      <m:naryPr>
                        <m:chr m:val="∑"/>
                        <m:supHide m:val="on"/>
                        <m:ctrlPr>
                          <a:rPr lang="en-US" b="0" i="1" dirty="0" smtClean="0">
                            <a:latin typeface="Cambria Math" panose="02040503050406030204" pitchFamily="18" charset="0"/>
                          </a:rPr>
                        </m:ctrlPr>
                      </m:naryPr>
                      <m:sub>
                        <m:r>
                          <m:rPr>
                            <m:brk m:alnAt="7"/>
                          </m:rPr>
                          <a:rPr lang="en-US" b="0" i="1" dirty="0" smtClean="0">
                            <a:latin typeface="Cambria Math" panose="02040503050406030204" pitchFamily="18" charset="0"/>
                          </a:rPr>
                          <m:t>𝑗</m:t>
                        </m:r>
                        <m:r>
                          <a:rPr lang="en-US" b="0" i="1" dirty="0" smtClean="0">
                            <a:latin typeface="Cambria Math" panose="02040503050406030204" pitchFamily="18" charset="0"/>
                          </a:rPr>
                          <m:t>∈</m:t>
                        </m:r>
                        <m:r>
                          <a:rPr lang="en-US" b="0" i="1" dirty="0" smtClean="0">
                            <a:latin typeface="Cambria Math" panose="02040503050406030204" pitchFamily="18" charset="0"/>
                          </a:rPr>
                          <m:t>𝑁</m:t>
                        </m:r>
                      </m:sub>
                      <m:sup/>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𝑗</m:t>
                            </m:r>
                          </m:sub>
                        </m:sSub>
                      </m:e>
                    </m:nary>
                    <m:r>
                      <a:rPr lang="en-US" b="0" i="1" dirty="0" smtClean="0">
                        <a:latin typeface="Cambria Math" panose="02040503050406030204" pitchFamily="18" charset="0"/>
                      </a:rPr>
                      <m:t>=</m:t>
                    </m:r>
                    <m:nary>
                      <m:naryPr>
                        <m:chr m:val="∑"/>
                        <m:supHide m:val="on"/>
                        <m:ctrlPr>
                          <a:rPr lang="en-US" i="1" dirty="0">
                            <a:latin typeface="Cambria Math" panose="02040503050406030204" pitchFamily="18" charset="0"/>
                          </a:rPr>
                        </m:ctrlPr>
                      </m:naryPr>
                      <m:sub>
                        <m:r>
                          <m:rPr>
                            <m:brk m:alnAt="7"/>
                          </m:rP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𝑁</m:t>
                        </m:r>
                      </m:sub>
                      <m:sup/>
                      <m:e>
                        <m:f>
                          <m:fPr>
                            <m:ctrlPr>
                              <a:rPr lang="en-US" i="1" dirty="0" smtClean="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sub>
                            </m:sSub>
                          </m:num>
                          <m:den>
                            <m:sSubSup>
                              <m:sSubSupPr>
                                <m:ctrlPr>
                                  <a:rPr lang="en-US" i="1" dirty="0">
                                    <a:latin typeface="Cambria Math" panose="02040503050406030204" pitchFamily="18" charset="0"/>
                                  </a:rPr>
                                </m:ctrlPr>
                              </m:sSubSupPr>
                              <m:e>
                                <m:r>
                                  <a:rPr lang="en-US" i="1" dirty="0">
                                    <a:latin typeface="Cambria Math" panose="02040503050406030204" pitchFamily="18" charset="0"/>
                                  </a:rPr>
                                  <m:t>𝐷</m:t>
                                </m:r>
                              </m:e>
                              <m:sub>
                                <m:r>
                                  <a:rPr lang="en-US" i="1" dirty="0">
                                    <a:latin typeface="Cambria Math" panose="02040503050406030204" pitchFamily="18" charset="0"/>
                                  </a:rPr>
                                  <m:t>𝑖</m:t>
                                </m:r>
                                <m:r>
                                  <a:rPr lang="en-US" i="1" dirty="0">
                                    <a:latin typeface="Cambria Math" panose="02040503050406030204" pitchFamily="18" charset="0"/>
                                  </a:rPr>
                                  <m:t>,</m:t>
                                </m:r>
                                <m:r>
                                  <a:rPr lang="en-US" b="0" i="1" dirty="0" smtClean="0">
                                    <a:latin typeface="Cambria Math" panose="02040503050406030204" pitchFamily="18" charset="0"/>
                                  </a:rPr>
                                  <m:t>𝑖</m:t>
                                </m:r>
                              </m:sub>
                              <m:sup>
                                <m:r>
                                  <a:rPr lang="en-US" b="0" i="1" dirty="0" smtClean="0">
                                    <a:latin typeface="Cambria Math" panose="02040503050406030204" pitchFamily="18" charset="0"/>
                                  </a:rPr>
                                  <m:t> </m:t>
                                </m:r>
                              </m:sup>
                            </m:sSubSup>
                          </m:den>
                        </m:f>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𝑗</m:t>
                            </m:r>
                          </m:sub>
                        </m:sSub>
                      </m:e>
                    </m:nary>
                  </m:oMath>
                </a14:m>
                <a:r>
                  <a:rPr lang="en-US" dirty="0"/>
                  <a:t> </a:t>
                </a:r>
              </a:p>
              <a:p>
                <a:r>
                  <a:rPr lang="en-US" sz="1800" dirty="0"/>
                  <a:t>Where D is a diagonal matrix called the degree matrix, which has in its diagonal the degree of each node and zero in all other positions outside the diagonal. The inverse of D is still a diagonal matrix. This allow to remove first summation over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𝐷</m:t>
                        </m:r>
                      </m:e>
                      <m:sub>
                        <m:r>
                          <a:rPr lang="en-US" sz="180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𝑘</m:t>
                        </m:r>
                      </m:sub>
                    </m:sSub>
                    <m:r>
                      <a:rPr lang="en-US" sz="1800" i="1" dirty="0">
                        <a:latin typeface="Cambria Math" panose="02040503050406030204" pitchFamily="18" charset="0"/>
                      </a:rPr>
                      <m:t> </m:t>
                    </m:r>
                  </m:oMath>
                </a14:m>
                <a:r>
                  <a:rPr lang="en-US" sz="1800" dirty="0"/>
                  <a:t>and use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𝐷</m:t>
                        </m:r>
                      </m:e>
                      <m:sub>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𝑖</m:t>
                        </m:r>
                      </m:sub>
                    </m:sSub>
                  </m:oMath>
                </a14:m>
                <a:r>
                  <a:rPr lang="en-US" sz="1800" dirty="0"/>
                  <a:t>.</a:t>
                </a:r>
              </a:p>
              <a:p>
                <a:r>
                  <a:rPr lang="en-US" sz="1800" dirty="0"/>
                  <a:t>When we divide the Adjacency matrix A by the degree matrix D, we obtaining an average of the connections for each node, for example, if a node </a:t>
                </a:r>
                <a:r>
                  <a:rPr lang="en-US" sz="1800" dirty="0" err="1"/>
                  <a:t>i</a:t>
                </a:r>
                <a:r>
                  <a:rPr lang="en-US" sz="1800" dirty="0"/>
                  <a:t> has two connections, then it will get 0.5 in for each of the edges (or position in the A matrix). Hence, now we are multiplying the features by this averaged connection. The consequence is that neighbor nodes contribute individually (larger weight) to the aggregated feature of less connected nodes than of higher connect ones.</a:t>
                </a:r>
              </a:p>
              <a:p>
                <a:r>
                  <a:rPr lang="en-US" sz="1800" dirty="0"/>
                  <a:t>If one wants to include the features of the node itself, one can simply add 1 to the diagonal of the adjacency matrix A. Computationally this can be achieved by adding the identity matrix to the adjacency matrix, i.e., </a:t>
                </a:r>
                <a14:m>
                  <m:oMath xmlns:m="http://schemas.openxmlformats.org/officeDocument/2006/math">
                    <m:sSub>
                      <m:sSubPr>
                        <m:ctrlPr>
                          <a:rPr lang="en-US" sz="1800" b="0" i="1" dirty="0" smtClean="0">
                            <a:latin typeface="Cambria Math" panose="02040503050406030204" pitchFamily="18" charset="0"/>
                          </a:rPr>
                        </m:ctrlPr>
                      </m:sSubPr>
                      <m:e>
                        <m:acc>
                          <m:accPr>
                            <m:chr m:val="̃"/>
                            <m:ctrlPr>
                              <a:rPr lang="en-US" sz="1800" b="0" i="1" dirty="0" smtClean="0">
                                <a:latin typeface="Cambria Math" panose="02040503050406030204" pitchFamily="18" charset="0"/>
                              </a:rPr>
                            </m:ctrlPr>
                          </m:accPr>
                          <m:e>
                            <m:r>
                              <a:rPr lang="en-US" sz="1800" b="0" i="1" dirty="0" smtClean="0">
                                <a:latin typeface="Cambria Math" panose="02040503050406030204" pitchFamily="18" charset="0"/>
                              </a:rPr>
                              <m:t>𝐴</m:t>
                            </m:r>
                          </m:e>
                        </m:acc>
                      </m:e>
                      <m:sub>
                        <m:r>
                          <a:rPr lang="en-US" sz="1800" b="0" i="1" dirty="0" smtClean="0">
                            <a:latin typeface="Cambria Math" panose="02040503050406030204" pitchFamily="18" charset="0"/>
                          </a:rPr>
                          <m:t> </m:t>
                        </m:r>
                      </m:sub>
                    </m:sSub>
                    <m:r>
                      <a:rPr lang="en-US" sz="1800" b="0" i="1" dirty="0" smtClean="0">
                        <a:latin typeface="Cambria Math" panose="02040503050406030204" pitchFamily="18" charset="0"/>
                      </a:rPr>
                      <m:t>=</m:t>
                    </m:r>
                    <m:r>
                      <a:rPr lang="en-US" sz="1800" b="0" i="1" dirty="0" smtClean="0">
                        <a:latin typeface="Cambria Math" panose="02040503050406030204" pitchFamily="18" charset="0"/>
                      </a:rPr>
                      <m:t>𝐴</m:t>
                    </m:r>
                    <m:r>
                      <a:rPr lang="en-US" sz="1800" b="0" i="1" dirty="0" smtClean="0">
                        <a:latin typeface="Cambria Math" panose="02040503050406030204" pitchFamily="18" charset="0"/>
                      </a:rPr>
                      <m:t>+ </m:t>
                    </m:r>
                    <m:r>
                      <a:rPr lang="en-US" sz="1800" b="0" i="1" dirty="0" smtClean="0">
                        <a:latin typeface="Cambria Math" panose="02040503050406030204" pitchFamily="18" charset="0"/>
                      </a:rPr>
                      <m:t>𝐼</m:t>
                    </m:r>
                  </m:oMath>
                </a14:m>
                <a:endParaRPr lang="en-US" sz="1800" dirty="0"/>
              </a:p>
              <a:p>
                <a:r>
                  <a:rPr lang="en-US" sz="1800" dirty="0"/>
                  <a:t> </a:t>
                </a:r>
              </a:p>
            </p:txBody>
          </p:sp>
        </mc:Choice>
        <mc:Fallback xmlns="">
          <p:sp>
            <p:nvSpPr>
              <p:cNvPr id="3" name="Content Placeholder 2">
                <a:extLst>
                  <a:ext uri="{FF2B5EF4-FFF2-40B4-BE49-F238E27FC236}">
                    <a16:creationId xmlns:a16="http://schemas.microsoft.com/office/drawing/2014/main" id="{01D18599-AF26-4CFC-AB29-71FE1936A909}"/>
                  </a:ext>
                </a:extLst>
              </p:cNvPr>
              <p:cNvSpPr>
                <a:spLocks noGrp="1" noRot="1" noChangeAspect="1" noMove="1" noResize="1" noEditPoints="1" noAdjustHandles="1" noChangeArrowheads="1" noChangeShapeType="1" noTextEdit="1"/>
              </p:cNvSpPr>
              <p:nvPr>
                <p:ph idx="1"/>
              </p:nvPr>
            </p:nvSpPr>
            <p:spPr>
              <a:xfrm>
                <a:off x="359308" y="1010127"/>
                <a:ext cx="11473384" cy="4872872"/>
              </a:xfrm>
              <a:blipFill>
                <a:blip r:embed="rId3"/>
                <a:stretch>
                  <a:fillRect l="-1275" t="-10638" r="-132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526067D-6F9B-4F41-80FC-098965204EE8}"/>
              </a:ext>
            </a:extLst>
          </p:cNvPr>
          <p:cNvSpPr>
            <a:spLocks noGrp="1"/>
          </p:cNvSpPr>
          <p:nvPr>
            <p:ph type="sldNum" sz="quarter" idx="12"/>
          </p:nvPr>
        </p:nvSpPr>
        <p:spPr/>
        <p:txBody>
          <a:bodyPr/>
          <a:lstStyle/>
          <a:p>
            <a:fld id="{81561042-0DC2-4A04-AA50-F6D44EB20EBA}" type="slidenum">
              <a:rPr lang="en-US" smtClean="0"/>
              <a:t>123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8CA894-DFBF-4FC4-9608-AF4D8DFB9984}"/>
                  </a:ext>
                </a:extLst>
              </p:cNvPr>
              <p:cNvSpPr txBox="1"/>
              <p:nvPr/>
            </p:nvSpPr>
            <p:spPr bwMode="gray">
              <a:xfrm>
                <a:off x="157718" y="5776739"/>
                <a:ext cx="8427256" cy="937260"/>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m>
                            <m:mPr>
                              <m:mcs>
                                <m:mc>
                                  <m:mcPr>
                                    <m:count m:val="3"/>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1/2</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d>
                      <m:d>
                        <m:dPr>
                          <m:begChr m:val="{"/>
                          <m:endChr m:val="}"/>
                          <m:ctrlPr>
                            <a:rPr lang="en-US" sz="1600" b="0" i="1" smtClean="0">
                              <a:latin typeface="Cambria Math" panose="02040503050406030204" pitchFamily="18" charset="0"/>
                            </a:rPr>
                          </m:ctrlPr>
                        </m:dPr>
                        <m:e>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e>
                                  <m:e>
                                    <m: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a:latin typeface="Cambria Math" panose="02040503050406030204" pitchFamily="18" charset="0"/>
                                      </a:rPr>
                                      <m:t>1</m:t>
                                    </m:r>
                                  </m:e>
                                  <m:e>
                                    <m:r>
                                      <a:rPr lang="en-US" sz="1600" i="1">
                                        <a:latin typeface="Cambria Math" panose="02040503050406030204" pitchFamily="18" charset="0"/>
                                      </a:rPr>
                                      <m:t>0</m:t>
                                    </m:r>
                                  </m:e>
                                  <m:e>
                                    <m:r>
                                      <a:rPr lang="en-US" sz="1600" i="1">
                                        <a:latin typeface="Cambria Math" panose="02040503050406030204" pitchFamily="18" charset="0"/>
                                      </a:rPr>
                                      <m:t>1</m:t>
                                    </m:r>
                                  </m:e>
                                </m:mr>
                                <m:mr>
                                  <m:e>
                                    <m:r>
                                      <a:rPr lang="en-US" sz="1600" i="1">
                                        <a:latin typeface="Cambria Math" panose="02040503050406030204" pitchFamily="18" charset="0"/>
                                      </a:rPr>
                                      <m:t>0</m:t>
                                    </m:r>
                                  </m:e>
                                  <m:e>
                                    <m:r>
                                      <a:rPr lang="en-US" sz="1600" i="1">
                                        <a:latin typeface="Cambria Math" panose="02040503050406030204" pitchFamily="18" charset="0"/>
                                      </a:rPr>
                                      <m:t>1</m:t>
                                    </m:r>
                                  </m:e>
                                  <m:e>
                                    <m:r>
                                      <a:rPr lang="en-US" sz="1600" i="1">
                                        <a:latin typeface="Cambria Math" panose="02040503050406030204" pitchFamily="18" charset="0"/>
                                      </a:rPr>
                                      <m:t>0</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3"/>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e>
                                    <m:r>
                                      <a:rPr lang="en-US" sz="1600" i="1">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i="1">
                                        <a:latin typeface="Cambria Math" panose="02040503050406030204" pitchFamily="18" charset="0"/>
                                      </a:rPr>
                                      <m:t>0</m:t>
                                    </m:r>
                                  </m:e>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d>
                        </m:e>
                      </m:d>
                      <m:d>
                        <m:dPr>
                          <m:begChr m:val="["/>
                          <m:endChr m:val="]"/>
                          <m:ctrlPr>
                            <a:rPr lang="en-US" sz="1600" b="0" i="1" smtClean="0">
                              <a:latin typeface="Cambria Math" panose="02040503050406030204" pitchFamily="18" charset="0"/>
                            </a:rPr>
                          </m:ctrlPr>
                        </m:dPr>
                        <m:e>
                          <m:eqArr>
                            <m:eqArrPr>
                              <m:ctrlPr>
                                <a:rPr lang="en-US" sz="1600" b="0" i="1" smtClean="0">
                                  <a:solidFill>
                                    <a:srgbClr val="C00000"/>
                                  </a:solidFill>
                                  <a:latin typeface="Cambria Math" panose="02040503050406030204" pitchFamily="18" charset="0"/>
                                </a:rPr>
                              </m:ctrlPr>
                            </m:eqArrPr>
                            <m:e>
                              <m:r>
                                <a:rPr lang="en-US" sz="1600" b="0" i="1" smtClean="0">
                                  <a:solidFill>
                                    <a:srgbClr val="C00000"/>
                                  </a:solidFill>
                                  <a:latin typeface="Cambria Math" panose="02040503050406030204" pitchFamily="18" charset="0"/>
                                </a:rPr>
                                <m:t>3</m:t>
                              </m:r>
                            </m:e>
                            <m:e>
                              <m:r>
                                <a:rPr lang="en-US" sz="1600" b="0" i="1" smtClean="0">
                                  <a:solidFill>
                                    <a:srgbClr val="C00000"/>
                                  </a:solidFill>
                                  <a:latin typeface="Cambria Math" panose="02040503050406030204" pitchFamily="18" charset="0"/>
                                </a:rPr>
                                <m:t>1</m:t>
                              </m:r>
                            </m:e>
                            <m:e>
                              <m:r>
                                <a:rPr lang="en-US" sz="1600" b="0" i="1" smtClean="0">
                                  <a:solidFill>
                                    <a:srgbClr val="C00000"/>
                                  </a:solidFill>
                                  <a:latin typeface="Cambria Math" panose="02040503050406030204" pitchFamily="18" charset="0"/>
                                </a:rPr>
                                <m:t>4</m:t>
                              </m:r>
                            </m:e>
                          </m:eqArr>
                        </m:e>
                      </m:d>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a:latin typeface="Cambria Math" panose="02040503050406030204" pitchFamily="18" charset="0"/>
                                </a:rPr>
                              </m:ctrlPr>
                            </m:eqArrPr>
                            <m:e>
                              <m:d>
                                <m:dPr>
                                  <m:ctrlPr>
                                    <a:rPr lang="en-US" sz="1600" i="1">
                                      <a:latin typeface="Cambria Math" panose="02040503050406030204" pitchFamily="18" charset="0"/>
                                    </a:rPr>
                                  </m:ctrlPr>
                                </m:dPr>
                                <m:e>
                                  <m:r>
                                    <a:rPr lang="en-US" sz="1600" b="0" i="1" smtClean="0">
                                      <a:latin typeface="Cambria Math" panose="02040503050406030204" pitchFamily="18" charset="0"/>
                                    </a:rPr>
                                    <m:t>1</m:t>
                                  </m:r>
                                </m:e>
                              </m:d>
                              <m:d>
                                <m:dPr>
                                  <m:ctrlPr>
                                    <a:rPr lang="en-US" sz="1600" i="1">
                                      <a:solidFill>
                                        <a:srgbClr val="C00000"/>
                                      </a:solidFill>
                                      <a:latin typeface="Cambria Math" panose="02040503050406030204" pitchFamily="18" charset="0"/>
                                    </a:rPr>
                                  </m:ctrlPr>
                                </m:dPr>
                                <m:e>
                                  <m:r>
                                    <m:rPr>
                                      <m:brk m:alnAt="7"/>
                                    </m:rPr>
                                    <a:rPr lang="en-US" sz="1600" b="0" i="1">
                                      <a:solidFill>
                                        <a:srgbClr val="C00000"/>
                                      </a:solidFill>
                                      <a:latin typeface="Cambria Math" panose="02040503050406030204" pitchFamily="18" charset="0"/>
                                    </a:rPr>
                                    <m:t>3</m:t>
                                  </m:r>
                                </m:e>
                              </m:d>
                              <m:r>
                                <m:rPr>
                                  <m:brk m:alnAt="7"/>
                                </m:rPr>
                                <a:rPr lang="en-US" sz="1600" b="0" i="1">
                                  <a:solidFill>
                                    <a:srgbClr val="C00000"/>
                                  </a:solidFill>
                                  <a:latin typeface="Cambria Math" panose="02040503050406030204" pitchFamily="18" charset="0"/>
                                </a:rPr>
                                <m:t>+</m:t>
                              </m:r>
                              <m:d>
                                <m:dPr>
                                  <m:ctrlPr>
                                    <a:rPr lang="en-US" sz="1600" i="1">
                                      <a:latin typeface="Cambria Math" panose="02040503050406030204" pitchFamily="18" charset="0"/>
                                    </a:rPr>
                                  </m:ctrlPr>
                                </m:dPr>
                                <m:e>
                                  <m:r>
                                    <a:rPr lang="en-US" sz="1600" b="0" i="1">
                                      <a:latin typeface="Cambria Math" panose="02040503050406030204" pitchFamily="18" charset="0"/>
                                    </a:rPr>
                                    <m:t>1</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1</m:t>
                                  </m:r>
                                </m:e>
                              </m:d>
                              <m:r>
                                <a:rPr lang="en-US" sz="1600" b="0" i="1">
                                  <a:solidFill>
                                    <a:srgbClr val="C00000"/>
                                  </a:solidFill>
                                  <a:latin typeface="Cambria Math" panose="02040503050406030204" pitchFamily="18" charset="0"/>
                                </a:rPr>
                                <m:t>+</m:t>
                              </m:r>
                              <m:r>
                                <a:rPr lang="en-US" sz="1600" b="0" i="1">
                                  <a:latin typeface="Cambria Math" panose="02040503050406030204" pitchFamily="18" charset="0"/>
                                </a:rPr>
                                <m:t>(0)</m:t>
                              </m:r>
                              <m:r>
                                <a:rPr lang="en-US" sz="1600" b="0" i="1">
                                  <a:solidFill>
                                    <a:srgbClr val="C00000"/>
                                  </a:solidFill>
                                  <a:latin typeface="Cambria Math" panose="02040503050406030204" pitchFamily="18" charset="0"/>
                                </a:rPr>
                                <m:t>(4)</m:t>
                              </m:r>
                            </m:e>
                            <m:e>
                              <m:d>
                                <m:dPr>
                                  <m:ctrlPr>
                                    <a:rPr lang="en-US" sz="1600" i="1">
                                      <a:latin typeface="Cambria Math" panose="02040503050406030204" pitchFamily="18" charset="0"/>
                                    </a:rPr>
                                  </m:ctrlPr>
                                </m:dPr>
                                <m:e>
                                  <m:r>
                                    <a:rPr lang="en-US" sz="1600" b="0" i="1">
                                      <a:latin typeface="Cambria Math" panose="02040503050406030204" pitchFamily="18" charset="0"/>
                                    </a:rPr>
                                    <m:t>1</m:t>
                                  </m:r>
                                  <m:r>
                                    <a:rPr lang="en-US" sz="1600" b="0" i="1" smtClean="0">
                                      <a:latin typeface="Cambria Math" panose="02040503050406030204" pitchFamily="18" charset="0"/>
                                    </a:rPr>
                                    <m:t>/2</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3</m:t>
                                  </m:r>
                                </m:e>
                              </m:d>
                              <m:r>
                                <a:rPr lang="en-US" sz="1600" b="0" i="1">
                                  <a:solidFill>
                                    <a:srgbClr val="C00000"/>
                                  </a:solidFill>
                                  <a:latin typeface="Cambria Math" panose="02040503050406030204" pitchFamily="18" charset="0"/>
                                </a:rPr>
                                <m:t>+</m:t>
                              </m:r>
                              <m:d>
                                <m:dPr>
                                  <m:ctrlPr>
                                    <a:rPr lang="en-US" sz="1600" i="1">
                                      <a:latin typeface="Cambria Math" panose="02040503050406030204" pitchFamily="18" charset="0"/>
                                    </a:rPr>
                                  </m:ctrlPr>
                                </m:dPr>
                                <m:e>
                                  <m:r>
                                    <a:rPr lang="en-US" sz="1600" b="0" i="1" smtClean="0">
                                      <a:latin typeface="Cambria Math" panose="02040503050406030204" pitchFamily="18" charset="0"/>
                                    </a:rPr>
                                    <m:t>1/2</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1</m:t>
                                  </m:r>
                                </m:e>
                              </m:d>
                              <m:r>
                                <a:rPr lang="en-US" sz="1600" b="0" i="1">
                                  <a:solidFill>
                                    <a:srgbClr val="C00000"/>
                                  </a:solidFill>
                                  <a:latin typeface="Cambria Math" panose="02040503050406030204" pitchFamily="18" charset="0"/>
                                </a:rPr>
                                <m:t>+</m:t>
                              </m:r>
                              <m:r>
                                <a:rPr lang="en-US" sz="1600" b="0" i="1">
                                  <a:latin typeface="Cambria Math" panose="02040503050406030204" pitchFamily="18" charset="0"/>
                                </a:rPr>
                                <m:t>(1</m:t>
                              </m:r>
                              <m:r>
                                <a:rPr lang="en-US" sz="1600" b="0" i="1" smtClean="0">
                                  <a:latin typeface="Cambria Math" panose="02040503050406030204" pitchFamily="18" charset="0"/>
                                </a:rPr>
                                <m:t>/2</m:t>
                              </m:r>
                              <m:r>
                                <a:rPr lang="en-US" sz="1600" b="0" i="1">
                                  <a:latin typeface="Cambria Math" panose="02040503050406030204" pitchFamily="18" charset="0"/>
                                </a:rPr>
                                <m:t>)</m:t>
                              </m:r>
                              <m:r>
                                <a:rPr lang="en-US" sz="1600" b="0" i="1">
                                  <a:solidFill>
                                    <a:srgbClr val="C00000"/>
                                  </a:solidFill>
                                  <a:latin typeface="Cambria Math" panose="02040503050406030204" pitchFamily="18" charset="0"/>
                                </a:rPr>
                                <m:t>(4)</m:t>
                              </m:r>
                            </m:e>
                            <m:e>
                              <m:d>
                                <m:dPr>
                                  <m:ctrlPr>
                                    <a:rPr lang="en-US" sz="1600" i="1">
                                      <a:latin typeface="Cambria Math" panose="02040503050406030204" pitchFamily="18" charset="0"/>
                                    </a:rPr>
                                  </m:ctrlPr>
                                </m:dPr>
                                <m:e>
                                  <m:r>
                                    <a:rPr lang="en-US" sz="1600" b="0" i="1">
                                      <a:latin typeface="Cambria Math" panose="02040503050406030204" pitchFamily="18" charset="0"/>
                                    </a:rPr>
                                    <m:t>0</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3</m:t>
                                  </m:r>
                                </m:e>
                              </m:d>
                              <m:r>
                                <a:rPr lang="en-US" sz="1600" b="0" i="1">
                                  <a:solidFill>
                                    <a:srgbClr val="C00000"/>
                                  </a:solidFill>
                                  <a:latin typeface="Cambria Math" panose="02040503050406030204" pitchFamily="18" charset="0"/>
                                </a:rPr>
                                <m:t>+</m:t>
                              </m:r>
                              <m:d>
                                <m:dPr>
                                  <m:ctrlPr>
                                    <a:rPr lang="en-US" sz="1600" i="1">
                                      <a:latin typeface="Cambria Math" panose="02040503050406030204" pitchFamily="18" charset="0"/>
                                    </a:rPr>
                                  </m:ctrlPr>
                                </m:dPr>
                                <m:e>
                                  <m:r>
                                    <a:rPr lang="en-US" sz="1600" b="0" i="1">
                                      <a:latin typeface="Cambria Math" panose="02040503050406030204" pitchFamily="18" charset="0"/>
                                    </a:rPr>
                                    <m:t>1</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1</m:t>
                                  </m:r>
                                </m:e>
                              </m:d>
                              <m:r>
                                <a:rPr lang="en-US" sz="1600" b="0" i="1">
                                  <a:solidFill>
                                    <a:srgbClr val="C00000"/>
                                  </a:solidFill>
                                  <a:latin typeface="Cambria Math" panose="02040503050406030204" pitchFamily="18" charset="0"/>
                                </a:rPr>
                                <m:t>+</m:t>
                              </m:r>
                              <m:r>
                                <a:rPr lang="en-US" sz="1600" b="0" i="1">
                                  <a:latin typeface="Cambria Math" panose="02040503050406030204" pitchFamily="18" charset="0"/>
                                </a:rPr>
                                <m:t>(</m:t>
                              </m:r>
                              <m:r>
                                <a:rPr lang="en-US" sz="1600" b="0" i="1" smtClean="0">
                                  <a:latin typeface="Cambria Math" panose="02040503050406030204" pitchFamily="18" charset="0"/>
                                </a:rPr>
                                <m:t>1</m:t>
                              </m:r>
                              <m:r>
                                <a:rPr lang="en-US" sz="1600" b="0" i="1">
                                  <a:latin typeface="Cambria Math" panose="02040503050406030204" pitchFamily="18" charset="0"/>
                                </a:rPr>
                                <m:t>)</m:t>
                              </m:r>
                              <m:r>
                                <a:rPr lang="en-US" sz="1600" b="0" i="1">
                                  <a:solidFill>
                                    <a:srgbClr val="C00000"/>
                                  </a:solidFill>
                                  <a:latin typeface="Cambria Math" panose="02040503050406030204" pitchFamily="18" charset="0"/>
                                </a:rPr>
                                <m:t>(4)</m:t>
                              </m:r>
                            </m:e>
                          </m:eqArr>
                        </m:e>
                      </m:d>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4</m:t>
                              </m:r>
                            </m:e>
                            <m:e>
                              <m:r>
                                <a:rPr lang="en-US" sz="1600" b="0" i="1" smtClean="0">
                                  <a:latin typeface="Cambria Math" panose="02040503050406030204" pitchFamily="18" charset="0"/>
                                </a:rPr>
                                <m:t>4</m:t>
                              </m:r>
                            </m:e>
                            <m:e>
                              <m:r>
                                <a:rPr lang="en-US" sz="1600" b="0" i="1" smtClean="0">
                                  <a:latin typeface="Cambria Math" panose="02040503050406030204" pitchFamily="18" charset="0"/>
                                </a:rPr>
                                <m:t>5</m:t>
                              </m:r>
                            </m:e>
                          </m:eqArr>
                        </m:e>
                      </m:d>
                    </m:oMath>
                  </m:oMathPara>
                </a14:m>
                <a:endParaRPr lang="en-US" sz="1600" dirty="0">
                  <a:latin typeface="+mj-lt"/>
                </a:endParaRPr>
              </a:p>
            </p:txBody>
          </p:sp>
        </mc:Choice>
        <mc:Fallback xmlns="">
          <p:sp>
            <p:nvSpPr>
              <p:cNvPr id="7" name="TextBox 6">
                <a:extLst>
                  <a:ext uri="{FF2B5EF4-FFF2-40B4-BE49-F238E27FC236}">
                    <a16:creationId xmlns:a16="http://schemas.microsoft.com/office/drawing/2014/main" id="{038CA894-DFBF-4FC4-9608-AF4D8DFB9984}"/>
                  </a:ext>
                </a:extLst>
              </p:cNvPr>
              <p:cNvSpPr txBox="1">
                <a:spLocks noRot="1" noChangeAspect="1" noMove="1" noResize="1" noEditPoints="1" noAdjustHandles="1" noChangeArrowheads="1" noChangeShapeType="1" noTextEdit="1"/>
              </p:cNvSpPr>
              <p:nvPr/>
            </p:nvSpPr>
            <p:spPr bwMode="gray">
              <a:xfrm>
                <a:off x="157718" y="5776739"/>
                <a:ext cx="8427256" cy="937260"/>
              </a:xfrm>
              <a:prstGeom prst="rect">
                <a:avLst/>
              </a:prstGeom>
              <a:blipFill>
                <a:blip r:embed="rId4"/>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1E89C6D6-A4A4-400A-BF91-5E275210F76C}"/>
              </a:ext>
            </a:extLst>
          </p:cNvPr>
          <p:cNvSpPr/>
          <p:nvPr/>
        </p:nvSpPr>
        <p:spPr bwMode="gray">
          <a:xfrm>
            <a:off x="8954884" y="5505510"/>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1</a:t>
            </a:r>
          </a:p>
        </p:txBody>
      </p:sp>
      <p:sp>
        <p:nvSpPr>
          <p:cNvPr id="9" name="Oval 8">
            <a:extLst>
              <a:ext uri="{FF2B5EF4-FFF2-40B4-BE49-F238E27FC236}">
                <a16:creationId xmlns:a16="http://schemas.microsoft.com/office/drawing/2014/main" id="{2674E016-8202-457D-A0F8-E6A325603A07}"/>
              </a:ext>
            </a:extLst>
          </p:cNvPr>
          <p:cNvSpPr/>
          <p:nvPr/>
        </p:nvSpPr>
        <p:spPr bwMode="gray">
          <a:xfrm>
            <a:off x="8922329" y="5992336"/>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2</a:t>
            </a:r>
          </a:p>
        </p:txBody>
      </p:sp>
      <p:sp>
        <p:nvSpPr>
          <p:cNvPr id="10" name="Oval 9">
            <a:extLst>
              <a:ext uri="{FF2B5EF4-FFF2-40B4-BE49-F238E27FC236}">
                <a16:creationId xmlns:a16="http://schemas.microsoft.com/office/drawing/2014/main" id="{3F073A7D-46FD-4AAA-AE24-3BEF627088DA}"/>
              </a:ext>
            </a:extLst>
          </p:cNvPr>
          <p:cNvSpPr/>
          <p:nvPr/>
        </p:nvSpPr>
        <p:spPr bwMode="gray">
          <a:xfrm>
            <a:off x="9630991" y="5554963"/>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3</a:t>
            </a:r>
          </a:p>
        </p:txBody>
      </p:sp>
      <p:cxnSp>
        <p:nvCxnSpPr>
          <p:cNvPr id="12" name="Straight Connector 11">
            <a:extLst>
              <a:ext uri="{FF2B5EF4-FFF2-40B4-BE49-F238E27FC236}">
                <a16:creationId xmlns:a16="http://schemas.microsoft.com/office/drawing/2014/main" id="{4F99B9B5-704B-4FDD-AC37-5E47B76B6E54}"/>
              </a:ext>
            </a:extLst>
          </p:cNvPr>
          <p:cNvCxnSpPr>
            <a:cxnSpLocks/>
            <a:stCxn id="8" idx="4"/>
            <a:endCxn id="9" idx="0"/>
          </p:cNvCxnSpPr>
          <p:nvPr/>
        </p:nvCxnSpPr>
        <p:spPr bwMode="gray">
          <a:xfrm flipH="1">
            <a:off x="9059489" y="5753022"/>
            <a:ext cx="32555" cy="2393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E86A24-3A15-4736-A379-2F635BEDD86D}"/>
              </a:ext>
            </a:extLst>
          </p:cNvPr>
          <p:cNvCxnSpPr>
            <a:cxnSpLocks/>
            <a:stCxn id="9" idx="7"/>
            <a:endCxn id="10" idx="3"/>
          </p:cNvCxnSpPr>
          <p:nvPr/>
        </p:nvCxnSpPr>
        <p:spPr bwMode="gray">
          <a:xfrm flipV="1">
            <a:off x="9156476" y="5766228"/>
            <a:ext cx="514688" cy="2623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E944A5E-3327-486C-95E6-1D211145CCAE}"/>
              </a:ext>
            </a:extLst>
          </p:cNvPr>
          <p:cNvSpPr txBox="1"/>
          <p:nvPr/>
        </p:nvSpPr>
        <p:spPr bwMode="gray">
          <a:xfrm>
            <a:off x="8876609" y="6284355"/>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(1,4)</a:t>
            </a:r>
          </a:p>
        </p:txBody>
      </p:sp>
      <p:sp>
        <p:nvSpPr>
          <p:cNvPr id="18" name="TextBox 17">
            <a:extLst>
              <a:ext uri="{FF2B5EF4-FFF2-40B4-BE49-F238E27FC236}">
                <a16:creationId xmlns:a16="http://schemas.microsoft.com/office/drawing/2014/main" id="{5ABC4CBB-A6E5-4474-8901-E8AD0DDC9C23}"/>
              </a:ext>
            </a:extLst>
          </p:cNvPr>
          <p:cNvSpPr txBox="1"/>
          <p:nvPr/>
        </p:nvSpPr>
        <p:spPr bwMode="gray">
          <a:xfrm>
            <a:off x="9630991" y="5873099"/>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(3,5)</a:t>
            </a:r>
          </a:p>
        </p:txBody>
      </p:sp>
      <p:sp>
        <p:nvSpPr>
          <p:cNvPr id="19" name="TextBox 18">
            <a:extLst>
              <a:ext uri="{FF2B5EF4-FFF2-40B4-BE49-F238E27FC236}">
                <a16:creationId xmlns:a16="http://schemas.microsoft.com/office/drawing/2014/main" id="{878F04D2-1F2B-4FD6-AB35-C6B4170D49C9}"/>
              </a:ext>
            </a:extLst>
          </p:cNvPr>
          <p:cNvSpPr txBox="1"/>
          <p:nvPr/>
        </p:nvSpPr>
        <p:spPr bwMode="gray">
          <a:xfrm>
            <a:off x="8480369" y="5511840"/>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(4,4)</a:t>
            </a:r>
          </a:p>
        </p:txBody>
      </p:sp>
      <p:sp>
        <p:nvSpPr>
          <p:cNvPr id="23" name="TextBox 22">
            <a:extLst>
              <a:ext uri="{FF2B5EF4-FFF2-40B4-BE49-F238E27FC236}">
                <a16:creationId xmlns:a16="http://schemas.microsoft.com/office/drawing/2014/main" id="{4A9FAC19-CD5B-470F-B6DA-E374FC1D7426}"/>
              </a:ext>
            </a:extLst>
          </p:cNvPr>
          <p:cNvSpPr txBox="1"/>
          <p:nvPr/>
        </p:nvSpPr>
        <p:spPr bwMode="gray">
          <a:xfrm>
            <a:off x="9285018" y="6110375"/>
            <a:ext cx="2001444" cy="523220"/>
          </a:xfrm>
          <a:prstGeom prst="rect">
            <a:avLst/>
          </a:prstGeom>
          <a:noFill/>
        </p:spPr>
        <p:txBody>
          <a:bodyPr wrap="square">
            <a:spAutoFit/>
          </a:bodyPr>
          <a:lstStyle/>
          <a:p>
            <a:pPr>
              <a:spcBef>
                <a:spcPts val="300"/>
              </a:spcBef>
              <a:spcAft>
                <a:spcPts val="300"/>
              </a:spcAft>
              <a:buClr>
                <a:schemeClr val="accent1"/>
              </a:buClr>
              <a:buSzPct val="90000"/>
            </a:pPr>
            <a:r>
              <a:rPr lang="en-US" sz="1400" dirty="0"/>
              <a:t>(node feature, aggregated feature)</a:t>
            </a:r>
          </a:p>
        </p:txBody>
      </p:sp>
      <p:sp>
        <p:nvSpPr>
          <p:cNvPr id="27" name="TextBox 26">
            <a:extLst>
              <a:ext uri="{FF2B5EF4-FFF2-40B4-BE49-F238E27FC236}">
                <a16:creationId xmlns:a16="http://schemas.microsoft.com/office/drawing/2014/main" id="{F333F257-862D-4C98-88CB-5A425D4C4EB0}"/>
              </a:ext>
            </a:extLst>
          </p:cNvPr>
          <p:cNvSpPr txBox="1"/>
          <p:nvPr/>
        </p:nvSpPr>
        <p:spPr bwMode="gray">
          <a:xfrm>
            <a:off x="2359276" y="5464397"/>
            <a:ext cx="419314" cy="369332"/>
          </a:xfrm>
          <a:prstGeom prst="rect">
            <a:avLst/>
          </a:prstGeom>
          <a:noFill/>
        </p:spPr>
        <p:txBody>
          <a:bodyPr wrap="square">
            <a:spAutoFit/>
          </a:bodyPr>
          <a:lstStyle/>
          <a:p>
            <a:r>
              <a:rPr lang="en-US" b="1" i="1" dirty="0"/>
              <a:t>A</a:t>
            </a:r>
          </a:p>
        </p:txBody>
      </p:sp>
      <p:sp>
        <p:nvSpPr>
          <p:cNvPr id="28" name="TextBox 27">
            <a:extLst>
              <a:ext uri="{FF2B5EF4-FFF2-40B4-BE49-F238E27FC236}">
                <a16:creationId xmlns:a16="http://schemas.microsoft.com/office/drawing/2014/main" id="{935AFE51-114A-495B-940C-93931730A533}"/>
              </a:ext>
            </a:extLst>
          </p:cNvPr>
          <p:cNvSpPr txBox="1"/>
          <p:nvPr/>
        </p:nvSpPr>
        <p:spPr bwMode="gray">
          <a:xfrm>
            <a:off x="4176706" y="5434905"/>
            <a:ext cx="419314" cy="369332"/>
          </a:xfrm>
          <a:prstGeom prst="rect">
            <a:avLst/>
          </a:prstGeom>
          <a:noFill/>
        </p:spPr>
        <p:txBody>
          <a:bodyPr wrap="square">
            <a:spAutoFit/>
          </a:bodyPr>
          <a:lstStyle/>
          <a:p>
            <a:r>
              <a:rPr lang="en-US" b="1" i="1" dirty="0"/>
              <a:t>X</a:t>
            </a:r>
          </a:p>
        </p:txBody>
      </p:sp>
      <p:sp>
        <p:nvSpPr>
          <p:cNvPr id="20" name="TextBox 19">
            <a:extLst>
              <a:ext uri="{FF2B5EF4-FFF2-40B4-BE49-F238E27FC236}">
                <a16:creationId xmlns:a16="http://schemas.microsoft.com/office/drawing/2014/main" id="{1B7528FB-6281-4C47-91A4-DF6DE5FBD79B}"/>
              </a:ext>
            </a:extLst>
          </p:cNvPr>
          <p:cNvSpPr txBox="1"/>
          <p:nvPr/>
        </p:nvSpPr>
        <p:spPr bwMode="gray">
          <a:xfrm>
            <a:off x="967814" y="5457930"/>
            <a:ext cx="763151" cy="369332"/>
          </a:xfrm>
          <a:prstGeom prst="rect">
            <a:avLst/>
          </a:prstGeom>
          <a:noFill/>
        </p:spPr>
        <p:txBody>
          <a:bodyPr wrap="square">
            <a:spAutoFit/>
          </a:bodyPr>
          <a:lstStyle/>
          <a:p>
            <a:r>
              <a:rPr lang="en-US" b="1" i="1" dirty="0"/>
              <a:t>D</a:t>
            </a:r>
            <a:r>
              <a:rPr lang="en-US" b="1" i="1" baseline="30000" dirty="0"/>
              <a:t>-1</a:t>
            </a:r>
            <a:endParaRPr lang="en-US" b="1" i="1" dirty="0"/>
          </a:p>
        </p:txBody>
      </p:sp>
      <p:sp>
        <p:nvSpPr>
          <p:cNvPr id="21" name="TextBox 20">
            <a:extLst>
              <a:ext uri="{FF2B5EF4-FFF2-40B4-BE49-F238E27FC236}">
                <a16:creationId xmlns:a16="http://schemas.microsoft.com/office/drawing/2014/main" id="{614074A7-D384-4936-9992-D02C223EFD97}"/>
              </a:ext>
            </a:extLst>
          </p:cNvPr>
          <p:cNvSpPr txBox="1"/>
          <p:nvPr/>
        </p:nvSpPr>
        <p:spPr bwMode="gray">
          <a:xfrm>
            <a:off x="3447135" y="5423571"/>
            <a:ext cx="419314" cy="369332"/>
          </a:xfrm>
          <a:prstGeom prst="rect">
            <a:avLst/>
          </a:prstGeom>
          <a:noFill/>
        </p:spPr>
        <p:txBody>
          <a:bodyPr wrap="square">
            <a:spAutoFit/>
          </a:bodyPr>
          <a:lstStyle/>
          <a:p>
            <a:r>
              <a:rPr lang="en-US" b="1" i="1" dirty="0"/>
              <a:t>I</a:t>
            </a:r>
          </a:p>
        </p:txBody>
      </p:sp>
    </p:spTree>
    <p:extLst>
      <p:ext uri="{BB962C8B-B14F-4D97-AF65-F5344CB8AC3E}">
        <p14:creationId xmlns:p14="http://schemas.microsoft.com/office/powerpoint/2010/main" val="38089161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E14F-9C66-49C9-A2F2-BB59CAC790A6}"/>
              </a:ext>
            </a:extLst>
          </p:cNvPr>
          <p:cNvSpPr>
            <a:spLocks noGrp="1"/>
          </p:cNvSpPr>
          <p:nvPr>
            <p:ph type="title"/>
          </p:nvPr>
        </p:nvSpPr>
        <p:spPr/>
        <p:txBody>
          <a:bodyPr/>
          <a:lstStyle/>
          <a:p>
            <a:r>
              <a:rPr lang="en-US" dirty="0"/>
              <a:t>Spectral Operation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D18599-AF26-4CFC-AB29-71FE1936A909}"/>
                  </a:ext>
                </a:extLst>
              </p:cNvPr>
              <p:cNvSpPr>
                <a:spLocks noGrp="1"/>
              </p:cNvSpPr>
              <p:nvPr>
                <p:ph idx="1"/>
              </p:nvPr>
            </p:nvSpPr>
            <p:spPr>
              <a:xfrm>
                <a:off x="359308" y="1010127"/>
                <a:ext cx="11473384" cy="1655838"/>
              </a:xfrm>
            </p:spPr>
            <p:txBody>
              <a:bodyPr/>
              <a:lstStyle/>
              <a:p>
                <a:endParaRPr lang="en-US" b="1" dirty="0"/>
              </a:p>
              <a:p>
                <a:r>
                  <a:rPr lang="en-US" b="1" dirty="0"/>
                  <a:t>  </a:t>
                </a:r>
                <a14:m>
                  <m:oMath xmlns:m="http://schemas.openxmlformats.org/officeDocument/2006/math">
                    <m:r>
                      <m:rPr>
                        <m:sty m:val="p"/>
                      </m:rPr>
                      <a:rPr lang="en-US" b="0" i="0" dirty="0" smtClean="0">
                        <a:latin typeface="Cambria Math" panose="02040503050406030204" pitchFamily="18" charset="0"/>
                      </a:rPr>
                      <m:t>a</m:t>
                    </m:r>
                    <m:r>
                      <a:rPr lang="en-US" i="1" dirty="0" smtClean="0">
                        <a:latin typeface="Cambria Math" panose="02040503050406030204" pitchFamily="18" charset="0"/>
                      </a:rPr>
                      <m:t>𝑔𝑔𝑟𝑒𝑔𝑎𝑡𝑒</m:t>
                    </m:r>
                    <m:sSub>
                      <m:sSubPr>
                        <m:ctrlPr>
                          <a:rPr lang="en-US" i="1" dirty="0" smtClean="0">
                            <a:latin typeface="Cambria Math" panose="02040503050406030204" pitchFamily="18" charset="0"/>
                          </a:rPr>
                        </m:ctrlPr>
                      </m:sSubPr>
                      <m:e>
                        <m:d>
                          <m:dPr>
                            <m:ctrlPr>
                              <a:rPr lang="en-US" i="1" dirty="0" smtClean="0">
                                <a:latin typeface="Cambria Math" panose="02040503050406030204" pitchFamily="18" charset="0"/>
                              </a:rPr>
                            </m:ctrlPr>
                          </m:dPr>
                          <m:e>
                            <m:r>
                              <a:rPr lang="en-US" b="0" i="1" dirty="0" smtClean="0">
                                <a:latin typeface="Cambria Math" panose="02040503050406030204" pitchFamily="18" charset="0"/>
                              </a:rPr>
                              <m:t>𝐴</m:t>
                            </m:r>
                            <m:r>
                              <a:rPr lang="en-US" i="1" dirty="0" err="1" smtClean="0">
                                <a:latin typeface="Cambria Math" panose="02040503050406030204" pitchFamily="18" charset="0"/>
                              </a:rPr>
                              <m:t>,</m:t>
                            </m:r>
                            <m:r>
                              <a:rPr lang="en-US" i="1" dirty="0" err="1" smtClean="0">
                                <a:latin typeface="Cambria Math" panose="02040503050406030204" pitchFamily="18" charset="0"/>
                              </a:rPr>
                              <m:t>𝑋</m:t>
                            </m:r>
                          </m:e>
                        </m:d>
                      </m:e>
                      <m:sub>
                        <m:r>
                          <a:rPr lang="en-US" i="1" dirty="0" err="1" smtClean="0">
                            <a:latin typeface="Cambria Math" panose="02040503050406030204" pitchFamily="18" charset="0"/>
                          </a:rPr>
                          <m:t>𝑖</m:t>
                        </m:r>
                      </m:sub>
                    </m:sSub>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−0.5</m:t>
                            </m:r>
                          </m:sup>
                        </m:sSup>
                        <m:acc>
                          <m:accPr>
                            <m:chr m:val="̃"/>
                            <m:ctrlPr>
                              <a:rPr lang="en-US" i="1" dirty="0">
                                <a:latin typeface="Cambria Math" panose="02040503050406030204" pitchFamily="18" charset="0"/>
                              </a:rPr>
                            </m:ctrlPr>
                          </m:accPr>
                          <m:e>
                            <m:r>
                              <a:rPr lang="en-US" i="1" dirty="0">
                                <a:latin typeface="Cambria Math" panose="02040503050406030204" pitchFamily="18" charset="0"/>
                              </a:rPr>
                              <m:t>𝐴</m:t>
                            </m:r>
                          </m:e>
                        </m:acc>
                      </m:e>
                      <m:sub>
                        <m:r>
                          <a:rPr lang="en-US" b="0" i="1" dirty="0" smtClean="0">
                            <a:latin typeface="Cambria Math" panose="02040503050406030204" pitchFamily="18" charset="0"/>
                          </a:rPr>
                          <m:t> </m:t>
                        </m:r>
                      </m:sub>
                    </m:sSub>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−0.5</m:t>
                        </m:r>
                      </m:sup>
                    </m:sSup>
                    <m:r>
                      <a:rPr lang="en-US" i="1" dirty="0" smtClean="0">
                        <a:latin typeface="Cambria Math" panose="02040503050406030204" pitchFamily="18" charset="0"/>
                      </a:rPr>
                      <m:t>𝑋</m:t>
                    </m:r>
                    <m:r>
                      <a:rPr lang="en-US" b="0" i="1" dirty="0" smtClean="0">
                        <a:latin typeface="Cambria Math" panose="02040503050406030204" pitchFamily="18" charset="0"/>
                      </a:rPr>
                      <m:t>=</m:t>
                    </m:r>
                    <m:nary>
                      <m:naryPr>
                        <m:chr m:val="∑"/>
                        <m:supHide m:val="on"/>
                        <m:ctrlPr>
                          <a:rPr lang="en-US" i="1" dirty="0">
                            <a:latin typeface="Cambria Math" panose="02040503050406030204" pitchFamily="18" charset="0"/>
                          </a:rPr>
                        </m:ctrlPr>
                      </m:naryPr>
                      <m:sub>
                        <m:r>
                          <m:rPr>
                            <m:brk m:alnAt="7"/>
                          </m:rP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𝑁</m:t>
                        </m:r>
                      </m:sub>
                      <m:sup/>
                      <m:e>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𝐷</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𝑖</m:t>
                                </m:r>
                              </m:sub>
                              <m:sup>
                                <m:r>
                                  <a:rPr lang="en-US" b="0" i="1" dirty="0" smtClean="0">
                                    <a:latin typeface="Cambria Math" panose="02040503050406030204" pitchFamily="18" charset="0"/>
                                  </a:rPr>
                                  <m:t>0.5</m:t>
                                </m:r>
                              </m:sup>
                            </m:sSubSup>
                          </m:den>
                        </m:f>
                        <m:sSub>
                          <m:sSubPr>
                            <m:ctrlPr>
                              <a:rPr lang="en-US" i="1" dirty="0">
                                <a:latin typeface="Cambria Math" panose="02040503050406030204" pitchFamily="18" charset="0"/>
                              </a:rPr>
                            </m:ctrlPr>
                          </m:sSubPr>
                          <m:e>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𝐴</m:t>
                                    </m:r>
                                  </m:e>
                                </m:acc>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e>
                          <m:sub>
                            <m:r>
                              <a:rPr lang="en-US" b="0" i="1" dirty="0" smtClean="0">
                                <a:latin typeface="Cambria Math" panose="02040503050406030204" pitchFamily="18" charset="0"/>
                              </a:rPr>
                              <m:t> </m:t>
                            </m:r>
                          </m:sub>
                        </m:sSub>
                        <m:sSub>
                          <m:sSubPr>
                            <m:ctrlPr>
                              <a:rPr lang="en-US" i="1" dirty="0">
                                <a:latin typeface="Cambria Math" panose="02040503050406030204" pitchFamily="18" charset="0"/>
                              </a:rPr>
                            </m:ctrlPr>
                          </m:sSubPr>
                          <m:e>
                            <m:f>
                              <m:fPr>
                                <m:ctrlPr>
                                  <a:rPr lang="en-US" i="1" dirty="0">
                                    <a:latin typeface="Cambria Math" panose="02040503050406030204" pitchFamily="18" charset="0"/>
                                  </a:rPr>
                                </m:ctrlPr>
                              </m:fPr>
                              <m:num>
                                <m:r>
                                  <a:rPr lang="en-US" i="1" dirty="0">
                                    <a:latin typeface="Cambria Math" panose="02040503050406030204" pitchFamily="18" charset="0"/>
                                  </a:rPr>
                                  <m:t>1</m:t>
                                </m:r>
                              </m:num>
                              <m:den>
                                <m:sSubSup>
                                  <m:sSubSupPr>
                                    <m:ctrlPr>
                                      <a:rPr lang="en-US" i="1" dirty="0">
                                        <a:latin typeface="Cambria Math" panose="02040503050406030204" pitchFamily="18" charset="0"/>
                                      </a:rPr>
                                    </m:ctrlPr>
                                  </m:sSubSupPr>
                                  <m:e>
                                    <m:r>
                                      <a:rPr lang="en-US" i="1" dirty="0">
                                        <a:latin typeface="Cambria Math" panose="02040503050406030204" pitchFamily="18" charset="0"/>
                                      </a:rPr>
                                      <m:t>𝐷</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𝑖</m:t>
                                    </m:r>
                                  </m:sub>
                                  <m:sup>
                                    <m:r>
                                      <a:rPr lang="en-US" i="1" dirty="0">
                                        <a:latin typeface="Cambria Math" panose="02040503050406030204" pitchFamily="18" charset="0"/>
                                      </a:rPr>
                                      <m:t>0.5</m:t>
                                    </m:r>
                                  </m:sup>
                                </m:sSubSup>
                              </m:den>
                            </m:f>
                            <m:r>
                              <a:rPr lang="en-US" i="1" dirty="0">
                                <a:latin typeface="Cambria Math" panose="02040503050406030204" pitchFamily="18" charset="0"/>
                              </a:rPr>
                              <m:t>𝑋</m:t>
                            </m:r>
                          </m:e>
                          <m:sub>
                            <m:r>
                              <a:rPr lang="en-US" i="1" dirty="0">
                                <a:latin typeface="Cambria Math" panose="02040503050406030204" pitchFamily="18" charset="0"/>
                              </a:rPr>
                              <m:t>𝑗</m:t>
                            </m:r>
                          </m:sub>
                        </m:sSub>
                        <m:r>
                          <a:rPr lang="en-US" b="0" i="1" dirty="0" smtClean="0">
                            <a:latin typeface="Cambria Math" panose="02040503050406030204" pitchFamily="18" charset="0"/>
                          </a:rPr>
                          <m:t>= </m:t>
                        </m:r>
                      </m:e>
                    </m:nary>
                  </m:oMath>
                </a14:m>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01D18599-AF26-4CFC-AB29-71FE1936A909}"/>
                  </a:ext>
                </a:extLst>
              </p:cNvPr>
              <p:cNvSpPr>
                <a:spLocks noGrp="1" noRot="1" noChangeAspect="1" noMove="1" noResize="1" noEditPoints="1" noAdjustHandles="1" noChangeArrowheads="1" noChangeShapeType="1" noTextEdit="1"/>
              </p:cNvSpPr>
              <p:nvPr>
                <p:ph idx="1"/>
              </p:nvPr>
            </p:nvSpPr>
            <p:spPr>
              <a:xfrm>
                <a:off x="359308" y="1010127"/>
                <a:ext cx="11473384" cy="1655838"/>
              </a:xfrm>
              <a:blipFill>
                <a:blip r:embed="rId3"/>
                <a:stretch>
                  <a:fillRect t="-47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526067D-6F9B-4F41-80FC-098965204EE8}"/>
              </a:ext>
            </a:extLst>
          </p:cNvPr>
          <p:cNvSpPr>
            <a:spLocks noGrp="1"/>
          </p:cNvSpPr>
          <p:nvPr>
            <p:ph type="sldNum" sz="quarter" idx="12"/>
          </p:nvPr>
        </p:nvSpPr>
        <p:spPr/>
        <p:txBody>
          <a:bodyPr/>
          <a:lstStyle/>
          <a:p>
            <a:fld id="{81561042-0DC2-4A04-AA50-F6D44EB20EBA}" type="slidenum">
              <a:rPr lang="en-US" smtClean="0"/>
              <a:t>124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8CA894-DFBF-4FC4-9608-AF4D8DFB9984}"/>
                  </a:ext>
                </a:extLst>
              </p:cNvPr>
              <p:cNvSpPr txBox="1"/>
              <p:nvPr/>
            </p:nvSpPr>
            <p:spPr bwMode="gray">
              <a:xfrm>
                <a:off x="80009" y="5101578"/>
                <a:ext cx="8514196" cy="937260"/>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m>
                            <m:mPr>
                              <m:mcs>
                                <m:mc>
                                  <m:mcPr>
                                    <m:count m:val="3"/>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1/2</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i="1">
                                    <a:latin typeface="Cambria Math" panose="02040503050406030204" pitchFamily="18" charset="0"/>
                                  </a:rPr>
                                  <m:t>1</m:t>
                                </m:r>
                              </m:e>
                              <m:e>
                                <m:r>
                                  <a:rPr lang="en-US" sz="1600" i="1">
                                    <a:latin typeface="Cambria Math" panose="02040503050406030204" pitchFamily="18" charset="0"/>
                                  </a:rPr>
                                  <m:t>0</m:t>
                                </m:r>
                              </m:e>
                            </m:mr>
                            <m:mr>
                              <m:e>
                                <m:r>
                                  <a:rPr lang="en-US" sz="1600" i="1" smtClean="0">
                                    <a:latin typeface="Cambria Math" panose="02040503050406030204" pitchFamily="18" charset="0"/>
                                  </a:rPr>
                                  <m:t>1</m:t>
                                </m:r>
                              </m:e>
                              <m:e>
                                <m:r>
                                  <a:rPr lang="en-US" sz="1600" b="0" i="1" smtClean="0">
                                    <a:latin typeface="Cambria Math" panose="02040503050406030204" pitchFamily="18" charset="0"/>
                                  </a:rPr>
                                  <m:t>1</m:t>
                                </m:r>
                              </m:e>
                              <m:e>
                                <m:r>
                                  <a:rPr lang="en-US" sz="1600" i="1">
                                    <a:latin typeface="Cambria Math" panose="02040503050406030204" pitchFamily="18" charset="0"/>
                                  </a:rPr>
                                  <m:t>1</m:t>
                                </m:r>
                              </m:e>
                            </m:mr>
                            <m:mr>
                              <m:e>
                                <m:r>
                                  <a:rPr lang="en-US" sz="1600" i="1">
                                    <a:latin typeface="Cambria Math" panose="02040503050406030204" pitchFamily="18" charset="0"/>
                                  </a:rPr>
                                  <m:t>0</m:t>
                                </m:r>
                              </m:e>
                              <m:e>
                                <m:r>
                                  <a:rPr lang="en-US" sz="1600" i="1">
                                    <a:latin typeface="Cambria Math" panose="02040503050406030204" pitchFamily="18" charset="0"/>
                                  </a:rPr>
                                  <m:t>1</m:t>
                                </m:r>
                              </m:e>
                              <m:e>
                                <m:r>
                                  <a:rPr lang="en-US" sz="1600" b="0" i="1" smtClean="0">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i="1" smtClean="0">
                                    <a:latin typeface="Cambria Math" panose="02040503050406030204" pitchFamily="18" charset="0"/>
                                  </a:rPr>
                                  <m:t>0</m:t>
                                </m:r>
                              </m:e>
                              <m:e>
                                <m:r>
                                  <a:rPr lang="en-US" sz="1600" i="1">
                                    <a:latin typeface="Cambria Math" panose="02040503050406030204" pitchFamily="18" charset="0"/>
                                  </a:rPr>
                                  <m:t>1/2</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0</m:t>
                                </m:r>
                              </m:e>
                              <m:e>
                                <m:r>
                                  <a:rPr lang="en-US" sz="1600" i="1">
                                    <a:latin typeface="Cambria Math" panose="02040503050406030204" pitchFamily="18" charset="0"/>
                                  </a:rPr>
                                  <m:t>1</m:t>
                                </m:r>
                              </m:e>
                            </m:mr>
                          </m:m>
                        </m:e>
                      </m:d>
                      <m:d>
                        <m:dPr>
                          <m:begChr m:val="["/>
                          <m:endChr m:val="]"/>
                          <m:ctrlPr>
                            <a:rPr lang="en-US" sz="1600" b="0" i="1" smtClean="0">
                              <a:latin typeface="Cambria Math" panose="02040503050406030204" pitchFamily="18" charset="0"/>
                            </a:rPr>
                          </m:ctrlPr>
                        </m:dPr>
                        <m:e>
                          <m:eqArr>
                            <m:eqArrPr>
                              <m:ctrlPr>
                                <a:rPr lang="en-US" sz="1600" b="0" i="1" smtClean="0">
                                  <a:solidFill>
                                    <a:srgbClr val="C00000"/>
                                  </a:solidFill>
                                  <a:latin typeface="Cambria Math" panose="02040503050406030204" pitchFamily="18" charset="0"/>
                                </a:rPr>
                              </m:ctrlPr>
                            </m:eqArrPr>
                            <m:e>
                              <m:r>
                                <a:rPr lang="en-US" sz="1600" b="0" i="1" smtClean="0">
                                  <a:solidFill>
                                    <a:srgbClr val="C00000"/>
                                  </a:solidFill>
                                  <a:latin typeface="Cambria Math" panose="02040503050406030204" pitchFamily="18" charset="0"/>
                                </a:rPr>
                                <m:t>3</m:t>
                              </m:r>
                            </m:e>
                            <m:e>
                              <m:r>
                                <a:rPr lang="en-US" sz="1600" b="0" i="1" smtClean="0">
                                  <a:solidFill>
                                    <a:srgbClr val="C00000"/>
                                  </a:solidFill>
                                  <a:latin typeface="Cambria Math" panose="02040503050406030204" pitchFamily="18" charset="0"/>
                                </a:rPr>
                                <m:t>1</m:t>
                              </m:r>
                            </m:e>
                            <m:e>
                              <m:r>
                                <a:rPr lang="en-US" sz="1600" b="0" i="1" smtClean="0">
                                  <a:solidFill>
                                    <a:srgbClr val="C00000"/>
                                  </a:solidFill>
                                  <a:latin typeface="Cambria Math" panose="02040503050406030204" pitchFamily="18" charset="0"/>
                                </a:rPr>
                                <m:t>4</m:t>
                              </m:r>
                            </m:e>
                          </m:eqArr>
                        </m:e>
                      </m:d>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a:latin typeface="Cambria Math" panose="02040503050406030204" pitchFamily="18" charset="0"/>
                                </a:rPr>
                              </m:ctrlPr>
                            </m:eqArrPr>
                            <m:e>
                              <m:d>
                                <m:dPr>
                                  <m:ctrlPr>
                                    <a:rPr lang="en-US" sz="1600" i="1">
                                      <a:latin typeface="Cambria Math" panose="02040503050406030204" pitchFamily="18" charset="0"/>
                                    </a:rPr>
                                  </m:ctrlPr>
                                </m:dPr>
                                <m:e>
                                  <m:r>
                                    <a:rPr lang="en-US" sz="1600" b="0" i="1" smtClean="0">
                                      <a:latin typeface="Cambria Math" panose="02040503050406030204" pitchFamily="18" charset="0"/>
                                    </a:rPr>
                                    <m:t>1</m:t>
                                  </m:r>
                                </m:e>
                              </m:d>
                              <m:d>
                                <m:dPr>
                                  <m:ctrlPr>
                                    <a:rPr lang="en-US" sz="1600" i="1">
                                      <a:solidFill>
                                        <a:srgbClr val="C00000"/>
                                      </a:solidFill>
                                      <a:latin typeface="Cambria Math" panose="02040503050406030204" pitchFamily="18" charset="0"/>
                                    </a:rPr>
                                  </m:ctrlPr>
                                </m:dPr>
                                <m:e>
                                  <m:r>
                                    <m:rPr>
                                      <m:brk m:alnAt="7"/>
                                    </m:rPr>
                                    <a:rPr lang="en-US" sz="1600" b="0" i="1">
                                      <a:solidFill>
                                        <a:srgbClr val="C00000"/>
                                      </a:solidFill>
                                      <a:latin typeface="Cambria Math" panose="02040503050406030204" pitchFamily="18" charset="0"/>
                                    </a:rPr>
                                    <m:t>3</m:t>
                                  </m:r>
                                </m:e>
                              </m:d>
                              <m:r>
                                <m:rPr>
                                  <m:brk m:alnAt="7"/>
                                </m:rPr>
                                <a:rPr lang="en-US" sz="1600" b="0" i="1">
                                  <a:solidFill>
                                    <a:srgbClr val="C00000"/>
                                  </a:solidFill>
                                  <a:latin typeface="Cambria Math" panose="02040503050406030204" pitchFamily="18" charset="0"/>
                                </a:rPr>
                                <m:t>+</m:t>
                              </m:r>
                              <m:d>
                                <m:dPr>
                                  <m:ctrlPr>
                                    <a:rPr lang="en-US" sz="1600" i="1">
                                      <a:latin typeface="Cambria Math" panose="02040503050406030204" pitchFamily="18" charset="0"/>
                                    </a:rPr>
                                  </m:ctrlPr>
                                </m:dPr>
                                <m:e>
                                  <m:r>
                                    <a:rPr lang="en-US" sz="1600" b="0" i="1" smtClean="0">
                                      <a:latin typeface="Cambria Math" panose="02040503050406030204" pitchFamily="18" charset="0"/>
                                    </a:rPr>
                                    <m:t>0</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1</m:t>
                                  </m:r>
                                </m:e>
                              </m:d>
                              <m:r>
                                <a:rPr lang="en-US" sz="1600" b="0" i="1">
                                  <a:solidFill>
                                    <a:srgbClr val="C00000"/>
                                  </a:solidFill>
                                  <a:latin typeface="Cambria Math" panose="02040503050406030204" pitchFamily="18" charset="0"/>
                                </a:rPr>
                                <m:t>+</m:t>
                              </m:r>
                              <m:r>
                                <a:rPr lang="en-US" sz="1600" b="0" i="1">
                                  <a:latin typeface="Cambria Math" panose="02040503050406030204" pitchFamily="18" charset="0"/>
                                </a:rPr>
                                <m:t>(0)</m:t>
                              </m:r>
                              <m:r>
                                <a:rPr lang="en-US" sz="1600" b="0" i="1">
                                  <a:solidFill>
                                    <a:srgbClr val="C00000"/>
                                  </a:solidFill>
                                  <a:latin typeface="Cambria Math" panose="02040503050406030204" pitchFamily="18" charset="0"/>
                                </a:rPr>
                                <m:t>(4)</m:t>
                              </m:r>
                            </m:e>
                            <m:e>
                              <m:d>
                                <m:dPr>
                                  <m:ctrlPr>
                                    <a:rPr lang="en-US" sz="1600" i="1">
                                      <a:latin typeface="Cambria Math" panose="02040503050406030204" pitchFamily="18" charset="0"/>
                                    </a:rPr>
                                  </m:ctrlPr>
                                </m:dPr>
                                <m:e>
                                  <m:r>
                                    <a:rPr lang="en-US" sz="1600" b="0" i="1">
                                      <a:latin typeface="Cambria Math" panose="02040503050406030204" pitchFamily="18" charset="0"/>
                                    </a:rPr>
                                    <m:t>1</m:t>
                                  </m:r>
                                  <m:r>
                                    <a:rPr lang="en-US" sz="1600" b="0" i="1" smtClean="0">
                                      <a:latin typeface="Cambria Math" panose="02040503050406030204" pitchFamily="18" charset="0"/>
                                    </a:rPr>
                                    <m:t>/2</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3</m:t>
                                  </m:r>
                                </m:e>
                              </m:d>
                              <m:r>
                                <a:rPr lang="en-US" sz="1600" b="0" i="1">
                                  <a:solidFill>
                                    <a:srgbClr val="C00000"/>
                                  </a:solidFill>
                                  <a:latin typeface="Cambria Math" panose="02040503050406030204" pitchFamily="18" charset="0"/>
                                </a:rPr>
                                <m:t>+</m:t>
                              </m:r>
                              <m:d>
                                <m:dPr>
                                  <m:ctrlPr>
                                    <a:rPr lang="en-US" sz="1600" i="1">
                                      <a:latin typeface="Cambria Math" panose="02040503050406030204" pitchFamily="18" charset="0"/>
                                    </a:rPr>
                                  </m:ctrlPr>
                                </m:dPr>
                                <m:e>
                                  <m:r>
                                    <a:rPr lang="en-US" sz="1600" b="0" i="1" smtClean="0">
                                      <a:latin typeface="Cambria Math" panose="02040503050406030204" pitchFamily="18" charset="0"/>
                                    </a:rPr>
                                    <m:t>1/4</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1</m:t>
                                  </m:r>
                                </m:e>
                              </m:d>
                              <m:r>
                                <a:rPr lang="en-US" sz="1600" b="0" i="1">
                                  <a:solidFill>
                                    <a:srgbClr val="C00000"/>
                                  </a:solidFill>
                                  <a:latin typeface="Cambria Math" panose="02040503050406030204" pitchFamily="18" charset="0"/>
                                </a:rPr>
                                <m:t>+</m:t>
                              </m:r>
                              <m:r>
                                <a:rPr lang="en-US" sz="1600" b="0" i="1">
                                  <a:latin typeface="Cambria Math" panose="02040503050406030204" pitchFamily="18" charset="0"/>
                                </a:rPr>
                                <m:t>(</m:t>
                              </m:r>
                              <m:r>
                                <a:rPr lang="en-US" sz="1600" b="0" i="1" smtClean="0">
                                  <a:latin typeface="Cambria Math" panose="02040503050406030204" pitchFamily="18" charset="0"/>
                                </a:rPr>
                                <m:t>0</m:t>
                              </m:r>
                              <m:r>
                                <a:rPr lang="en-US" sz="1600" b="0" i="1">
                                  <a:latin typeface="Cambria Math" panose="02040503050406030204" pitchFamily="18" charset="0"/>
                                </a:rPr>
                                <m:t>)</m:t>
                              </m:r>
                              <m:r>
                                <a:rPr lang="en-US" sz="1600" b="0" i="1">
                                  <a:solidFill>
                                    <a:srgbClr val="C00000"/>
                                  </a:solidFill>
                                  <a:latin typeface="Cambria Math" panose="02040503050406030204" pitchFamily="18" charset="0"/>
                                </a:rPr>
                                <m:t>(4)</m:t>
                              </m:r>
                            </m:e>
                            <m:e>
                              <m:d>
                                <m:dPr>
                                  <m:ctrlPr>
                                    <a:rPr lang="en-US" sz="1600" i="1">
                                      <a:latin typeface="Cambria Math" panose="02040503050406030204" pitchFamily="18" charset="0"/>
                                    </a:rPr>
                                  </m:ctrlPr>
                                </m:dPr>
                                <m:e>
                                  <m:r>
                                    <a:rPr lang="en-US" sz="1600" b="0" i="1" smtClean="0">
                                      <a:latin typeface="Cambria Math" panose="02040503050406030204" pitchFamily="18" charset="0"/>
                                    </a:rPr>
                                    <m:t>1/2</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3</m:t>
                                  </m:r>
                                </m:e>
                              </m:d>
                              <m:r>
                                <a:rPr lang="en-US" sz="1600" b="0" i="1">
                                  <a:solidFill>
                                    <a:srgbClr val="C00000"/>
                                  </a:solidFill>
                                  <a:latin typeface="Cambria Math" panose="02040503050406030204" pitchFamily="18" charset="0"/>
                                </a:rPr>
                                <m:t>+</m:t>
                              </m:r>
                              <m:d>
                                <m:dPr>
                                  <m:ctrlPr>
                                    <a:rPr lang="en-US" sz="1600" i="1">
                                      <a:latin typeface="Cambria Math" panose="02040503050406030204" pitchFamily="18" charset="0"/>
                                    </a:rPr>
                                  </m:ctrlPr>
                                </m:dPr>
                                <m:e>
                                  <m:r>
                                    <a:rPr lang="en-US" sz="1600" b="0" i="1">
                                      <a:latin typeface="Cambria Math" panose="02040503050406030204" pitchFamily="18" charset="0"/>
                                    </a:rPr>
                                    <m:t>1</m:t>
                                  </m:r>
                                  <m:r>
                                    <a:rPr lang="en-US" sz="1600" b="0" i="1" smtClean="0">
                                      <a:latin typeface="Cambria Math" panose="02040503050406030204" pitchFamily="18" charset="0"/>
                                    </a:rPr>
                                    <m:t>/2</m:t>
                                  </m:r>
                                </m:e>
                              </m:d>
                              <m:d>
                                <m:dPr>
                                  <m:ctrlPr>
                                    <a:rPr lang="en-US" sz="1600" i="1">
                                      <a:solidFill>
                                        <a:srgbClr val="C00000"/>
                                      </a:solidFill>
                                      <a:latin typeface="Cambria Math" panose="02040503050406030204" pitchFamily="18" charset="0"/>
                                    </a:rPr>
                                  </m:ctrlPr>
                                </m:dPr>
                                <m:e>
                                  <m:r>
                                    <a:rPr lang="en-US" sz="1600" b="0" i="1">
                                      <a:solidFill>
                                        <a:srgbClr val="C00000"/>
                                      </a:solidFill>
                                      <a:latin typeface="Cambria Math" panose="02040503050406030204" pitchFamily="18" charset="0"/>
                                    </a:rPr>
                                    <m:t>1</m:t>
                                  </m:r>
                                </m:e>
                              </m:d>
                              <m:r>
                                <a:rPr lang="en-US" sz="1600" b="0" i="1">
                                  <a:solidFill>
                                    <a:srgbClr val="C00000"/>
                                  </a:solidFill>
                                  <a:latin typeface="Cambria Math" panose="02040503050406030204" pitchFamily="18" charset="0"/>
                                </a:rPr>
                                <m:t>+</m:t>
                              </m:r>
                              <m:r>
                                <a:rPr lang="en-US" sz="1600" b="0" i="1">
                                  <a:latin typeface="Cambria Math" panose="02040503050406030204" pitchFamily="18" charset="0"/>
                                </a:rPr>
                                <m:t>(</m:t>
                              </m:r>
                              <m:r>
                                <a:rPr lang="en-US" sz="1600" b="0" i="1" smtClean="0">
                                  <a:latin typeface="Cambria Math" panose="02040503050406030204" pitchFamily="18" charset="0"/>
                                </a:rPr>
                                <m:t>1</m:t>
                              </m:r>
                              <m:r>
                                <a:rPr lang="en-US" sz="1600" b="0" i="1">
                                  <a:latin typeface="Cambria Math" panose="02040503050406030204" pitchFamily="18" charset="0"/>
                                </a:rPr>
                                <m:t>)</m:t>
                              </m:r>
                              <m:r>
                                <a:rPr lang="en-US" sz="1600" b="0" i="1">
                                  <a:solidFill>
                                    <a:srgbClr val="C00000"/>
                                  </a:solidFill>
                                  <a:latin typeface="Cambria Math" panose="02040503050406030204" pitchFamily="18" charset="0"/>
                                </a:rPr>
                                <m:t>(4)</m:t>
                              </m:r>
                            </m:e>
                          </m:eqArr>
                        </m:e>
                      </m:d>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3</m:t>
                              </m:r>
                            </m:e>
                            <m:e>
                              <m:r>
                                <a:rPr lang="en-US" sz="1600" b="0" i="1" smtClean="0">
                                  <a:latin typeface="Cambria Math" panose="02040503050406030204" pitchFamily="18" charset="0"/>
                                </a:rPr>
                                <m:t>1.75</m:t>
                              </m:r>
                            </m:e>
                            <m:e>
                              <m:r>
                                <a:rPr lang="en-US" sz="1600" b="0" i="1" smtClean="0">
                                  <a:latin typeface="Cambria Math" panose="02040503050406030204" pitchFamily="18" charset="0"/>
                                </a:rPr>
                                <m:t>6</m:t>
                              </m:r>
                            </m:e>
                          </m:eqArr>
                        </m:e>
                      </m:d>
                    </m:oMath>
                  </m:oMathPara>
                </a14:m>
                <a:endParaRPr lang="en-US" sz="1600" dirty="0">
                  <a:latin typeface="+mj-lt"/>
                </a:endParaRPr>
              </a:p>
            </p:txBody>
          </p:sp>
        </mc:Choice>
        <mc:Fallback xmlns="">
          <p:sp>
            <p:nvSpPr>
              <p:cNvPr id="7" name="TextBox 6">
                <a:extLst>
                  <a:ext uri="{FF2B5EF4-FFF2-40B4-BE49-F238E27FC236}">
                    <a16:creationId xmlns:a16="http://schemas.microsoft.com/office/drawing/2014/main" id="{038CA894-DFBF-4FC4-9608-AF4D8DFB9984}"/>
                  </a:ext>
                </a:extLst>
              </p:cNvPr>
              <p:cNvSpPr txBox="1">
                <a:spLocks noRot="1" noChangeAspect="1" noMove="1" noResize="1" noEditPoints="1" noAdjustHandles="1" noChangeArrowheads="1" noChangeShapeType="1" noTextEdit="1"/>
              </p:cNvSpPr>
              <p:nvPr/>
            </p:nvSpPr>
            <p:spPr bwMode="gray">
              <a:xfrm>
                <a:off x="80009" y="5101578"/>
                <a:ext cx="8514196" cy="937260"/>
              </a:xfrm>
              <a:prstGeom prst="rect">
                <a:avLst/>
              </a:prstGeom>
              <a:blipFill>
                <a:blip r:embed="rId4"/>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1E89C6D6-A4A4-400A-BF91-5E275210F76C}"/>
              </a:ext>
            </a:extLst>
          </p:cNvPr>
          <p:cNvSpPr/>
          <p:nvPr/>
        </p:nvSpPr>
        <p:spPr bwMode="gray">
          <a:xfrm>
            <a:off x="8838045" y="4363888"/>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1</a:t>
            </a:r>
          </a:p>
        </p:txBody>
      </p:sp>
      <p:sp>
        <p:nvSpPr>
          <p:cNvPr id="9" name="Oval 8">
            <a:extLst>
              <a:ext uri="{FF2B5EF4-FFF2-40B4-BE49-F238E27FC236}">
                <a16:creationId xmlns:a16="http://schemas.microsoft.com/office/drawing/2014/main" id="{2674E016-8202-457D-A0F8-E6A325603A07}"/>
              </a:ext>
            </a:extLst>
          </p:cNvPr>
          <p:cNvSpPr/>
          <p:nvPr/>
        </p:nvSpPr>
        <p:spPr bwMode="gray">
          <a:xfrm>
            <a:off x="8853285" y="5048773"/>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2</a:t>
            </a:r>
          </a:p>
        </p:txBody>
      </p:sp>
      <p:sp>
        <p:nvSpPr>
          <p:cNvPr id="10" name="Oval 9">
            <a:extLst>
              <a:ext uri="{FF2B5EF4-FFF2-40B4-BE49-F238E27FC236}">
                <a16:creationId xmlns:a16="http://schemas.microsoft.com/office/drawing/2014/main" id="{3F073A7D-46FD-4AAA-AE24-3BEF627088DA}"/>
              </a:ext>
            </a:extLst>
          </p:cNvPr>
          <p:cNvSpPr/>
          <p:nvPr/>
        </p:nvSpPr>
        <p:spPr bwMode="gray">
          <a:xfrm>
            <a:off x="9561947" y="4611400"/>
            <a:ext cx="274320" cy="2475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3</a:t>
            </a:r>
          </a:p>
        </p:txBody>
      </p:sp>
      <p:cxnSp>
        <p:nvCxnSpPr>
          <p:cNvPr id="12" name="Straight Connector 11">
            <a:extLst>
              <a:ext uri="{FF2B5EF4-FFF2-40B4-BE49-F238E27FC236}">
                <a16:creationId xmlns:a16="http://schemas.microsoft.com/office/drawing/2014/main" id="{4F99B9B5-704B-4FDD-AC37-5E47B76B6E54}"/>
              </a:ext>
            </a:extLst>
          </p:cNvPr>
          <p:cNvCxnSpPr>
            <a:cxnSpLocks/>
            <a:stCxn id="8" idx="4"/>
            <a:endCxn id="9" idx="0"/>
          </p:cNvCxnSpPr>
          <p:nvPr/>
        </p:nvCxnSpPr>
        <p:spPr bwMode="gray">
          <a:xfrm>
            <a:off x="8975205" y="4611400"/>
            <a:ext cx="15240" cy="4373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E86A24-3A15-4736-A379-2F635BEDD86D}"/>
              </a:ext>
            </a:extLst>
          </p:cNvPr>
          <p:cNvCxnSpPr>
            <a:cxnSpLocks/>
            <a:stCxn id="9" idx="7"/>
            <a:endCxn id="10" idx="3"/>
          </p:cNvCxnSpPr>
          <p:nvPr/>
        </p:nvCxnSpPr>
        <p:spPr bwMode="gray">
          <a:xfrm flipV="1">
            <a:off x="9087432" y="4822665"/>
            <a:ext cx="514688" cy="2623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E944A5E-3327-486C-95E6-1D211145CCAE}"/>
              </a:ext>
            </a:extLst>
          </p:cNvPr>
          <p:cNvSpPr txBox="1"/>
          <p:nvPr/>
        </p:nvSpPr>
        <p:spPr bwMode="gray">
          <a:xfrm>
            <a:off x="8649586" y="5340792"/>
            <a:ext cx="737099" cy="14535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(1,1.75)</a:t>
            </a:r>
          </a:p>
        </p:txBody>
      </p:sp>
      <p:sp>
        <p:nvSpPr>
          <p:cNvPr id="18" name="TextBox 17">
            <a:extLst>
              <a:ext uri="{FF2B5EF4-FFF2-40B4-BE49-F238E27FC236}">
                <a16:creationId xmlns:a16="http://schemas.microsoft.com/office/drawing/2014/main" id="{5ABC4CBB-A6E5-4474-8901-E8AD0DDC9C23}"/>
              </a:ext>
            </a:extLst>
          </p:cNvPr>
          <p:cNvSpPr txBox="1"/>
          <p:nvPr/>
        </p:nvSpPr>
        <p:spPr bwMode="gray">
          <a:xfrm>
            <a:off x="9561947" y="4929536"/>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(4,6)</a:t>
            </a:r>
          </a:p>
        </p:txBody>
      </p:sp>
      <p:sp>
        <p:nvSpPr>
          <p:cNvPr id="19" name="TextBox 18">
            <a:extLst>
              <a:ext uri="{FF2B5EF4-FFF2-40B4-BE49-F238E27FC236}">
                <a16:creationId xmlns:a16="http://schemas.microsoft.com/office/drawing/2014/main" id="{878F04D2-1F2B-4FD6-AB35-C6B4170D49C9}"/>
              </a:ext>
            </a:extLst>
          </p:cNvPr>
          <p:cNvSpPr txBox="1"/>
          <p:nvPr/>
        </p:nvSpPr>
        <p:spPr bwMode="gray">
          <a:xfrm>
            <a:off x="8411325" y="4568277"/>
            <a:ext cx="579120" cy="17526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(3,3)</a:t>
            </a:r>
          </a:p>
        </p:txBody>
      </p:sp>
      <p:sp>
        <p:nvSpPr>
          <p:cNvPr id="23" name="TextBox 22">
            <a:extLst>
              <a:ext uri="{FF2B5EF4-FFF2-40B4-BE49-F238E27FC236}">
                <a16:creationId xmlns:a16="http://schemas.microsoft.com/office/drawing/2014/main" id="{4A9FAC19-CD5B-470F-B6DA-E374FC1D7426}"/>
              </a:ext>
            </a:extLst>
          </p:cNvPr>
          <p:cNvSpPr txBox="1"/>
          <p:nvPr/>
        </p:nvSpPr>
        <p:spPr bwMode="gray">
          <a:xfrm>
            <a:off x="9386685" y="5212270"/>
            <a:ext cx="2003332" cy="523220"/>
          </a:xfrm>
          <a:prstGeom prst="rect">
            <a:avLst/>
          </a:prstGeom>
          <a:noFill/>
        </p:spPr>
        <p:txBody>
          <a:bodyPr wrap="square">
            <a:spAutoFit/>
          </a:bodyPr>
          <a:lstStyle/>
          <a:p>
            <a:pPr>
              <a:spcBef>
                <a:spcPts val="300"/>
              </a:spcBef>
              <a:spcAft>
                <a:spcPts val="300"/>
              </a:spcAft>
              <a:buClr>
                <a:schemeClr val="accent1"/>
              </a:buClr>
              <a:buSzPct val="90000"/>
            </a:pPr>
            <a:r>
              <a:rPr lang="en-US" sz="1400" dirty="0"/>
              <a:t>(node feature, aggregated feature)</a:t>
            </a:r>
          </a:p>
        </p:txBody>
      </p:sp>
      <p:sp>
        <p:nvSpPr>
          <p:cNvPr id="25" name="TextBox 24">
            <a:extLst>
              <a:ext uri="{FF2B5EF4-FFF2-40B4-BE49-F238E27FC236}">
                <a16:creationId xmlns:a16="http://schemas.microsoft.com/office/drawing/2014/main" id="{4B32C855-89B8-44BF-8B97-6F21D1332CF5}"/>
              </a:ext>
            </a:extLst>
          </p:cNvPr>
          <p:cNvSpPr txBox="1"/>
          <p:nvPr/>
        </p:nvSpPr>
        <p:spPr bwMode="gray">
          <a:xfrm>
            <a:off x="1884997" y="6067668"/>
            <a:ext cx="8422005" cy="646331"/>
          </a:xfrm>
          <a:prstGeom prst="rect">
            <a:avLst/>
          </a:prstGeom>
          <a:solidFill>
            <a:schemeClr val="accent3">
              <a:lumMod val="20000"/>
              <a:lumOff val="80000"/>
            </a:schemeClr>
          </a:solidFill>
        </p:spPr>
        <p:txBody>
          <a:bodyPr wrap="square">
            <a:spAutoFit/>
          </a:bodyPr>
          <a:lstStyle/>
          <a:p>
            <a:r>
              <a:rPr lang="en-US" dirty="0"/>
              <a:t>Hence, the contribution of each neighbor depends only on the connectivity specified in the adjacency matrix </a:t>
            </a:r>
            <a:r>
              <a:rPr lang="en-US" b="1" i="1" dirty="0"/>
              <a:t>A</a:t>
            </a:r>
            <a:endParaRPr lang="en-US" b="1" dirty="0"/>
          </a:p>
        </p:txBody>
      </p:sp>
      <p:sp>
        <p:nvSpPr>
          <p:cNvPr id="27" name="TextBox 26">
            <a:extLst>
              <a:ext uri="{FF2B5EF4-FFF2-40B4-BE49-F238E27FC236}">
                <a16:creationId xmlns:a16="http://schemas.microsoft.com/office/drawing/2014/main" id="{F333F257-862D-4C98-88CB-5A425D4C4EB0}"/>
              </a:ext>
            </a:extLst>
          </p:cNvPr>
          <p:cNvSpPr txBox="1"/>
          <p:nvPr/>
        </p:nvSpPr>
        <p:spPr bwMode="gray">
          <a:xfrm>
            <a:off x="2173829" y="4752166"/>
            <a:ext cx="419314" cy="369332"/>
          </a:xfrm>
          <a:prstGeom prst="rect">
            <a:avLst/>
          </a:prstGeom>
          <a:noFill/>
        </p:spPr>
        <p:txBody>
          <a:bodyPr wrap="square">
            <a:spAutoFit/>
          </a:bodyPr>
          <a:lstStyle/>
          <a:p>
            <a:r>
              <a:rPr lang="pt-BR" b="1" i="1" dirty="0"/>
              <a:t>Ã</a:t>
            </a:r>
            <a:endParaRPr lang="en-US" b="1" i="1" dirty="0"/>
          </a:p>
        </p:txBody>
      </p:sp>
      <p:sp>
        <p:nvSpPr>
          <p:cNvPr id="28" name="TextBox 27">
            <a:extLst>
              <a:ext uri="{FF2B5EF4-FFF2-40B4-BE49-F238E27FC236}">
                <a16:creationId xmlns:a16="http://schemas.microsoft.com/office/drawing/2014/main" id="{935AFE51-114A-495B-940C-93931730A533}"/>
              </a:ext>
            </a:extLst>
          </p:cNvPr>
          <p:cNvSpPr txBox="1"/>
          <p:nvPr/>
        </p:nvSpPr>
        <p:spPr bwMode="gray">
          <a:xfrm>
            <a:off x="3907554" y="4752166"/>
            <a:ext cx="419314" cy="369332"/>
          </a:xfrm>
          <a:prstGeom prst="rect">
            <a:avLst/>
          </a:prstGeom>
          <a:noFill/>
        </p:spPr>
        <p:txBody>
          <a:bodyPr wrap="square">
            <a:spAutoFit/>
          </a:bodyPr>
          <a:lstStyle/>
          <a:p>
            <a:r>
              <a:rPr lang="en-US" b="1" i="1" dirty="0"/>
              <a:t>X</a:t>
            </a:r>
          </a:p>
        </p:txBody>
      </p:sp>
      <p:sp>
        <p:nvSpPr>
          <p:cNvPr id="20" name="TextBox 19">
            <a:extLst>
              <a:ext uri="{FF2B5EF4-FFF2-40B4-BE49-F238E27FC236}">
                <a16:creationId xmlns:a16="http://schemas.microsoft.com/office/drawing/2014/main" id="{1B7528FB-6281-4C47-91A4-DF6DE5FBD79B}"/>
              </a:ext>
            </a:extLst>
          </p:cNvPr>
          <p:cNvSpPr txBox="1"/>
          <p:nvPr/>
        </p:nvSpPr>
        <p:spPr bwMode="gray">
          <a:xfrm>
            <a:off x="1041603" y="4752166"/>
            <a:ext cx="763151" cy="369332"/>
          </a:xfrm>
          <a:prstGeom prst="rect">
            <a:avLst/>
          </a:prstGeom>
          <a:noFill/>
        </p:spPr>
        <p:txBody>
          <a:bodyPr wrap="square">
            <a:spAutoFit/>
          </a:bodyPr>
          <a:lstStyle/>
          <a:p>
            <a:r>
              <a:rPr lang="en-US" b="1" i="1" dirty="0"/>
              <a:t>D</a:t>
            </a:r>
            <a:r>
              <a:rPr lang="en-US" b="1" i="1" baseline="30000" dirty="0"/>
              <a:t>-0.5</a:t>
            </a:r>
            <a:endParaRPr lang="en-US" b="1" i="1"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D426D6F-119C-482A-AE85-5F691FEE9DD5}"/>
                  </a:ext>
                </a:extLst>
              </p:cNvPr>
              <p:cNvSpPr txBox="1"/>
              <p:nvPr/>
            </p:nvSpPr>
            <p:spPr bwMode="gray">
              <a:xfrm>
                <a:off x="398721" y="2152287"/>
                <a:ext cx="9908281" cy="2114040"/>
              </a:xfrm>
              <a:prstGeom prst="rect">
                <a:avLst/>
              </a:prstGeom>
              <a:noFill/>
            </p:spPr>
            <p:txBody>
              <a:bodyPr wrap="square">
                <a:spAutoFit/>
              </a:bodyPr>
              <a:lstStyle/>
              <a:p>
                <a:r>
                  <a:rPr lang="en-US" dirty="0"/>
                  <a:t>This normalizes aggregated features so they remain roughly on the same scale as the input features. Another way to write is like the following:</a:t>
                </a:r>
              </a:p>
              <a:p>
                <a:pPr/>
                <a14:m>
                  <m:oMathPara xmlns:m="http://schemas.openxmlformats.org/officeDocument/2006/math">
                    <m:oMathParaPr>
                      <m:jc m:val="centerGroup"/>
                    </m:oMathParaPr>
                    <m:oMath xmlns:m="http://schemas.openxmlformats.org/officeDocument/2006/math">
                      <m:r>
                        <m:rPr>
                          <m:sty m:val="p"/>
                        </m:rPr>
                        <a:rPr lang="en-US" dirty="0">
                          <a:latin typeface="Cambria Math" panose="02040503050406030204" pitchFamily="18" charset="0"/>
                        </a:rPr>
                        <m:t>a</m:t>
                      </m:r>
                      <m:r>
                        <a:rPr lang="en-US" i="1" dirty="0">
                          <a:latin typeface="Cambria Math" panose="02040503050406030204" pitchFamily="18" charset="0"/>
                        </a:rPr>
                        <m:t>𝑔𝑔𝑟𝑒𝑔𝑎𝑡𝑒</m:t>
                      </m:r>
                      <m:sSub>
                        <m:sSubPr>
                          <m:ctrlPr>
                            <a:rPr lang="en-US" i="1" dirty="0">
                              <a:latin typeface="Cambria Math" panose="02040503050406030204" pitchFamily="18" charset="0"/>
                            </a:rPr>
                          </m:ctrlPr>
                        </m:sSubPr>
                        <m:e>
                          <m:d>
                            <m:dPr>
                              <m:ctrlPr>
                                <a:rPr lang="en-US" i="1" dirty="0">
                                  <a:latin typeface="Cambria Math" panose="02040503050406030204" pitchFamily="18" charset="0"/>
                                </a:rPr>
                              </m:ctrlPr>
                            </m:dPr>
                            <m:e>
                              <m:r>
                                <a:rPr lang="en-US" i="1" dirty="0">
                                  <a:latin typeface="Cambria Math" panose="02040503050406030204" pitchFamily="18" charset="0"/>
                                </a:rPr>
                                <m:t>𝐴</m:t>
                              </m:r>
                              <m:r>
                                <a:rPr lang="en-US" i="1" dirty="0" err="1">
                                  <a:latin typeface="Cambria Math" panose="02040503050406030204" pitchFamily="18" charset="0"/>
                                </a:rPr>
                                <m:t>,</m:t>
                              </m:r>
                              <m:r>
                                <a:rPr lang="en-US" i="1" dirty="0" err="1">
                                  <a:latin typeface="Cambria Math" panose="02040503050406030204" pitchFamily="18" charset="0"/>
                                </a:rPr>
                                <m:t>𝑋</m:t>
                              </m:r>
                            </m:e>
                          </m:d>
                        </m:e>
                        <m:sub>
                          <m:r>
                            <a:rPr lang="en-US" i="1" dirty="0" err="1">
                              <a:latin typeface="Cambria Math" panose="02040503050406030204" pitchFamily="18" charset="0"/>
                            </a:rPr>
                            <m:t>𝑖</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ad>
                            <m:radPr>
                              <m:ctrlPr>
                                <a:rPr lang="en-US" b="0" i="1" dirty="0" smtClean="0">
                                  <a:latin typeface="Cambria Math" panose="02040503050406030204" pitchFamily="18" charset="0"/>
                                </a:rPr>
                              </m:ctrlPr>
                            </m:radPr>
                            <m:deg>
                              <m:r>
                                <a:rPr lang="en-US" b="0" i="1" dirty="0" smtClean="0">
                                  <a:latin typeface="Cambria Math" panose="02040503050406030204" pitchFamily="18" charset="0"/>
                                </a:rPr>
                                <m:t>2</m:t>
                              </m:r>
                            </m:deg>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𝑖</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𝑗</m:t>
                                  </m:r>
                                </m:sub>
                              </m:sSub>
                            </m:e>
                          </m:rad>
                        </m:den>
                      </m:f>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𝐴</m:t>
                              </m:r>
                            </m:e>
                          </m:acc>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sub>
                      </m:sSub>
                    </m:oMath>
                  </m:oMathPara>
                </a14:m>
                <a:endParaRPr lang="en-US" dirty="0"/>
              </a:p>
              <a:p>
                <a:r>
                  <a:rPr lang="en-US" dirty="0"/>
                  <a:t>However, the spectral operation weighs neighbor in the weighted sum higher if they have a low-degree and vice versa. This is useful when low-degree neighbors carry more information than their high-degree counterparts.</a:t>
                </a:r>
              </a:p>
            </p:txBody>
          </p:sp>
        </mc:Choice>
        <mc:Fallback xmlns="">
          <p:sp>
            <p:nvSpPr>
              <p:cNvPr id="21" name="TextBox 20">
                <a:extLst>
                  <a:ext uri="{FF2B5EF4-FFF2-40B4-BE49-F238E27FC236}">
                    <a16:creationId xmlns:a16="http://schemas.microsoft.com/office/drawing/2014/main" id="{3D426D6F-119C-482A-AE85-5F691FEE9DD5}"/>
                  </a:ext>
                </a:extLst>
              </p:cNvPr>
              <p:cNvSpPr txBox="1">
                <a:spLocks noRot="1" noChangeAspect="1" noMove="1" noResize="1" noEditPoints="1" noAdjustHandles="1" noChangeArrowheads="1" noChangeShapeType="1" noTextEdit="1"/>
              </p:cNvSpPr>
              <p:nvPr/>
            </p:nvSpPr>
            <p:spPr bwMode="gray">
              <a:xfrm>
                <a:off x="398721" y="2152287"/>
                <a:ext cx="9908281" cy="2114040"/>
              </a:xfrm>
              <a:prstGeom prst="rect">
                <a:avLst/>
              </a:prstGeom>
              <a:blipFill>
                <a:blip r:embed="rId5"/>
                <a:stretch>
                  <a:fillRect l="-492" t="-1441" r="-800" b="-3746"/>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889F3F71-4AD7-433B-9E25-D027DB1BCA5A}"/>
              </a:ext>
            </a:extLst>
          </p:cNvPr>
          <p:cNvSpPr txBox="1"/>
          <p:nvPr/>
        </p:nvSpPr>
        <p:spPr bwMode="gray">
          <a:xfrm>
            <a:off x="3075691" y="4752166"/>
            <a:ext cx="763151" cy="369332"/>
          </a:xfrm>
          <a:prstGeom prst="rect">
            <a:avLst/>
          </a:prstGeom>
          <a:noFill/>
        </p:spPr>
        <p:txBody>
          <a:bodyPr wrap="square">
            <a:spAutoFit/>
          </a:bodyPr>
          <a:lstStyle/>
          <a:p>
            <a:r>
              <a:rPr lang="en-US" b="1" i="1" dirty="0"/>
              <a:t>D</a:t>
            </a:r>
            <a:r>
              <a:rPr lang="en-US" b="1" i="1" baseline="30000" dirty="0"/>
              <a:t>-0.5</a:t>
            </a:r>
            <a:endParaRPr lang="en-US" b="1" i="1" dirty="0"/>
          </a:p>
        </p:txBody>
      </p:sp>
    </p:spTree>
    <p:extLst>
      <p:ext uri="{BB962C8B-B14F-4D97-AF65-F5344CB8AC3E}">
        <p14:creationId xmlns:p14="http://schemas.microsoft.com/office/powerpoint/2010/main" val="11740907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A0704-D788-49A0-98F5-16BA344C5B84}"/>
              </a:ext>
            </a:extLst>
          </p:cNvPr>
          <p:cNvSpPr>
            <a:spLocks noGrp="1"/>
          </p:cNvSpPr>
          <p:nvPr>
            <p:ph type="title"/>
          </p:nvPr>
        </p:nvSpPr>
        <p:spPr/>
        <p:txBody>
          <a:bodyPr/>
          <a:lstStyle/>
          <a:p>
            <a:r>
              <a:rPr lang="en-US" dirty="0"/>
              <a:t>Message Passing with a Transition Matrix</a:t>
            </a:r>
          </a:p>
        </p:txBody>
      </p:sp>
      <p:sp>
        <p:nvSpPr>
          <p:cNvPr id="4" name="Slide Number Placeholder 3">
            <a:extLst>
              <a:ext uri="{FF2B5EF4-FFF2-40B4-BE49-F238E27FC236}">
                <a16:creationId xmlns:a16="http://schemas.microsoft.com/office/drawing/2014/main" id="{FF2BDB9D-9590-416D-A3B5-9AE5583B9A70}"/>
              </a:ext>
            </a:extLst>
          </p:cNvPr>
          <p:cNvSpPr>
            <a:spLocks noGrp="1"/>
          </p:cNvSpPr>
          <p:nvPr>
            <p:ph type="sldNum" sz="quarter" idx="12"/>
          </p:nvPr>
        </p:nvSpPr>
        <p:spPr/>
        <p:txBody>
          <a:bodyPr/>
          <a:lstStyle/>
          <a:p>
            <a:fld id="{81561042-0DC2-4A04-AA50-F6D44EB20EBA}" type="slidenum">
              <a:rPr lang="en-US" smtClean="0"/>
              <a:t>125</a:t>
            </a:fld>
            <a:endParaRPr lang="en-US"/>
          </a:p>
        </p:txBody>
      </p:sp>
      <p:sp>
        <p:nvSpPr>
          <p:cNvPr id="6" name="TextBox 5">
            <a:extLst>
              <a:ext uri="{FF2B5EF4-FFF2-40B4-BE49-F238E27FC236}">
                <a16:creationId xmlns:a16="http://schemas.microsoft.com/office/drawing/2014/main" id="{EFC9C670-F1B0-44A9-B2FD-A60384C38CC3}"/>
              </a:ext>
            </a:extLst>
          </p:cNvPr>
          <p:cNvSpPr txBox="1"/>
          <p:nvPr/>
        </p:nvSpPr>
        <p:spPr bwMode="gray">
          <a:xfrm>
            <a:off x="182880" y="6101266"/>
            <a:ext cx="10381811" cy="646331"/>
          </a:xfrm>
          <a:prstGeom prst="rect">
            <a:avLst/>
          </a:prstGeom>
          <a:noFill/>
        </p:spPr>
        <p:txBody>
          <a:bodyPr wrap="square">
            <a:spAutoFit/>
          </a:bodyPr>
          <a:lstStyle/>
          <a:p>
            <a:r>
              <a:rPr lang="en-US" b="0" i="0" dirty="0" err="1">
                <a:solidFill>
                  <a:srgbClr val="222222"/>
                </a:solidFill>
                <a:effectLst/>
                <a:latin typeface="Arial" panose="020B0604020202020204" pitchFamily="34" charset="0"/>
              </a:rPr>
              <a:t>Kipf</a:t>
            </a:r>
            <a:r>
              <a:rPr lang="en-US" b="0" i="0" dirty="0">
                <a:solidFill>
                  <a:srgbClr val="222222"/>
                </a:solidFill>
                <a:effectLst/>
                <a:latin typeface="Arial" panose="020B0604020202020204" pitchFamily="34" charset="0"/>
              </a:rPr>
              <a:t>, Thomas N., and Max Welling. (2017) "Semi-supervised classification with graph convolutional networks." ICRL,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arXiv:1609.02907</a:t>
            </a:r>
            <a:r>
              <a:rPr lang="en-US" b="0" i="0" dirty="0">
                <a:solidFill>
                  <a:srgbClr val="222222"/>
                </a:solidFill>
                <a:effectLst/>
                <a:latin typeface="Arial" panose="020B0604020202020204" pitchFamily="34" charset="0"/>
              </a:rPr>
              <a:t> </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C645282-A2AC-4E90-9DBE-AE402AD9473C}"/>
                  </a:ext>
                </a:extLst>
              </p:cNvPr>
              <p:cNvSpPr>
                <a:spLocks noGrp="1"/>
              </p:cNvSpPr>
              <p:nvPr>
                <p:ph idx="1"/>
              </p:nvPr>
            </p:nvSpPr>
            <p:spPr>
              <a:xfrm>
                <a:off x="478369" y="1213308"/>
                <a:ext cx="11473384" cy="2104679"/>
              </a:xfrm>
            </p:spPr>
            <p:txBody>
              <a:bodyPr/>
              <a:lstStyle/>
              <a:p>
                <a:r>
                  <a:rPr lang="en-US" b="1" dirty="0"/>
                  <a:t>Summing the weights of my neighbors</a:t>
                </a:r>
                <a:r>
                  <a:rPr lang="en-US" dirty="0"/>
                  <a:t> </a:t>
                </a:r>
                <a:endParaRPr lang="en-US" b="0" i="1" dirty="0">
                  <a:latin typeface="Cambria Math" panose="02040503050406030204" pitchFamily="18" charset="0"/>
                </a:endParaRPr>
              </a:p>
              <a:p>
                <a14:m>
                  <m:oMath xmlns:m="http://schemas.openxmlformats.org/officeDocument/2006/math">
                    <m:acc>
                      <m:accPr>
                        <m:chr m:val="⃗"/>
                        <m:ctrlPr>
                          <a:rPr lang="en-US" sz="2000" i="1" smtClean="0">
                            <a:latin typeface="Cambria Math" panose="02040503050406030204" pitchFamily="18" charset="0"/>
                          </a:rPr>
                        </m:ctrlPr>
                      </m:accPr>
                      <m:e>
                        <m:r>
                          <a:rPr lang="en-US" sz="2000" i="1">
                            <a:latin typeface="Cambria Math" panose="02040503050406030204" pitchFamily="18" charset="0"/>
                          </a:rPr>
                          <m:t>𝑋</m:t>
                        </m:r>
                      </m:e>
                    </m:acc>
                  </m:oMath>
                </a14:m>
                <a:r>
                  <a:rPr lang="en-US" dirty="0"/>
                  <a:t> is the feature vector, where each element </a:t>
                </a:r>
                <a:r>
                  <a:rPr lang="en-US" i="1" dirty="0" err="1"/>
                  <a:t>i</a:t>
                </a:r>
                <a:r>
                  <a:rPr lang="en-US" dirty="0"/>
                  <a:t> is a feature of a node </a:t>
                </a:r>
                <a:r>
                  <a:rPr lang="en-US" i="1" dirty="0" err="1"/>
                  <a:t>i</a:t>
                </a:r>
                <a:endParaRPr lang="en-US" dirty="0"/>
              </a:p>
              <a:p>
                <a14:m>
                  <m:oMath xmlns:m="http://schemas.openxmlformats.org/officeDocument/2006/math">
                    <m:r>
                      <a:rPr lang="en-US" i="1" dirty="0" smtClean="0">
                        <a:latin typeface="Cambria Math" panose="02040503050406030204" pitchFamily="18" charset="0"/>
                      </a:rPr>
                      <m:t>𝐴</m:t>
                    </m:r>
                  </m:oMath>
                </a14:m>
                <a:r>
                  <a:rPr lang="en-US" dirty="0"/>
                  <a:t> is the adjacency matrix</a:t>
                </a: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a:t>
                </a:r>
              </a:p>
              <a:p>
                <a:endParaRPr lang="en-US" dirty="0"/>
              </a:p>
            </p:txBody>
          </p:sp>
        </mc:Choice>
        <mc:Fallback xmlns="">
          <p:sp>
            <p:nvSpPr>
              <p:cNvPr id="8" name="Content Placeholder 7">
                <a:extLst>
                  <a:ext uri="{FF2B5EF4-FFF2-40B4-BE49-F238E27FC236}">
                    <a16:creationId xmlns:a16="http://schemas.microsoft.com/office/drawing/2014/main" id="{3C645282-A2AC-4E90-9DBE-AE402AD9473C}"/>
                  </a:ext>
                </a:extLst>
              </p:cNvPr>
              <p:cNvSpPr>
                <a:spLocks noGrp="1" noRot="1" noChangeAspect="1" noMove="1" noResize="1" noEditPoints="1" noAdjustHandles="1" noChangeArrowheads="1" noChangeShapeType="1" noTextEdit="1"/>
              </p:cNvSpPr>
              <p:nvPr>
                <p:ph idx="1"/>
              </p:nvPr>
            </p:nvSpPr>
            <p:spPr>
              <a:xfrm>
                <a:off x="478369" y="1213308"/>
                <a:ext cx="11473384" cy="2104679"/>
              </a:xfrm>
              <a:blipFill>
                <a:blip r:embed="rId3"/>
                <a:stretch>
                  <a:fillRect l="-1275" t="-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75C01F1-2C0F-4901-B3CD-91F256E5F1DE}"/>
                  </a:ext>
                </a:extLst>
              </p:cNvPr>
              <p:cNvSpPr txBox="1"/>
              <p:nvPr/>
            </p:nvSpPr>
            <p:spPr bwMode="gray">
              <a:xfrm>
                <a:off x="417194" y="3231289"/>
                <a:ext cx="7378065" cy="2068643"/>
              </a:xfrm>
              <a:prstGeom prst="rect">
                <a:avLst/>
              </a:prstGeom>
              <a:noFill/>
            </p:spPr>
            <p:txBody>
              <a:bodyPr wrap="square">
                <a:spAutoFit/>
              </a:bodyPr>
              <a:lstStyle/>
              <a:p>
                <a:r>
                  <a:rPr lang="en-US" b="1" dirty="0"/>
                  <a:t>Average over the weights of my neighbors</a:t>
                </a:r>
              </a:p>
              <a:p>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𝐷</m:t>
                    </m:r>
                  </m:oMath>
                </a14:m>
                <a:r>
                  <a:rPr lang="en-US" dirty="0">
                    <a:latin typeface="Cambria Math" panose="02040503050406030204" pitchFamily="18" charset="0"/>
                  </a:rPr>
                  <a:t> is the node degree matrix,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e>
                    </m:nary>
                  </m:oMath>
                </a14:m>
                <a:r>
                  <a:rPr lang="en-US" b="0" i="1" dirty="0">
                    <a:latin typeface="Cambria Math" panose="02040503050406030204" pitchFamily="18" charset="0"/>
                  </a:rPr>
                  <a:t>, </a:t>
                </a:r>
                <a:endParaRPr lang="en-US" b="0" dirty="0">
                  <a:latin typeface="Cambria Math" panose="02040503050406030204" pitchFamily="18" charset="0"/>
                </a:endParaRPr>
              </a:p>
              <a:p>
                <a:endParaRPr lang="en-US" b="0" i="1" dirty="0">
                  <a:latin typeface="Cambria Math" panose="02040503050406030204" pitchFamily="18" charset="0"/>
                </a:endParaRPr>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𝐴</m:t>
                    </m:r>
                  </m:oMath>
                </a14:m>
                <a:r>
                  <a:rPr lang="en-US" dirty="0"/>
                  <a:t>, </a:t>
                </a:r>
                <a14:m>
                  <m:oMath xmlns:m="http://schemas.openxmlformats.org/officeDocument/2006/math">
                    <m:r>
                      <a:rPr lang="en-US" i="1" dirty="0" smtClean="0">
                        <a:latin typeface="Cambria Math" panose="02040503050406030204" pitchFamily="18" charset="0"/>
                      </a:rPr>
                      <m:t>𝐷</m:t>
                    </m:r>
                  </m:oMath>
                </a14:m>
                <a:r>
                  <a:rPr lang="en-US" dirty="0"/>
                  <a:t> is the degree matrix </a:t>
                </a:r>
              </a:p>
              <a:p>
                <a:endParaRPr lang="en-US" dirty="0"/>
              </a:p>
              <a:p>
                <a:endParaRPr lang="en-US" dirty="0"/>
              </a:p>
            </p:txBody>
          </p:sp>
        </mc:Choice>
        <mc:Fallback xmlns="">
          <p:sp>
            <p:nvSpPr>
              <p:cNvPr id="10" name="TextBox 9">
                <a:extLst>
                  <a:ext uri="{FF2B5EF4-FFF2-40B4-BE49-F238E27FC236}">
                    <a16:creationId xmlns:a16="http://schemas.microsoft.com/office/drawing/2014/main" id="{B75C01F1-2C0F-4901-B3CD-91F256E5F1DE}"/>
                  </a:ext>
                </a:extLst>
              </p:cNvPr>
              <p:cNvSpPr txBox="1">
                <a:spLocks noRot="1" noChangeAspect="1" noMove="1" noResize="1" noEditPoints="1" noAdjustHandles="1" noChangeArrowheads="1" noChangeShapeType="1" noTextEdit="1"/>
              </p:cNvSpPr>
              <p:nvPr/>
            </p:nvSpPr>
            <p:spPr bwMode="gray">
              <a:xfrm>
                <a:off x="417194" y="3231289"/>
                <a:ext cx="7378065" cy="2068643"/>
              </a:xfrm>
              <a:prstGeom prst="rect">
                <a:avLst/>
              </a:prstGeom>
              <a:blipFill>
                <a:blip r:embed="rId4"/>
                <a:stretch>
                  <a:fillRect l="-661" t="-1475"/>
                </a:stretch>
              </a:blipFill>
            </p:spPr>
            <p:txBody>
              <a:bodyPr/>
              <a:lstStyle/>
              <a:p>
                <a:r>
                  <a:rPr lang="en-US">
                    <a:noFill/>
                  </a:rPr>
                  <a:t> </a:t>
                </a:r>
              </a:p>
            </p:txBody>
          </p:sp>
        </mc:Fallback>
      </mc:AlternateContent>
    </p:spTree>
    <p:extLst>
      <p:ext uri="{BB962C8B-B14F-4D97-AF65-F5344CB8AC3E}">
        <p14:creationId xmlns:p14="http://schemas.microsoft.com/office/powerpoint/2010/main" val="319959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DF7A6-50D3-4813-BA9E-ADA3B573091B}"/>
              </a:ext>
            </a:extLst>
          </p:cNvPr>
          <p:cNvSpPr>
            <a:spLocks noGrp="1"/>
          </p:cNvSpPr>
          <p:nvPr>
            <p:ph type="title"/>
          </p:nvPr>
        </p:nvSpPr>
        <p:spPr>
          <a:xfrm>
            <a:off x="478369" y="144001"/>
            <a:ext cx="9169401" cy="966272"/>
          </a:xfrm>
        </p:spPr>
        <p:txBody>
          <a:bodyPr/>
          <a:lstStyle/>
          <a:p>
            <a:r>
              <a:rPr lang="en-US" dirty="0"/>
              <a:t>Message Passing – Scale by Target Node</a:t>
            </a:r>
            <a:r>
              <a:rPr lang="en-US" sz="1400" dirty="0"/>
              <a:t> </a:t>
            </a:r>
            <a:r>
              <a:rPr lang="en-US" sz="1600" dirty="0"/>
              <a:t>[</a:t>
            </a:r>
            <a:r>
              <a:rPr lang="en-US" sz="1600" dirty="0" err="1"/>
              <a:t>Kipf</a:t>
            </a:r>
            <a:r>
              <a:rPr lang="en-US" sz="1600" dirty="0"/>
              <a:t> &amp; Welling 2017]</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1B4D00-E7F9-45B6-90AD-0FA59963EBDA}"/>
                  </a:ext>
                </a:extLst>
              </p:cNvPr>
              <p:cNvSpPr>
                <a:spLocks noGrp="1"/>
              </p:cNvSpPr>
              <p:nvPr>
                <p:ph idx="1"/>
              </p:nvPr>
            </p:nvSpPr>
            <p:spPr>
              <a:xfrm>
                <a:off x="478369" y="1213308"/>
                <a:ext cx="11473384" cy="4246291"/>
              </a:xfrm>
            </p:spPr>
            <p:txBody>
              <a:bodyPr/>
              <a:lstStyle/>
              <a:p>
                <a:r>
                  <a:rPr lang="en-US" b="1" dirty="0"/>
                  <a:t>Scaling by the target node</a:t>
                </a:r>
                <a:endParaRPr lang="en-US" dirty="0"/>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𝐼</m:t>
                    </m:r>
                  </m:oMath>
                </a14:m>
                <a:r>
                  <a:rPr lang="en-US" dirty="0"/>
                  <a:t> , I is the identify matrix,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e>
                    </m:acc>
                    <m:r>
                      <a:rPr lang="en-US" i="1" smtClean="0">
                        <a:latin typeface="Cambria Math" panose="02040503050406030204" pitchFamily="18" charset="0"/>
                      </a:rPr>
                      <m:t> </m:t>
                    </m:r>
                  </m:oMath>
                </a14:m>
                <a:r>
                  <a:rPr lang="en-US" dirty="0"/>
                  <a:t> adds the self-loops to the </a:t>
                </a:r>
                <a14:m>
                  <m:oMath xmlns:m="http://schemas.openxmlformats.org/officeDocument/2006/math">
                    <m:r>
                      <a:rPr lang="en-US" i="1" dirty="0" smtClean="0">
                        <a:latin typeface="Cambria Math" panose="02040503050406030204" pitchFamily="18" charset="0"/>
                      </a:rPr>
                      <m:t>𝐴</m:t>
                    </m:r>
                  </m:oMath>
                </a14:m>
                <a:endParaRPr lang="en-US" dirty="0"/>
              </a:p>
              <a:p>
                <a:endParaRPr lang="en-US" dirty="0"/>
              </a:p>
              <a:p>
                <a14:m>
                  <m:oMath xmlns:m="http://schemas.openxmlformats.org/officeDocument/2006/math">
                    <m:acc>
                      <m:accPr>
                        <m:chr m:val="̂"/>
                        <m:ctrlPr>
                          <a:rPr lang="en-US" b="0" i="1" smtClean="0">
                            <a:latin typeface="Cambria Math" panose="02040503050406030204" pitchFamily="18" charset="0"/>
                          </a:rPr>
                        </m:ctrlPr>
                      </m:accPr>
                      <m:e>
                        <m:r>
                          <a:rPr lang="pt-BR" b="0" i="1" smtClean="0">
                            <a:latin typeface="Cambria Math" panose="02040503050406030204" pitchFamily="18" charset="0"/>
                          </a:rPr>
                          <m:t>𝐴</m:t>
                        </m:r>
                      </m:e>
                    </m:acc>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𝐷</m:t>
                            </m:r>
                          </m:e>
                        </m:acc>
                      </m:e>
                      <m:sup>
                        <m:r>
                          <a:rPr lang="en-US" b="0" i="1" smtClean="0">
                            <a:latin typeface="Cambria Math" panose="02040503050406030204" pitchFamily="18" charset="0"/>
                          </a:rPr>
                          <m:t>−1/2</m:t>
                        </m:r>
                      </m:sup>
                    </m:sSup>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𝐷</m:t>
                            </m:r>
                          </m:e>
                        </m:acc>
                      </m:e>
                      <m:sup>
                        <m:r>
                          <a:rPr lang="en-US" i="1">
                            <a:latin typeface="Cambria Math" panose="02040503050406030204" pitchFamily="18" charset="0"/>
                          </a:rPr>
                          <m:t>−1/2</m:t>
                        </m:r>
                      </m:sup>
                    </m:sSup>
                  </m:oMath>
                </a14:m>
                <a:r>
                  <a:rPr lang="en-US" dirty="0"/>
                  <a:t> </a:t>
                </a:r>
              </a:p>
              <a:p>
                <a:endParaRPr lang="en-US" b="0" i="1" dirty="0">
                  <a:latin typeface="Cambria Math" panose="02040503050406030204" pitchFamily="18" charset="0"/>
                </a:endParaRPr>
              </a:p>
              <a:p>
                <a14:m>
                  <m:oMath xmlns:m="http://schemas.openxmlformats.org/officeDocument/2006/math">
                    <m:sSub>
                      <m:sSubPr>
                        <m:ctrlPr>
                          <a:rPr lang="en-US" b="0" i="1" smtClean="0">
                            <a:latin typeface="Cambria Math" panose="02040503050406030204" pitchFamily="18" charset="0"/>
                          </a:rPr>
                        </m:ctrlPr>
                      </m:sSubPr>
                      <m:e>
                        <m:acc>
                          <m:accPr>
                            <m:chr m:val="̂"/>
                            <m:ctrlPr>
                              <a:rPr lang="en-US" i="1">
                                <a:latin typeface="Cambria Math" panose="02040503050406030204" pitchFamily="18" charset="0"/>
                              </a:rPr>
                            </m:ctrlPr>
                          </m:accPr>
                          <m:e>
                            <m:r>
                              <a:rPr lang="pt-BR" i="1">
                                <a:latin typeface="Cambria Math" panose="02040503050406030204" pitchFamily="18" charset="0"/>
                              </a:rPr>
                              <m:t>𝐴</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ad>
                          <m:radPr>
                            <m:ctrlPr>
                              <a:rPr lang="en-US" b="0" i="1" smtClean="0">
                                <a:latin typeface="Cambria Math" panose="02040503050406030204" pitchFamily="18" charset="0"/>
                              </a:rPr>
                            </m:ctrlPr>
                          </m:radPr>
                          <m:deg>
                            <m:r>
                              <a:rPr lang="en-US" b="0" i="1" smtClean="0">
                                <a:latin typeface="Cambria Math" panose="02040503050406030204" pitchFamily="18" charset="0"/>
                              </a:rPr>
                              <m:t>2</m:t>
                            </m:r>
                          </m:deg>
                          <m:e>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e>
                            </m:acc>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𝑗</m:t>
                                    </m:r>
                                  </m:sub>
                                </m:sSub>
                              </m:e>
                            </m:acc>
                          </m:e>
                        </m:rad>
                      </m:den>
                    </m:f>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b="0"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𝑖𝑗</m:t>
                            </m:r>
                          </m:sub>
                        </m:sSub>
                      </m:e>
                    </m:acc>
                  </m:oMath>
                </a14:m>
                <a:r>
                  <a:rPr lang="en-US" b="0" i="0" dirty="0">
                    <a:latin typeface="+mj-lt"/>
                  </a:rPr>
                  <a:t> scaling by the neighborhood sizes of source and root nodes</a:t>
                </a:r>
              </a:p>
              <a:p>
                <a:endParaRPr lang="en-US" dirty="0">
                  <a:latin typeface="+mj-lt"/>
                </a:endParaRPr>
              </a:p>
              <a:p>
                <a:r>
                  <a:rPr lang="en-US" dirty="0">
                    <a:latin typeface="+mj-lt"/>
                  </a:rPr>
                  <a:t>This allows to have an adjacency matrix that if multiplied various times the computations will be stable, i.e., it will converge to a stationary value.</a:t>
                </a:r>
                <a:endParaRPr lang="en-US" dirty="0"/>
              </a:p>
              <a:p>
                <a:endParaRPr lang="en-US" dirty="0"/>
              </a:p>
            </p:txBody>
          </p:sp>
        </mc:Choice>
        <mc:Fallback xmlns="">
          <p:sp>
            <p:nvSpPr>
              <p:cNvPr id="3" name="Content Placeholder 2">
                <a:extLst>
                  <a:ext uri="{FF2B5EF4-FFF2-40B4-BE49-F238E27FC236}">
                    <a16:creationId xmlns:a16="http://schemas.microsoft.com/office/drawing/2014/main" id="{271B4D00-E7F9-45B6-90AD-0FA59963EBDA}"/>
                  </a:ext>
                </a:extLst>
              </p:cNvPr>
              <p:cNvSpPr>
                <a:spLocks noGrp="1" noRot="1" noChangeAspect="1" noMove="1" noResize="1" noEditPoints="1" noAdjustHandles="1" noChangeArrowheads="1" noChangeShapeType="1" noTextEdit="1"/>
              </p:cNvSpPr>
              <p:nvPr>
                <p:ph idx="1"/>
              </p:nvPr>
            </p:nvSpPr>
            <p:spPr>
              <a:xfrm>
                <a:off x="478369" y="1213308"/>
                <a:ext cx="11473384" cy="4246291"/>
              </a:xfrm>
              <a:blipFill>
                <a:blip r:embed="rId2"/>
                <a:stretch>
                  <a:fillRect l="-1275" t="-1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FCC6943-6749-4678-A530-CB7393304D76}"/>
              </a:ext>
            </a:extLst>
          </p:cNvPr>
          <p:cNvSpPr>
            <a:spLocks noGrp="1"/>
          </p:cNvSpPr>
          <p:nvPr>
            <p:ph type="sldNum" sz="quarter" idx="12"/>
          </p:nvPr>
        </p:nvSpPr>
        <p:spPr/>
        <p:txBody>
          <a:bodyPr/>
          <a:lstStyle/>
          <a:p>
            <a:fld id="{81561042-0DC2-4A04-AA50-F6D44EB20EBA}" type="slidenum">
              <a:rPr lang="en-US" smtClean="0"/>
              <a:t>126</a:t>
            </a:fld>
            <a:endParaRPr lang="en-US"/>
          </a:p>
        </p:txBody>
      </p:sp>
      <p:sp>
        <p:nvSpPr>
          <p:cNvPr id="6" name="TextBox 5">
            <a:extLst>
              <a:ext uri="{FF2B5EF4-FFF2-40B4-BE49-F238E27FC236}">
                <a16:creationId xmlns:a16="http://schemas.microsoft.com/office/drawing/2014/main" id="{733C2404-D223-438C-9D9D-637D8C426A62}"/>
              </a:ext>
            </a:extLst>
          </p:cNvPr>
          <p:cNvSpPr txBox="1"/>
          <p:nvPr/>
        </p:nvSpPr>
        <p:spPr bwMode="gray">
          <a:xfrm>
            <a:off x="59054" y="6163639"/>
            <a:ext cx="11233785" cy="646331"/>
          </a:xfrm>
          <a:prstGeom prst="rect">
            <a:avLst/>
          </a:prstGeom>
          <a:noFill/>
        </p:spPr>
        <p:txBody>
          <a:bodyPr wrap="square">
            <a:spAutoFit/>
          </a:bodyPr>
          <a:lstStyle/>
          <a:p>
            <a:r>
              <a:rPr lang="en-US" b="0" i="0" dirty="0" err="1">
                <a:solidFill>
                  <a:srgbClr val="222222"/>
                </a:solidFill>
                <a:effectLst/>
                <a:latin typeface="Arial" panose="020B0604020202020204" pitchFamily="34" charset="0"/>
              </a:rPr>
              <a:t>Kipf</a:t>
            </a:r>
            <a:r>
              <a:rPr lang="en-US" b="0" i="0" dirty="0">
                <a:solidFill>
                  <a:srgbClr val="222222"/>
                </a:solidFill>
                <a:effectLst/>
                <a:latin typeface="Arial" panose="020B0604020202020204" pitchFamily="34" charset="0"/>
              </a:rPr>
              <a:t>, Thomas N., and Max Welling. (2017) "Semi-supervised classification with graph convolutional networks." ICRL,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arXiv:1609.02907</a:t>
            </a:r>
            <a:r>
              <a:rPr lang="en-US" b="0" i="0" dirty="0">
                <a:solidFill>
                  <a:srgbClr val="222222"/>
                </a:solidFill>
                <a:effectLst/>
                <a:latin typeface="Arial" panose="020B0604020202020204" pitchFamily="34" charset="0"/>
              </a:rPr>
              <a:t> </a:t>
            </a:r>
            <a:endParaRPr lang="en-US" dirty="0"/>
          </a:p>
        </p:txBody>
      </p:sp>
    </p:spTree>
    <p:extLst>
      <p:ext uri="{BB962C8B-B14F-4D97-AF65-F5344CB8AC3E}">
        <p14:creationId xmlns:p14="http://schemas.microsoft.com/office/powerpoint/2010/main" val="32677562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E883A-AF77-4722-8027-10DFC5DC3BD2}"/>
              </a:ext>
            </a:extLst>
          </p:cNvPr>
          <p:cNvSpPr>
            <a:spLocks noGrp="1"/>
          </p:cNvSpPr>
          <p:nvPr>
            <p:ph type="title"/>
          </p:nvPr>
        </p:nvSpPr>
        <p:spPr/>
        <p:txBody>
          <a:bodyPr/>
          <a:lstStyle/>
          <a:p>
            <a:r>
              <a:rPr lang="en-US" dirty="0"/>
              <a:t>Message Passing – Simulation</a:t>
            </a:r>
          </a:p>
        </p:txBody>
      </p:sp>
      <p:sp>
        <p:nvSpPr>
          <p:cNvPr id="3" name="Content Placeholder 2">
            <a:extLst>
              <a:ext uri="{FF2B5EF4-FFF2-40B4-BE49-F238E27FC236}">
                <a16:creationId xmlns:a16="http://schemas.microsoft.com/office/drawing/2014/main" id="{43A77F8C-63DC-4758-9C4F-23CAEAB0A451}"/>
              </a:ext>
            </a:extLst>
          </p:cNvPr>
          <p:cNvSpPr>
            <a:spLocks noGrp="1"/>
          </p:cNvSpPr>
          <p:nvPr>
            <p:ph idx="1"/>
          </p:nvPr>
        </p:nvSpPr>
        <p:spPr>
          <a:xfrm>
            <a:off x="478369" y="1213308"/>
            <a:ext cx="11473384" cy="758156"/>
          </a:xfrm>
        </p:spPr>
        <p:txBody>
          <a:bodyPr/>
          <a:lstStyle/>
          <a:p>
            <a:r>
              <a:rPr lang="en-US" sz="1800" dirty="0"/>
              <a:t>https://github.com/christianadriano/blog_code/blob/master/gcn_numpy/message_passing.ipynb</a:t>
            </a:r>
          </a:p>
          <a:p>
            <a:endParaRPr lang="en-US" dirty="0"/>
          </a:p>
        </p:txBody>
      </p:sp>
      <p:sp>
        <p:nvSpPr>
          <p:cNvPr id="4" name="Slide Number Placeholder 3">
            <a:extLst>
              <a:ext uri="{FF2B5EF4-FFF2-40B4-BE49-F238E27FC236}">
                <a16:creationId xmlns:a16="http://schemas.microsoft.com/office/drawing/2014/main" id="{EEE559C3-E9AB-46A6-BA0D-EB8B30B2715B}"/>
              </a:ext>
            </a:extLst>
          </p:cNvPr>
          <p:cNvSpPr>
            <a:spLocks noGrp="1"/>
          </p:cNvSpPr>
          <p:nvPr>
            <p:ph type="sldNum" sz="quarter" idx="12"/>
          </p:nvPr>
        </p:nvSpPr>
        <p:spPr/>
        <p:txBody>
          <a:bodyPr/>
          <a:lstStyle/>
          <a:p>
            <a:fld id="{81561042-0DC2-4A04-AA50-F6D44EB20EBA}" type="slidenum">
              <a:rPr lang="en-US" smtClean="0"/>
              <a:t>127</a:t>
            </a:fld>
            <a:endParaRPr lang="en-US"/>
          </a:p>
        </p:txBody>
      </p:sp>
    </p:spTree>
    <p:extLst>
      <p:ext uri="{BB962C8B-B14F-4D97-AF65-F5344CB8AC3E}">
        <p14:creationId xmlns:p14="http://schemas.microsoft.com/office/powerpoint/2010/main" val="22384703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DF7A6-50D3-4813-BA9E-ADA3B573091B}"/>
              </a:ext>
            </a:extLst>
          </p:cNvPr>
          <p:cNvSpPr>
            <a:spLocks noGrp="1"/>
          </p:cNvSpPr>
          <p:nvPr>
            <p:ph type="title"/>
          </p:nvPr>
        </p:nvSpPr>
        <p:spPr>
          <a:xfrm>
            <a:off x="478369" y="144001"/>
            <a:ext cx="9169401" cy="925172"/>
          </a:xfrm>
        </p:spPr>
        <p:txBody>
          <a:bodyPr/>
          <a:lstStyle/>
          <a:p>
            <a:r>
              <a:rPr lang="en-US" sz="2400" dirty="0"/>
              <a:t>Fast Approximate Convolutions on Graphs </a:t>
            </a:r>
            <a:r>
              <a:rPr lang="en-US" sz="1600" dirty="0"/>
              <a:t>[</a:t>
            </a:r>
            <a:r>
              <a:rPr lang="en-US" sz="1600" dirty="0" err="1"/>
              <a:t>Kipf</a:t>
            </a:r>
            <a:r>
              <a:rPr lang="en-US" sz="1600" dirty="0"/>
              <a:t> &amp; Welling 2017]</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1B4D00-E7F9-45B6-90AD-0FA59963EBDA}"/>
                  </a:ext>
                </a:extLst>
              </p:cNvPr>
              <p:cNvSpPr>
                <a:spLocks noGrp="1"/>
              </p:cNvSpPr>
              <p:nvPr>
                <p:ph idx="1"/>
              </p:nvPr>
            </p:nvSpPr>
            <p:spPr>
              <a:xfrm>
                <a:off x="478369" y="1213309"/>
                <a:ext cx="11473384" cy="2104679"/>
              </a:xfrm>
            </p:spPr>
            <p:txBody>
              <a:bodyPr/>
              <a:lstStyle/>
              <a:p>
                <a:endParaRPr lang="en-US" dirty="0"/>
              </a:p>
              <a:p>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𝐻</m:t>
                        </m:r>
                      </m:e>
                      <m:sup>
                        <m:r>
                          <a:rPr lang="en-US" sz="2400" b="0" i="1" smtClean="0">
                            <a:latin typeface="Cambria Math" panose="02040503050406030204" pitchFamily="18" charset="0"/>
                          </a:rPr>
                          <m:t>𝑙</m:t>
                        </m:r>
                        <m:r>
                          <a:rPr lang="en-US" sz="2400" b="0" i="1" smtClean="0">
                            <a:latin typeface="Cambria Math" panose="02040503050406030204" pitchFamily="18" charset="0"/>
                          </a:rPr>
                          <m:t>+1</m:t>
                        </m:r>
                      </m:sup>
                    </m:sSup>
                    <m:r>
                      <a:rPr lang="en-US" sz="2400" b="0" i="1" smtClean="0">
                        <a:latin typeface="Cambria Math" panose="02040503050406030204" pitchFamily="18" charset="0"/>
                      </a:rPr>
                      <m:t>=</m:t>
                    </m:r>
                    <m:r>
                      <a:rPr lang="en-US" sz="2400" b="0" i="1" smtClean="0">
                        <a:latin typeface="Cambria Math" panose="02040503050406030204" pitchFamily="18" charset="0"/>
                      </a:rPr>
                      <m:t>𝜎</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𝐷</m:t>
                            </m:r>
                          </m:e>
                        </m:acc>
                      </m:e>
                      <m: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up>
                    </m:sSup>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𝐴</m:t>
                        </m:r>
                      </m:e>
                    </m:acc>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𝐷</m:t>
                            </m:r>
                          </m:e>
                        </m:acc>
                      </m:e>
                      <m: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up>
                    </m:sSup>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𝐻</m:t>
                        </m:r>
                      </m:e>
                      <m:sup>
                        <m:r>
                          <a:rPr lang="en-US" sz="2400" b="0" i="1" smtClean="0">
                            <a:latin typeface="Cambria Math" panose="02040503050406030204" pitchFamily="18" charset="0"/>
                          </a:rPr>
                          <m:t>𝑙</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𝑊</m:t>
                        </m:r>
                      </m:e>
                      <m:sup>
                        <m:r>
                          <a:rPr lang="en-US" sz="2400" b="0" i="1" smtClean="0">
                            <a:latin typeface="Cambria Math" panose="02040503050406030204" pitchFamily="18" charset="0"/>
                          </a:rPr>
                          <m:t>𝑙</m:t>
                        </m:r>
                      </m:sup>
                    </m:sSup>
                    <m:r>
                      <a:rPr lang="en-US" sz="2400" b="0" i="1" smtClean="0">
                        <a:latin typeface="Cambria Math" panose="02040503050406030204" pitchFamily="18" charset="0"/>
                      </a:rPr>
                      <m:t>)</m:t>
                    </m:r>
                  </m:oMath>
                </a14:m>
                <a:r>
                  <a:rPr lang="en-US" sz="2400" dirty="0"/>
                  <a:t> </a:t>
                </a:r>
              </a:p>
              <a:p>
                <a:endParaRPr lang="en-US" dirty="0">
                  <a:latin typeface="+mj-lt"/>
                </a:endParaRPr>
              </a:p>
              <a:p>
                <a:endParaRPr lang="en-US" dirty="0"/>
              </a:p>
              <a:p>
                <a:endParaRPr lang="en-US" dirty="0"/>
              </a:p>
            </p:txBody>
          </p:sp>
        </mc:Choice>
        <mc:Fallback xmlns="">
          <p:sp>
            <p:nvSpPr>
              <p:cNvPr id="3" name="Content Placeholder 2">
                <a:extLst>
                  <a:ext uri="{FF2B5EF4-FFF2-40B4-BE49-F238E27FC236}">
                    <a16:creationId xmlns:a16="http://schemas.microsoft.com/office/drawing/2014/main" id="{271B4D00-E7F9-45B6-90AD-0FA59963EBDA}"/>
                  </a:ext>
                </a:extLst>
              </p:cNvPr>
              <p:cNvSpPr>
                <a:spLocks noGrp="1" noRot="1" noChangeAspect="1" noMove="1" noResize="1" noEditPoints="1" noAdjustHandles="1" noChangeArrowheads="1" noChangeShapeType="1" noTextEdit="1"/>
              </p:cNvSpPr>
              <p:nvPr>
                <p:ph idx="1"/>
              </p:nvPr>
            </p:nvSpPr>
            <p:spPr>
              <a:xfrm>
                <a:off x="478369" y="1213309"/>
                <a:ext cx="11473384" cy="2104679"/>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FCC6943-6749-4678-A530-CB7393304D76}"/>
              </a:ext>
            </a:extLst>
          </p:cNvPr>
          <p:cNvSpPr>
            <a:spLocks noGrp="1"/>
          </p:cNvSpPr>
          <p:nvPr>
            <p:ph type="sldNum" sz="quarter" idx="12"/>
          </p:nvPr>
        </p:nvSpPr>
        <p:spPr/>
        <p:txBody>
          <a:bodyPr/>
          <a:lstStyle/>
          <a:p>
            <a:fld id="{81561042-0DC2-4A04-AA50-F6D44EB20EBA}" type="slidenum">
              <a:rPr lang="en-US" smtClean="0"/>
              <a:t>128</a:t>
            </a:fld>
            <a:endParaRPr lang="en-US"/>
          </a:p>
        </p:txBody>
      </p:sp>
      <p:sp>
        <p:nvSpPr>
          <p:cNvPr id="6" name="TextBox 5">
            <a:extLst>
              <a:ext uri="{FF2B5EF4-FFF2-40B4-BE49-F238E27FC236}">
                <a16:creationId xmlns:a16="http://schemas.microsoft.com/office/drawing/2014/main" id="{733C2404-D223-438C-9D9D-637D8C426A62}"/>
              </a:ext>
            </a:extLst>
          </p:cNvPr>
          <p:cNvSpPr txBox="1"/>
          <p:nvPr/>
        </p:nvSpPr>
        <p:spPr bwMode="gray">
          <a:xfrm>
            <a:off x="59054" y="6163639"/>
            <a:ext cx="11233785" cy="646331"/>
          </a:xfrm>
          <a:prstGeom prst="rect">
            <a:avLst/>
          </a:prstGeom>
          <a:noFill/>
        </p:spPr>
        <p:txBody>
          <a:bodyPr wrap="square">
            <a:spAutoFit/>
          </a:bodyPr>
          <a:lstStyle/>
          <a:p>
            <a:r>
              <a:rPr lang="en-US" b="0" i="0" dirty="0" err="1">
                <a:solidFill>
                  <a:srgbClr val="222222"/>
                </a:solidFill>
                <a:effectLst/>
                <a:latin typeface="Arial" panose="020B0604020202020204" pitchFamily="34" charset="0"/>
              </a:rPr>
              <a:t>Kipf</a:t>
            </a:r>
            <a:r>
              <a:rPr lang="en-US" b="0" i="0" dirty="0">
                <a:solidFill>
                  <a:srgbClr val="222222"/>
                </a:solidFill>
                <a:effectLst/>
                <a:latin typeface="Arial" panose="020B0604020202020204" pitchFamily="34" charset="0"/>
              </a:rPr>
              <a:t>, Thomas N., and Max Welling. (2017) "Semi-supervised classification with graph convolutional networks." ICRL,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arXiv:1609.02907</a:t>
            </a:r>
            <a:r>
              <a:rPr lang="en-US" b="0" i="0" dirty="0">
                <a:solidFill>
                  <a:srgbClr val="222222"/>
                </a:solidFill>
                <a:effectLst/>
                <a:latin typeface="Arial" panose="020B0604020202020204" pitchFamily="34" charset="0"/>
              </a:rPr>
              <a:t> </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BEA2BE-26D7-440D-9ED5-CBF59BD8170E}"/>
                  </a:ext>
                </a:extLst>
              </p:cNvPr>
              <p:cNvSpPr txBox="1"/>
              <p:nvPr/>
            </p:nvSpPr>
            <p:spPr bwMode="gray">
              <a:xfrm>
                <a:off x="301207" y="2176194"/>
                <a:ext cx="9169401" cy="2766848"/>
              </a:xfrm>
              <a:prstGeom prst="rect">
                <a:avLst/>
              </a:prstGeom>
              <a:noFill/>
            </p:spPr>
            <p:txBody>
              <a:bodyPr wrap="square">
                <a:spAutoFit/>
              </a:bodyPr>
              <a:lstStyle/>
              <a:p>
                <a:pPr algn="l">
                  <a:lnSpc>
                    <a:spcPct val="150000"/>
                  </a:lnSpc>
                </a:pPr>
                <a:r>
                  <a:rPr lang="en-US" sz="1800" b="0" u="none" strike="noStrike" baseline="0" dirty="0">
                    <a:latin typeface="+mj-lt"/>
                  </a:rPr>
                  <a:t>, where:</a:t>
                </a:r>
              </a:p>
              <a:p>
                <a:pPr algn="l">
                  <a:lnSpc>
                    <a:spcPct val="150000"/>
                  </a:lnSpc>
                </a:pPr>
                <a14:m>
                  <m:oMath xmlns:m="http://schemas.openxmlformats.org/officeDocument/2006/math">
                    <m:sSup>
                      <m:sSupPr>
                        <m:ctrlPr>
                          <a:rPr lang="en-US" sz="1800" b="0" i="1" u="none" strike="noStrike" baseline="0" dirty="0" smtClean="0">
                            <a:latin typeface="Cambria Math" panose="02040503050406030204" pitchFamily="18" charset="0"/>
                          </a:rPr>
                        </m:ctrlPr>
                      </m:sSupPr>
                      <m:e>
                        <m:r>
                          <a:rPr lang="en-US" sz="1800" b="0" i="1" u="none" strike="noStrike" baseline="0" dirty="0" smtClean="0">
                            <a:latin typeface="Cambria Math" panose="02040503050406030204" pitchFamily="18" charset="0"/>
                          </a:rPr>
                          <m:t>𝑊</m:t>
                        </m:r>
                      </m:e>
                      <m:sup>
                        <m:r>
                          <a:rPr lang="en-US" sz="1800" b="0" i="1" u="none" strike="noStrike" baseline="0" dirty="0" smtClean="0">
                            <a:latin typeface="Cambria Math" panose="02040503050406030204" pitchFamily="18" charset="0"/>
                          </a:rPr>
                          <m:t>𝑙</m:t>
                        </m:r>
                      </m:sup>
                    </m:sSup>
                  </m:oMath>
                </a14:m>
                <a:r>
                  <a:rPr lang="en-US" sz="800" b="0" i="0" u="none" strike="noStrike" baseline="0" dirty="0">
                    <a:latin typeface="+mj-lt"/>
                  </a:rPr>
                  <a:t> </a:t>
                </a:r>
                <a:r>
                  <a:rPr lang="en-US" sz="1800" b="0" i="0" u="none" strike="noStrike" baseline="0" dirty="0">
                    <a:latin typeface="+mj-lt"/>
                  </a:rPr>
                  <a:t>is a layer-specific trainable weight matrix. </a:t>
                </a:r>
                <a:endParaRPr lang="en-US" dirty="0">
                  <a:latin typeface="+mj-lt"/>
                </a:endParaRPr>
              </a:p>
              <a:p>
                <a:pPr algn="l">
                  <a:lnSpc>
                    <a:spcPct val="150000"/>
                  </a:lnSpc>
                </a:pPr>
                <a14:m>
                  <m:oMath xmlns:m="http://schemas.openxmlformats.org/officeDocument/2006/math">
                    <m:r>
                      <a:rPr lang="en-US" sz="2400" b="0" i="1" u="none" strike="noStrike" baseline="0" smtClean="0">
                        <a:latin typeface="Cambria Math" panose="02040503050406030204" pitchFamily="18" charset="0"/>
                      </a:rPr>
                      <m:t>𝜎</m:t>
                    </m:r>
                    <m:r>
                      <a:rPr lang="en-US" sz="2400" b="0" i="1" u="none" strike="noStrike" baseline="0" smtClean="0">
                        <a:latin typeface="Cambria Math" panose="02040503050406030204" pitchFamily="18" charset="0"/>
                      </a:rPr>
                      <m:t> </m:t>
                    </m:r>
                  </m:oMath>
                </a14:m>
                <a:r>
                  <a:rPr lang="en-US" sz="1800" b="0" i="0" u="none" strike="noStrike" baseline="0" dirty="0">
                    <a:latin typeface="+mj-lt"/>
                  </a:rPr>
                  <a:t>is an activation function, such as the </a:t>
                </a:r>
                <a:r>
                  <a:rPr lang="en-US" sz="1800" b="0" i="0" u="none" strike="noStrike" baseline="0" dirty="0" err="1">
                    <a:latin typeface="+mj-lt"/>
                  </a:rPr>
                  <a:t>ReLU</a:t>
                </a:r>
                <a:r>
                  <a:rPr lang="en-US" sz="1800" b="0" i="0" u="none" strike="noStrike" baseline="0" dirty="0">
                    <a:latin typeface="+mj-lt"/>
                  </a:rPr>
                  <a:t>() = max(0; ) or Sigmoid.</a:t>
                </a:r>
                <a:endParaRPr lang="en-US" dirty="0">
                  <a:latin typeface="+mj-lt"/>
                </a:endParaRPr>
              </a:p>
              <a:p>
                <a:pPr algn="l">
                  <a:lnSpc>
                    <a:spcPct val="150000"/>
                  </a:lnSpc>
                </a:pPr>
                <a14:m>
                  <m:oMath xmlns:m="http://schemas.openxmlformats.org/officeDocument/2006/math">
                    <m:sSup>
                      <m:sSupPr>
                        <m:ctrlPr>
                          <a:rPr lang="en-US" sz="1800" b="0" i="1" u="none" strike="noStrike" baseline="0" dirty="0" smtClean="0">
                            <a:latin typeface="Cambria Math" panose="02040503050406030204" pitchFamily="18" charset="0"/>
                          </a:rPr>
                        </m:ctrlPr>
                      </m:sSupPr>
                      <m:e>
                        <m:r>
                          <a:rPr lang="en-US" sz="1800" b="0" i="1" u="none" strike="noStrike" baseline="0" dirty="0" smtClean="0">
                            <a:latin typeface="Cambria Math" panose="02040503050406030204" pitchFamily="18" charset="0"/>
                          </a:rPr>
                          <m:t>𝐻</m:t>
                        </m:r>
                      </m:e>
                      <m:sup>
                        <m:r>
                          <a:rPr lang="en-US" sz="1800" b="0" i="1" u="none" strike="noStrike" baseline="0" dirty="0" smtClean="0">
                            <a:latin typeface="Cambria Math" panose="02040503050406030204" pitchFamily="18" charset="0"/>
                          </a:rPr>
                          <m:t>𝑙</m:t>
                        </m:r>
                      </m:sup>
                    </m:sSup>
                    <m:r>
                      <a:rPr lang="en-US" sz="1800" b="0" i="1" u="none" strike="noStrike" baseline="0" dirty="0" smtClean="0">
                        <a:latin typeface="Cambria Math" panose="02040503050406030204" pitchFamily="18" charset="0"/>
                      </a:rPr>
                      <m:t>∈</m:t>
                    </m:r>
                    <m:sSup>
                      <m:sSupPr>
                        <m:ctrlPr>
                          <a:rPr lang="en-US" sz="1800" b="0" i="1" u="none" strike="noStrike" baseline="0" dirty="0" smtClean="0">
                            <a:latin typeface="Cambria Math" panose="02040503050406030204" pitchFamily="18" charset="0"/>
                            <a:ea typeface="Cambria Math" panose="02040503050406030204" pitchFamily="18" charset="0"/>
                          </a:rPr>
                        </m:ctrlPr>
                      </m:sSupPr>
                      <m:e>
                        <m:r>
                          <a:rPr lang="en-US" sz="1800" b="0" i="1" u="none" strike="noStrike" baseline="0" dirty="0" smtClean="0">
                            <a:latin typeface="Cambria Math" panose="02040503050406030204" pitchFamily="18" charset="0"/>
                            <a:ea typeface="Cambria Math" panose="02040503050406030204" pitchFamily="18" charset="0"/>
                          </a:rPr>
                          <m:t>ℝ</m:t>
                        </m:r>
                      </m:e>
                      <m:sup>
                        <m:r>
                          <a:rPr lang="en-US" sz="1800" b="0" i="1" u="none" strike="noStrike" baseline="0" dirty="0" smtClean="0">
                            <a:latin typeface="Cambria Math" panose="02040503050406030204" pitchFamily="18" charset="0"/>
                            <a:ea typeface="Cambria Math" panose="02040503050406030204" pitchFamily="18" charset="0"/>
                          </a:rPr>
                          <m:t>𝑁</m:t>
                        </m:r>
                        <m:r>
                          <a:rPr lang="en-US" sz="1800" b="0" i="1" u="none" strike="noStrike" baseline="0" dirty="0" smtClean="0">
                            <a:latin typeface="Cambria Math" panose="02040503050406030204" pitchFamily="18" charset="0"/>
                            <a:ea typeface="Cambria Math" panose="02040503050406030204" pitchFamily="18" charset="0"/>
                          </a:rPr>
                          <m:t>×</m:t>
                        </m:r>
                        <m:r>
                          <a:rPr lang="en-US" sz="1800" b="0" i="1" u="none" strike="noStrike" baseline="0" dirty="0" smtClean="0">
                            <a:latin typeface="Cambria Math" panose="02040503050406030204" pitchFamily="18" charset="0"/>
                            <a:ea typeface="Cambria Math" panose="02040503050406030204" pitchFamily="18" charset="0"/>
                          </a:rPr>
                          <m:t>𝐷</m:t>
                        </m:r>
                      </m:sup>
                    </m:sSup>
                    <m:r>
                      <a:rPr lang="en-US" sz="1800" b="0" i="1" u="none" strike="noStrike" baseline="0" dirty="0" smtClean="0">
                        <a:latin typeface="Cambria Math" panose="02040503050406030204" pitchFamily="18" charset="0"/>
                        <a:ea typeface="Cambria Math" panose="02040503050406030204" pitchFamily="18" charset="0"/>
                      </a:rPr>
                      <m:t> </m:t>
                    </m:r>
                  </m:oMath>
                </a14:m>
                <a:r>
                  <a:rPr lang="en-US" sz="1800" b="0" i="0" u="none" strike="noStrike" baseline="0" dirty="0">
                    <a:latin typeface="+mj-lt"/>
                  </a:rPr>
                  <a:t> is the matrix of activations in layer </a:t>
                </a:r>
                <a14:m>
                  <m:oMath xmlns:m="http://schemas.openxmlformats.org/officeDocument/2006/math">
                    <m:r>
                      <a:rPr lang="en-US" sz="1800" b="0" i="1" u="none" strike="noStrike" baseline="0" dirty="0" smtClean="0">
                        <a:latin typeface="Cambria Math" panose="02040503050406030204" pitchFamily="18" charset="0"/>
                      </a:rPr>
                      <m:t>𝑙</m:t>
                    </m:r>
                  </m:oMath>
                </a14:m>
                <a:endParaRPr lang="en-US" sz="1800" b="0" i="0" u="none" strike="noStrike" baseline="0" dirty="0">
                  <a:latin typeface="+mj-lt"/>
                </a:endParaRPr>
              </a:p>
              <a:p>
                <a:pPr algn="l">
                  <a:lnSpc>
                    <a:spcPct val="150000"/>
                  </a:lnSpc>
                </a:pPr>
                <a14:m>
                  <m:oMath xmlns:m="http://schemas.openxmlformats.org/officeDocument/2006/math">
                    <m:sSup>
                      <m:sSupPr>
                        <m:ctrlPr>
                          <a:rPr lang="en-US" sz="1800" b="0" i="1" u="none" strike="noStrike" baseline="0" dirty="0" smtClean="0">
                            <a:latin typeface="Cambria Math" panose="02040503050406030204" pitchFamily="18" charset="0"/>
                          </a:rPr>
                        </m:ctrlPr>
                      </m:sSupPr>
                      <m:e>
                        <m:r>
                          <a:rPr lang="en-US" sz="1800" b="0" i="1" u="none" strike="noStrike" baseline="0" dirty="0" smtClean="0">
                            <a:latin typeface="Cambria Math" panose="02040503050406030204" pitchFamily="18" charset="0"/>
                          </a:rPr>
                          <m:t>𝐻</m:t>
                        </m:r>
                      </m:e>
                      <m:sup>
                        <m:r>
                          <a:rPr lang="en-US" sz="1800" b="0" i="1" u="none" strike="noStrike" baseline="0" dirty="0" smtClean="0">
                            <a:latin typeface="Cambria Math" panose="02040503050406030204" pitchFamily="18" charset="0"/>
                          </a:rPr>
                          <m:t>0</m:t>
                        </m:r>
                      </m:sup>
                    </m:sSup>
                    <m:r>
                      <a:rPr lang="en-US" sz="1800" b="0" i="1" u="none" strike="noStrike" baseline="0" dirty="0" smtClean="0">
                        <a:latin typeface="Cambria Math" panose="02040503050406030204" pitchFamily="18" charset="0"/>
                      </a:rPr>
                      <m:t>=</m:t>
                    </m:r>
                    <m:acc>
                      <m:accPr>
                        <m:chr m:val="⃗"/>
                        <m:ctrlPr>
                          <a:rPr lang="en-US" sz="1800" b="0" i="1" u="none" strike="noStrike" baseline="0" dirty="0" smtClean="0">
                            <a:latin typeface="Cambria Math" panose="02040503050406030204" pitchFamily="18" charset="0"/>
                          </a:rPr>
                        </m:ctrlPr>
                      </m:accPr>
                      <m:e>
                        <m:r>
                          <a:rPr lang="en-US" sz="1800" b="0" i="1" u="none" strike="noStrike" baseline="0" dirty="0" smtClean="0">
                            <a:latin typeface="Cambria Math" panose="02040503050406030204" pitchFamily="18" charset="0"/>
                          </a:rPr>
                          <m:t>𝑋</m:t>
                        </m:r>
                      </m:e>
                    </m:acc>
                  </m:oMath>
                </a14:m>
                <a:r>
                  <a:rPr lang="en-US" dirty="0">
                    <a:latin typeface="+mj-lt"/>
                  </a:rPr>
                  <a:t> , where X is the feature vector</a:t>
                </a:r>
              </a:p>
              <a:p>
                <a:pPr algn="l">
                  <a:lnSpc>
                    <a:spcPct val="150000"/>
                  </a:lnSpc>
                </a:pPr>
                <a:endParaRPr lang="en-US" dirty="0"/>
              </a:p>
            </p:txBody>
          </p:sp>
        </mc:Choice>
        <mc:Fallback xmlns="">
          <p:sp>
            <p:nvSpPr>
              <p:cNvPr id="7" name="TextBox 6">
                <a:extLst>
                  <a:ext uri="{FF2B5EF4-FFF2-40B4-BE49-F238E27FC236}">
                    <a16:creationId xmlns:a16="http://schemas.microsoft.com/office/drawing/2014/main" id="{FABEA2BE-26D7-440D-9ED5-CBF59BD8170E}"/>
                  </a:ext>
                </a:extLst>
              </p:cNvPr>
              <p:cNvSpPr txBox="1">
                <a:spLocks noRot="1" noChangeAspect="1" noMove="1" noResize="1" noEditPoints="1" noAdjustHandles="1" noChangeArrowheads="1" noChangeShapeType="1" noTextEdit="1"/>
              </p:cNvSpPr>
              <p:nvPr/>
            </p:nvSpPr>
            <p:spPr bwMode="gray">
              <a:xfrm>
                <a:off x="301207" y="2176194"/>
                <a:ext cx="9169401" cy="2766848"/>
              </a:xfrm>
              <a:prstGeom prst="rect">
                <a:avLst/>
              </a:prstGeom>
              <a:blipFill>
                <a:blip r:embed="rId3"/>
                <a:stretch>
                  <a:fillRect l="-532"/>
                </a:stretch>
              </a:blipFill>
            </p:spPr>
            <p:txBody>
              <a:bodyPr/>
              <a:lstStyle/>
              <a:p>
                <a:r>
                  <a:rPr lang="en-US">
                    <a:noFill/>
                  </a:rPr>
                  <a:t> </a:t>
                </a:r>
              </a:p>
            </p:txBody>
          </p:sp>
        </mc:Fallback>
      </mc:AlternateContent>
    </p:spTree>
    <p:extLst>
      <p:ext uri="{BB962C8B-B14F-4D97-AF65-F5344CB8AC3E}">
        <p14:creationId xmlns:p14="http://schemas.microsoft.com/office/powerpoint/2010/main" val="36666579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9FA68E-AC0E-468E-8169-D8DF09A38697}"/>
              </a:ext>
            </a:extLst>
          </p:cNvPr>
          <p:cNvSpPr/>
          <p:nvPr/>
        </p:nvSpPr>
        <p:spPr bwMode="gray">
          <a:xfrm>
            <a:off x="9234616" y="2478489"/>
            <a:ext cx="2957384" cy="362277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043DF7A6-50D3-4813-BA9E-ADA3B573091B}"/>
              </a:ext>
            </a:extLst>
          </p:cNvPr>
          <p:cNvSpPr>
            <a:spLocks noGrp="1"/>
          </p:cNvSpPr>
          <p:nvPr>
            <p:ph type="title"/>
          </p:nvPr>
        </p:nvSpPr>
        <p:spPr>
          <a:xfrm>
            <a:off x="478369" y="144001"/>
            <a:ext cx="9169401" cy="925172"/>
          </a:xfrm>
        </p:spPr>
        <p:txBody>
          <a:bodyPr/>
          <a:lstStyle/>
          <a:p>
            <a:r>
              <a:rPr lang="en-US" sz="2400" dirty="0"/>
              <a:t>Spectral Graph Convolutions </a:t>
            </a:r>
            <a:r>
              <a:rPr lang="en-US" sz="1600" dirty="0"/>
              <a:t>[</a:t>
            </a:r>
            <a:r>
              <a:rPr lang="en-US" sz="1600" dirty="0" err="1"/>
              <a:t>Kipf</a:t>
            </a:r>
            <a:r>
              <a:rPr lang="en-US" sz="1600" dirty="0"/>
              <a:t> &amp; Welling 2017]</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1B4D00-E7F9-45B6-90AD-0FA59963EBDA}"/>
                  </a:ext>
                </a:extLst>
              </p:cNvPr>
              <p:cNvSpPr>
                <a:spLocks noGrp="1"/>
              </p:cNvSpPr>
              <p:nvPr>
                <p:ph idx="1"/>
              </p:nvPr>
            </p:nvSpPr>
            <p:spPr>
              <a:xfrm>
                <a:off x="478369" y="1073667"/>
                <a:ext cx="11473384" cy="1076973"/>
              </a:xfrm>
            </p:spPr>
            <p:txBody>
              <a:bodyPr/>
              <a:lstStyle/>
              <a:p>
                <a:r>
                  <a:rPr lang="en-US" sz="2400" b="0" dirty="0"/>
                  <a:t>Spectral Graph Convolution as the multiplication of a signal </a:t>
                </a:r>
                <a14:m>
                  <m:oMath xmlns:m="http://schemas.openxmlformats.org/officeDocument/2006/math">
                    <m:r>
                      <a:rPr lang="en-US" sz="2400" b="0" i="1" dirty="0" smtClean="0">
                        <a:latin typeface="Cambria Math" panose="02040503050406030204" pitchFamily="18" charset="0"/>
                      </a:rPr>
                      <m:t>𝑥</m:t>
                    </m:r>
                  </m:oMath>
                </a14:m>
                <a:r>
                  <a:rPr lang="en-US" sz="2400" b="0" dirty="0"/>
                  <a:t> by a filter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𝜃</m:t>
                        </m:r>
                      </m:sub>
                    </m:sSub>
                  </m:oMath>
                </a14:m>
                <a:endParaRPr lang="en-US" sz="2400" b="0" dirty="0"/>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𝜃</m:t>
                        </m:r>
                      </m:sub>
                    </m:s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𝑈</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𝜃</m:t>
                        </m:r>
                      </m:sub>
                    </m:sSub>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𝑈</m:t>
                        </m:r>
                      </m:e>
                      <m:sup>
                        <m:r>
                          <a:rPr lang="en-US" sz="2400" i="1">
                            <a:latin typeface="Cambria Math" panose="02040503050406030204" pitchFamily="18" charset="0"/>
                            <a:ea typeface="Cambria Math" panose="02040503050406030204" pitchFamily="18" charset="0"/>
                          </a:rPr>
                          <m:t>𝑇</m:t>
                        </m:r>
                      </m:sup>
                    </m:sSup>
                    <m:r>
                      <a:rPr lang="en-US" sz="2400" b="0" i="1" smtClean="0">
                        <a:latin typeface="Cambria Math" panose="02040503050406030204" pitchFamily="18" charset="0"/>
                        <a:ea typeface="Cambria Math" panose="02040503050406030204" pitchFamily="18" charset="0"/>
                      </a:rPr>
                      <m:t>𝑥</m:t>
                    </m:r>
                  </m:oMath>
                </a14:m>
                <a:r>
                  <a:rPr lang="en-US" dirty="0">
                    <a:latin typeface="+mj-lt"/>
                  </a:rPr>
                  <a:t> </a:t>
                </a:r>
                <a:r>
                  <a:rPr lang="en-US" sz="2000" dirty="0"/>
                  <a:t>, where:</a:t>
                </a:r>
              </a:p>
              <a:p>
                <a:endParaRPr lang="en-US" dirty="0">
                  <a:latin typeface="+mj-lt"/>
                </a:endParaRPr>
              </a:p>
              <a:p>
                <a:endParaRPr lang="en-US" dirty="0"/>
              </a:p>
            </p:txBody>
          </p:sp>
        </mc:Choice>
        <mc:Fallback xmlns="">
          <p:sp>
            <p:nvSpPr>
              <p:cNvPr id="3" name="Content Placeholder 2">
                <a:extLst>
                  <a:ext uri="{FF2B5EF4-FFF2-40B4-BE49-F238E27FC236}">
                    <a16:creationId xmlns:a16="http://schemas.microsoft.com/office/drawing/2014/main" id="{271B4D00-E7F9-45B6-90AD-0FA59963EBDA}"/>
                  </a:ext>
                </a:extLst>
              </p:cNvPr>
              <p:cNvSpPr>
                <a:spLocks noGrp="1" noRot="1" noChangeAspect="1" noMove="1" noResize="1" noEditPoints="1" noAdjustHandles="1" noChangeArrowheads="1" noChangeShapeType="1" noTextEdit="1"/>
              </p:cNvSpPr>
              <p:nvPr>
                <p:ph idx="1"/>
              </p:nvPr>
            </p:nvSpPr>
            <p:spPr>
              <a:xfrm>
                <a:off x="478369" y="1073667"/>
                <a:ext cx="11473384" cy="1076973"/>
              </a:xfrm>
              <a:blipFill>
                <a:blip r:embed="rId2"/>
                <a:stretch>
                  <a:fillRect l="-1593" t="-11299" r="-2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FCC6943-6749-4678-A530-CB7393304D76}"/>
              </a:ext>
            </a:extLst>
          </p:cNvPr>
          <p:cNvSpPr>
            <a:spLocks noGrp="1"/>
          </p:cNvSpPr>
          <p:nvPr>
            <p:ph type="sldNum" sz="quarter" idx="12"/>
          </p:nvPr>
        </p:nvSpPr>
        <p:spPr/>
        <p:txBody>
          <a:bodyPr/>
          <a:lstStyle/>
          <a:p>
            <a:fld id="{81561042-0DC2-4A04-AA50-F6D44EB20EBA}" type="slidenum">
              <a:rPr lang="en-US" smtClean="0"/>
              <a:t>129</a:t>
            </a:fld>
            <a:endParaRPr lang="en-US"/>
          </a:p>
        </p:txBody>
      </p:sp>
      <p:sp>
        <p:nvSpPr>
          <p:cNvPr id="6" name="TextBox 5">
            <a:extLst>
              <a:ext uri="{FF2B5EF4-FFF2-40B4-BE49-F238E27FC236}">
                <a16:creationId xmlns:a16="http://schemas.microsoft.com/office/drawing/2014/main" id="{733C2404-D223-438C-9D9D-637D8C426A62}"/>
              </a:ext>
            </a:extLst>
          </p:cNvPr>
          <p:cNvSpPr txBox="1"/>
          <p:nvPr/>
        </p:nvSpPr>
        <p:spPr bwMode="gray">
          <a:xfrm>
            <a:off x="59054" y="6539148"/>
            <a:ext cx="11233785" cy="276999"/>
          </a:xfrm>
          <a:prstGeom prst="rect">
            <a:avLst/>
          </a:prstGeom>
          <a:noFill/>
        </p:spPr>
        <p:txBody>
          <a:bodyPr wrap="square">
            <a:spAutoFit/>
          </a:bodyPr>
          <a:lstStyle/>
          <a:p>
            <a:r>
              <a:rPr lang="en-US" sz="1200" u="sng" dirty="0">
                <a:solidFill>
                  <a:srgbClr val="222222"/>
                </a:solidFill>
                <a:latin typeface="Arial" panose="020B0604020202020204" pitchFamily="34" charset="0"/>
              </a:rPr>
              <a:t>s</a:t>
            </a:r>
            <a:r>
              <a:rPr lang="en-US" sz="1200" b="0" i="0" u="sng" dirty="0">
                <a:solidFill>
                  <a:srgbClr val="222222"/>
                </a:solidFill>
                <a:effectLst/>
                <a:latin typeface="Arial" panose="020B0604020202020204" pitchFamily="34" charset="0"/>
              </a:rPr>
              <a:t>ource:</a:t>
            </a:r>
            <a:r>
              <a:rPr lang="en-US" sz="1200" b="0" i="0" dirty="0">
                <a:solidFill>
                  <a:srgbClr val="222222"/>
                </a:solidFill>
                <a:effectLst/>
                <a:latin typeface="Arial" panose="020B0604020202020204" pitchFamily="34" charset="0"/>
              </a:rPr>
              <a:t> </a:t>
            </a:r>
            <a:r>
              <a:rPr lang="en-US" sz="1200" b="0" i="0" dirty="0" err="1">
                <a:solidFill>
                  <a:srgbClr val="222222"/>
                </a:solidFill>
                <a:effectLst/>
                <a:latin typeface="Arial" panose="020B0604020202020204" pitchFamily="34" charset="0"/>
              </a:rPr>
              <a:t>Kipf</a:t>
            </a:r>
            <a:r>
              <a:rPr lang="en-US" sz="1200" b="0" i="0" dirty="0">
                <a:solidFill>
                  <a:srgbClr val="222222"/>
                </a:solidFill>
                <a:effectLst/>
                <a:latin typeface="Arial" panose="020B0604020202020204" pitchFamily="34" charset="0"/>
              </a:rPr>
              <a:t>, T. N. &amp; Welling</a:t>
            </a:r>
            <a:r>
              <a:rPr lang="en-US" sz="1200" dirty="0">
                <a:solidFill>
                  <a:srgbClr val="222222"/>
                </a:solidFill>
                <a:latin typeface="Arial" panose="020B0604020202020204" pitchFamily="34" charset="0"/>
              </a:rPr>
              <a:t>, M., </a:t>
            </a:r>
            <a:r>
              <a:rPr lang="en-US" sz="1200" b="0" i="0" dirty="0">
                <a:solidFill>
                  <a:srgbClr val="222222"/>
                </a:solidFill>
                <a:effectLst/>
                <a:latin typeface="Arial" panose="020B0604020202020204" pitchFamily="34" charset="0"/>
              </a:rPr>
              <a:t>"Semi-supervised classification with graph convolutional networks." ICRL, 2017</a:t>
            </a:r>
            <a:endParaRPr lang="en-US" sz="12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BEA2BE-26D7-440D-9ED5-CBF59BD8170E}"/>
                  </a:ext>
                </a:extLst>
              </p:cNvPr>
              <p:cNvSpPr txBox="1"/>
              <p:nvPr/>
            </p:nvSpPr>
            <p:spPr bwMode="gray">
              <a:xfrm>
                <a:off x="278312" y="1940169"/>
                <a:ext cx="9169401" cy="3613618"/>
              </a:xfrm>
              <a:prstGeom prst="rect">
                <a:avLst/>
              </a:prstGeom>
              <a:noFill/>
            </p:spPr>
            <p:txBody>
              <a:bodyPr wrap="square">
                <a:spAutoFit/>
              </a:bodyPr>
              <a:lstStyle/>
              <a:p>
                <a:pPr>
                  <a:lnSpc>
                    <a:spcPct val="150000"/>
                  </a:lnSpc>
                </a:pPr>
                <a14:m>
                  <m:oMath xmlns:m="http://schemas.openxmlformats.org/officeDocument/2006/math">
                    <m:r>
                      <a:rPr lang="en-US" sz="1600" b="0" i="1" u="none" strike="noStrike" baseline="0" dirty="0" smtClean="0">
                        <a:latin typeface="Cambria Math" panose="02040503050406030204" pitchFamily="18" charset="0"/>
                      </a:rPr>
                      <m:t>𝑈</m:t>
                    </m:r>
                  </m:oMath>
                </a14:m>
                <a:r>
                  <a:rPr lang="en-US" sz="1600" b="0" i="0" u="none" strike="noStrike" baseline="0" dirty="0">
                    <a:latin typeface="+mj-lt"/>
                  </a:rPr>
                  <a:t> is the matrix of eigenvectors of the normalized graph Laplacian </a:t>
                </a:r>
                <a14:m>
                  <m:oMath xmlns:m="http://schemas.openxmlformats.org/officeDocument/2006/math">
                    <m:r>
                      <a:rPr lang="en-US" sz="1600" b="0" i="1" u="none" strike="noStrike" baseline="0" dirty="0" smtClean="0">
                        <a:latin typeface="Cambria Math" panose="02040503050406030204" pitchFamily="18" charset="0"/>
                      </a:rPr>
                      <m:t>𝐿</m:t>
                    </m:r>
                  </m:oMath>
                </a14:m>
                <a:endParaRPr lang="en-US" sz="1600" b="0" i="0" u="none" strike="noStrike" baseline="0" dirty="0">
                  <a:latin typeface="+mj-lt"/>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sz="1600" i="1">
                              <a:latin typeface="Cambria Math" panose="02040503050406030204" pitchFamily="18" charset="0"/>
                            </a:rPr>
                          </m:ctrlPr>
                        </m:sSupPr>
                        <m:e>
                          <m:r>
                            <a:rPr lang="en-US" sz="1600" b="0" i="1" smtClean="0">
                              <a:latin typeface="Cambria Math" panose="02040503050406030204" pitchFamily="18" charset="0"/>
                            </a:rPr>
                            <m:t>𝐿</m:t>
                          </m:r>
                          <m:r>
                            <a:rPr lang="en-US" sz="1600" b="0" i="1" smtClean="0">
                              <a:latin typeface="Cambria Math" panose="02040503050406030204" pitchFamily="18" charset="0"/>
                            </a:rPr>
                            <m:t>=</m:t>
                          </m:r>
                          <m:r>
                            <a:rPr lang="en-US" sz="1600" b="0" i="1" smtClean="0">
                              <a:latin typeface="Cambria Math" panose="02040503050406030204" pitchFamily="18" charset="0"/>
                            </a:rPr>
                            <m:t>𝐼</m:t>
                          </m:r>
                          <m:r>
                            <a:rPr lang="en-US" sz="1600" b="0" i="1" smtClean="0">
                              <a:latin typeface="Cambria Math" panose="02040503050406030204" pitchFamily="18" charset="0"/>
                            </a:rPr>
                            <m:t> − </m:t>
                          </m:r>
                          <m:acc>
                            <m:accPr>
                              <m:chr m:val="̃"/>
                              <m:ctrlPr>
                                <a:rPr lang="en-US" sz="1600" i="1">
                                  <a:latin typeface="Cambria Math" panose="02040503050406030204" pitchFamily="18" charset="0"/>
                                </a:rPr>
                              </m:ctrlPr>
                            </m:accPr>
                            <m:e>
                              <m:r>
                                <a:rPr lang="en-US" sz="1600" i="1">
                                  <a:latin typeface="Cambria Math" panose="02040503050406030204" pitchFamily="18" charset="0"/>
                                </a:rPr>
                                <m:t>𝐷</m:t>
                              </m:r>
                            </m:e>
                          </m:acc>
                        </m:e>
                        <m:sup>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p>
                      <m:r>
                        <a:rPr lang="en-US" sz="1600" i="1">
                          <a:latin typeface="Cambria Math" panose="02040503050406030204" pitchFamily="18" charset="0"/>
                        </a:rPr>
                        <m:t>∗</m:t>
                      </m:r>
                      <m:r>
                        <a:rPr lang="en-US" sz="1600" b="0" i="1" smtClean="0">
                          <a:latin typeface="Cambria Math" panose="02040503050406030204" pitchFamily="18" charset="0"/>
                        </a:rPr>
                        <m:t>𝐴</m:t>
                      </m:r>
                      <m:r>
                        <a:rPr lang="en-US" sz="1600" i="1">
                          <a:latin typeface="Cambria Math" panose="02040503050406030204" pitchFamily="18" charset="0"/>
                        </a:rPr>
                        <m:t>∗</m:t>
                      </m:r>
                      <m:sSup>
                        <m:sSupPr>
                          <m:ctrlPr>
                            <a:rPr lang="en-US" sz="1600" i="1">
                              <a:latin typeface="Cambria Math" panose="02040503050406030204" pitchFamily="18" charset="0"/>
                            </a:rPr>
                          </m:ctrlPr>
                        </m:sSupPr>
                        <m:e>
                          <m:acc>
                            <m:accPr>
                              <m:chr m:val="̃"/>
                              <m:ctrlPr>
                                <a:rPr lang="en-US" sz="1600" i="1">
                                  <a:latin typeface="Cambria Math" panose="02040503050406030204" pitchFamily="18" charset="0"/>
                                </a:rPr>
                              </m:ctrlPr>
                            </m:accPr>
                            <m:e>
                              <m:r>
                                <a:rPr lang="en-US" sz="1600" i="1">
                                  <a:latin typeface="Cambria Math" panose="02040503050406030204" pitchFamily="18" charset="0"/>
                                </a:rPr>
                                <m:t>𝐷</m:t>
                              </m:r>
                            </m:e>
                          </m:acc>
                        </m:e>
                        <m:sup>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p>
                      <m:r>
                        <a:rPr lang="en-US" sz="1600" i="1">
                          <a:latin typeface="Cambria Math" panose="02040503050406030204" pitchFamily="18" charset="0"/>
                        </a:rPr>
                        <m:t> </m:t>
                      </m:r>
                      <m:r>
                        <a:rPr lang="en-US" sz="1600" b="0" i="1" smtClean="0">
                          <a:latin typeface="Cambria Math" panose="02040503050406030204" pitchFamily="18" charset="0"/>
                        </a:rPr>
                        <m:t>=</m:t>
                      </m:r>
                      <m:r>
                        <a:rPr lang="en-US" sz="1600" b="0" i="1" smtClean="0">
                          <a:latin typeface="Cambria Math" panose="02040503050406030204" pitchFamily="18" charset="0"/>
                        </a:rPr>
                        <m:t>𝑈</m:t>
                      </m:r>
                      <m:r>
                        <a:rPr lang="en-US" sz="1600" b="0" i="1" smtClean="0">
                          <a:latin typeface="Cambria Math" panose="02040503050406030204" pitchFamily="18" charset="0"/>
                        </a:rPr>
                        <m:t> </m:t>
                      </m:r>
                      <m:r>
                        <m:rPr>
                          <m:sty m:val="p"/>
                        </m:rPr>
                        <a:rPr lang="el-GR" sz="1600" b="0" i="1" smtClean="0">
                          <a:latin typeface="Cambria Math" panose="02040503050406030204" pitchFamily="18" charset="0"/>
                          <a:ea typeface="Cambria Math" panose="02040503050406030204" pitchFamily="18" charset="0"/>
                        </a:rPr>
                        <m:t>Λ</m:t>
                      </m:r>
                      <m:r>
                        <a:rPr lang="en-US" sz="1600" b="0" i="1" smtClean="0">
                          <a:latin typeface="Cambria Math" panose="02040503050406030204" pitchFamily="18" charset="0"/>
                          <a:ea typeface="Cambria Math" panose="02040503050406030204" pitchFamily="18" charset="0"/>
                        </a:rPr>
                        <m:t> </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𝑈</m:t>
                          </m:r>
                        </m:e>
                        <m:sup>
                          <m:r>
                            <a:rPr lang="en-US" sz="1600" b="0" i="1" smtClean="0">
                              <a:latin typeface="Cambria Math" panose="02040503050406030204" pitchFamily="18" charset="0"/>
                              <a:ea typeface="Cambria Math" panose="02040503050406030204" pitchFamily="18" charset="0"/>
                            </a:rPr>
                            <m:t>𝑇</m:t>
                          </m:r>
                        </m:sup>
                      </m:sSup>
                    </m:oMath>
                  </m:oMathPara>
                </a14:m>
                <a:endParaRPr lang="en-US" sz="1600" b="0" i="1" dirty="0">
                  <a:latin typeface="+mj-lt"/>
                </a:endParaRPr>
              </a:p>
              <a:p>
                <a:pPr>
                  <a:lnSpc>
                    <a:spcPct val="150000"/>
                  </a:lnSpc>
                </a:pPr>
                <a14:m>
                  <m:oMath xmlns:m="http://schemas.openxmlformats.org/officeDocument/2006/math">
                    <m:sSub>
                      <m:sSubPr>
                        <m:ctrlPr>
                          <a:rPr lang="en-US" sz="2000" b="0" i="1" u="none" strike="noStrike" baseline="0" smtClean="0">
                            <a:latin typeface="Cambria Math" panose="02040503050406030204" pitchFamily="18" charset="0"/>
                          </a:rPr>
                        </m:ctrlPr>
                      </m:sSubPr>
                      <m:e>
                        <m:r>
                          <a:rPr lang="en-US" sz="2000" b="0" i="1" u="none" strike="noStrike" baseline="0" smtClean="0">
                            <a:latin typeface="Cambria Math" panose="02040503050406030204" pitchFamily="18" charset="0"/>
                          </a:rPr>
                          <m:t>𝑔</m:t>
                        </m:r>
                      </m:e>
                      <m:sub>
                        <m:r>
                          <a:rPr lang="en-US" sz="2000" b="0" i="1" u="none" strike="noStrike" baseline="0" smtClean="0">
                            <a:latin typeface="Cambria Math" panose="02040503050406030204" pitchFamily="18" charset="0"/>
                          </a:rPr>
                          <m:t>𝜃</m:t>
                        </m:r>
                      </m:sub>
                    </m:sSub>
                    <m:r>
                      <a:rPr lang="en-US" sz="2000" b="0" i="1" u="none" strike="noStrike" baseline="0" smtClean="0">
                        <a:latin typeface="Cambria Math" panose="02040503050406030204" pitchFamily="18" charset="0"/>
                      </a:rPr>
                      <m:t> </m:t>
                    </m:r>
                  </m:oMath>
                </a14:m>
                <a:r>
                  <a:rPr lang="en-US" sz="1600" b="0" i="0" u="none" strike="noStrike" baseline="0" dirty="0">
                    <a:latin typeface="+mj-lt"/>
                  </a:rPr>
                  <a:t>is a function of the eigenvalues</a:t>
                </a:r>
                <a:r>
                  <a:rPr lang="en-US" sz="1600" b="0" i="0" u="none" strike="noStrike" dirty="0">
                    <a:latin typeface="+mj-lt"/>
                  </a:rPr>
                  <a:t> of the Laplacian, so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𝜃</m:t>
                        </m:r>
                      </m:sub>
                    </m:sSub>
                    <m:r>
                      <a:rPr lang="en-US"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Λ</m:t>
                    </m:r>
                    <m:r>
                      <a:rPr lang="en-US" b="0" i="1" smtClean="0">
                        <a:latin typeface="Cambria Math" panose="02040503050406030204" pitchFamily="18" charset="0"/>
                        <a:ea typeface="Cambria Math" panose="02040503050406030204" pitchFamily="18" charset="0"/>
                      </a:rPr>
                      <m:t>)</m:t>
                    </m:r>
                  </m:oMath>
                </a14:m>
                <a:endParaRPr lang="en-US" sz="1600" b="0" i="0" u="none" strike="noStrike" dirty="0">
                  <a:latin typeface="+mj-lt"/>
                </a:endParaRPr>
              </a:p>
              <a:p>
                <a:pPr>
                  <a:lnSpc>
                    <a:spcPct val="150000"/>
                  </a:lnSpc>
                </a:pPr>
                <a:r>
                  <a:rPr lang="en-US" sz="1600" u="sng" dirty="0">
                    <a:latin typeface="+mj-lt"/>
                  </a:rPr>
                  <a:t>However, computing this does not scale</a:t>
                </a:r>
                <a:r>
                  <a:rPr lang="en-US" sz="1600" dirty="0">
                    <a:latin typeface="+mj-lt"/>
                  </a:rPr>
                  <a:t>: </a:t>
                </a:r>
              </a:p>
              <a:p>
                <a:pPr marL="285750" indent="-285750">
                  <a:lnSpc>
                    <a:spcPct val="150000"/>
                  </a:lnSpc>
                  <a:buFont typeface="Arial" panose="020B0604020202020204" pitchFamily="34" charset="0"/>
                  <a:buChar char="•"/>
                </a:pPr>
                <a:r>
                  <a:rPr lang="en-US" sz="1600" dirty="0">
                    <a:latin typeface="+mj-lt"/>
                  </a:rPr>
                  <a:t>Multiplication of </a:t>
                </a:r>
                <a14:m>
                  <m:oMath xmlns:m="http://schemas.openxmlformats.org/officeDocument/2006/math">
                    <m:r>
                      <a:rPr lang="en-US" sz="1600" i="1" dirty="0" smtClean="0">
                        <a:latin typeface="Cambria Math" panose="02040503050406030204" pitchFamily="18" charset="0"/>
                      </a:rPr>
                      <m:t>𝑈</m:t>
                    </m:r>
                    <m:r>
                      <a:rPr lang="en-US" sz="1600" i="1" dirty="0">
                        <a:latin typeface="Cambria Math" panose="02040503050406030204" pitchFamily="18" charset="0"/>
                      </a:rPr>
                      <m:t> </m:t>
                    </m:r>
                    <m:r>
                      <a:rPr lang="en-US" sz="1600" i="1" dirty="0" smtClean="0">
                        <a:latin typeface="Cambria Math" panose="02040503050406030204" pitchFamily="18" charset="0"/>
                      </a:rPr>
                      <m:t>𝑖𝑠</m:t>
                    </m:r>
                    <m:r>
                      <a:rPr lang="en-US" sz="1600" i="1" dirty="0">
                        <a:latin typeface="Cambria Math" panose="02040503050406030204" pitchFamily="18" charset="0"/>
                      </a:rPr>
                      <m:t> </m:t>
                    </m:r>
                    <m:r>
                      <a:rPr lang="en-US" sz="1600" i="1" dirty="0" smtClean="0">
                        <a:latin typeface="Cambria Math" panose="02040503050406030204" pitchFamily="18" charset="0"/>
                      </a:rPr>
                      <m:t>𝑂</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𝑁</m:t>
                        </m:r>
                      </m:e>
                      <m:sup>
                        <m:r>
                          <a:rPr lang="en-US" sz="1600" i="1" dirty="0" smtClean="0">
                            <a:latin typeface="Cambria Math" panose="02040503050406030204" pitchFamily="18" charset="0"/>
                          </a:rPr>
                          <m:t>2</m:t>
                        </m:r>
                      </m:sup>
                    </m:sSup>
                    <m:r>
                      <a:rPr lang="en-US" sz="1600" i="1" dirty="0">
                        <a:latin typeface="Cambria Math" panose="02040503050406030204" pitchFamily="18" charset="0"/>
                      </a:rPr>
                      <m:t>)</m:t>
                    </m:r>
                  </m:oMath>
                </a14:m>
                <a:r>
                  <a:rPr lang="en-US" sz="1600" dirty="0">
                    <a:latin typeface="+mj-lt"/>
                  </a:rPr>
                  <a:t> and </a:t>
                </a:r>
              </a:p>
              <a:p>
                <a:pPr marL="285750" indent="-285750">
                  <a:lnSpc>
                    <a:spcPct val="150000"/>
                  </a:lnSpc>
                  <a:buFont typeface="Arial" panose="020B0604020202020204" pitchFamily="34" charset="0"/>
                  <a:buChar char="•"/>
                </a:pPr>
                <a:r>
                  <a:rPr lang="en-US" sz="1600" dirty="0">
                    <a:latin typeface="+mj-lt"/>
                  </a:rPr>
                  <a:t>Eigen-decomposition of </a:t>
                </a:r>
                <a14:m>
                  <m:oMath xmlns:m="http://schemas.openxmlformats.org/officeDocument/2006/math">
                    <m:r>
                      <a:rPr lang="en-US" sz="1600" i="1" dirty="0" smtClean="0">
                        <a:latin typeface="Cambria Math" panose="02040503050406030204" pitchFamily="18" charset="0"/>
                      </a:rPr>
                      <m:t>𝐿</m:t>
                    </m:r>
                  </m:oMath>
                </a14:m>
                <a:r>
                  <a:rPr lang="en-US" sz="1600" dirty="0">
                    <a:latin typeface="+mj-lt"/>
                  </a:rPr>
                  <a:t> is too expensive for large graphs</a:t>
                </a:r>
              </a:p>
              <a:p>
                <a:pPr>
                  <a:lnSpc>
                    <a:spcPct val="150000"/>
                  </a:lnSpc>
                </a:pPr>
                <a:r>
                  <a:rPr lang="en-US" sz="1600" dirty="0">
                    <a:latin typeface="+mj-lt"/>
                  </a:rPr>
                  <a:t>Solution is to approximate </a:t>
                </a:r>
                <a14:m>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𝑔</m:t>
                        </m:r>
                      </m:e>
                      <m:sub>
                        <m:r>
                          <a:rPr lang="en-US" sz="1600" i="1">
                            <a:latin typeface="Cambria Math" panose="02040503050406030204" pitchFamily="18" charset="0"/>
                          </a:rPr>
                          <m:t>𝜃</m:t>
                        </m:r>
                      </m:sub>
                    </m:sSub>
                    <m:r>
                      <a:rPr lang="en-US" sz="1600" b="0" i="1" smtClean="0">
                        <a:latin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Λ</m:t>
                    </m:r>
                    <m:r>
                      <a:rPr lang="en-US" sz="1600" b="0" i="1" smtClean="0">
                        <a:latin typeface="Cambria Math" panose="02040503050406030204" pitchFamily="18" charset="0"/>
                        <a:ea typeface="Cambria Math" panose="02040503050406030204" pitchFamily="18" charset="0"/>
                      </a:rPr>
                      <m:t>)</m:t>
                    </m:r>
                  </m:oMath>
                </a14:m>
                <a:r>
                  <a:rPr lang="en-US" sz="1600" dirty="0">
                    <a:latin typeface="+mj-lt"/>
                  </a:rPr>
                  <a:t> with the Chebyshev polynomials</a:t>
                </a:r>
              </a:p>
              <a:p>
                <a:pPr>
                  <a:lnSpc>
                    <a:spcPct val="150000"/>
                  </a:lnSpc>
                </a:pPr>
                <a:r>
                  <a:rPr lang="en-US" sz="1600" dirty="0">
                    <a:latin typeface="+mj-lt"/>
                  </a:rPr>
                  <a:t>Chebyshev series is related to a Fourier cosine series (period </a:t>
                </a:r>
                <a14:m>
                  <m:oMath xmlns:m="http://schemas.openxmlformats.org/officeDocument/2006/math">
                    <m:r>
                      <a:rPr lang="en-US" sz="1600" i="1" dirty="0" smtClean="0">
                        <a:latin typeface="Cambria Math" panose="02040503050406030204" pitchFamily="18" charset="0"/>
                      </a:rPr>
                      <m:t>2</m:t>
                    </m:r>
                    <m:r>
                      <a:rPr lang="en-US" sz="1600" i="1" dirty="0" smtClean="0">
                        <a:latin typeface="Cambria Math" panose="02040503050406030204" pitchFamily="18" charset="0"/>
                      </a:rPr>
                      <m:t>𝐿</m:t>
                    </m:r>
                  </m:oMath>
                </a14:m>
                <a:r>
                  <a:rPr lang="en-US" sz="1600" dirty="0">
                    <a:latin typeface="+mj-lt"/>
                  </a:rPr>
                  <a:t>)</a:t>
                </a:r>
              </a:p>
              <a:p>
                <a:pPr>
                  <a:lnSpc>
                    <a:spcPct val="150000"/>
                  </a:lnSpc>
                </a:pPr>
                <a:r>
                  <a:rPr lang="en-US" sz="1600" dirty="0">
                    <a:latin typeface="+mj-lt"/>
                  </a:rPr>
                  <a:t> </a:t>
                </a:r>
              </a:p>
            </p:txBody>
          </p:sp>
        </mc:Choice>
        <mc:Fallback xmlns="">
          <p:sp>
            <p:nvSpPr>
              <p:cNvPr id="7" name="TextBox 6">
                <a:extLst>
                  <a:ext uri="{FF2B5EF4-FFF2-40B4-BE49-F238E27FC236}">
                    <a16:creationId xmlns:a16="http://schemas.microsoft.com/office/drawing/2014/main" id="{FABEA2BE-26D7-440D-9ED5-CBF59BD8170E}"/>
                  </a:ext>
                </a:extLst>
              </p:cNvPr>
              <p:cNvSpPr txBox="1">
                <a:spLocks noRot="1" noChangeAspect="1" noMove="1" noResize="1" noEditPoints="1" noAdjustHandles="1" noChangeArrowheads="1" noChangeShapeType="1" noTextEdit="1"/>
              </p:cNvSpPr>
              <p:nvPr/>
            </p:nvSpPr>
            <p:spPr bwMode="gray">
              <a:xfrm>
                <a:off x="278312" y="1940169"/>
                <a:ext cx="9169401" cy="3613618"/>
              </a:xfrm>
              <a:prstGeom prst="rect">
                <a:avLst/>
              </a:prstGeom>
              <a:blipFill>
                <a:blip r:embed="rId3"/>
                <a:stretch>
                  <a:fillRect l="-39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FCC4BD4-23F9-4EC0-B3EE-B6F94A8AFD2A}"/>
              </a:ext>
            </a:extLst>
          </p:cNvPr>
          <p:cNvPicPr>
            <a:picLocks noChangeAspect="1"/>
          </p:cNvPicPr>
          <p:nvPr/>
        </p:nvPicPr>
        <p:blipFill>
          <a:blip r:embed="rId4"/>
          <a:stretch>
            <a:fillRect/>
          </a:stretch>
        </p:blipFill>
        <p:spPr>
          <a:xfrm>
            <a:off x="9495781" y="2650296"/>
            <a:ext cx="2531831" cy="809497"/>
          </a:xfrm>
          <a:prstGeom prst="rect">
            <a:avLst/>
          </a:prstGeom>
        </p:spPr>
      </p:pic>
      <p:pic>
        <p:nvPicPr>
          <p:cNvPr id="10" name="Picture 9">
            <a:extLst>
              <a:ext uri="{FF2B5EF4-FFF2-40B4-BE49-F238E27FC236}">
                <a16:creationId xmlns:a16="http://schemas.microsoft.com/office/drawing/2014/main" id="{5CBCCE26-D954-4749-A124-22D457DDE3DB}"/>
              </a:ext>
            </a:extLst>
          </p:cNvPr>
          <p:cNvPicPr>
            <a:picLocks noChangeAspect="1"/>
          </p:cNvPicPr>
          <p:nvPr/>
        </p:nvPicPr>
        <p:blipFill>
          <a:blip r:embed="rId5"/>
          <a:stretch>
            <a:fillRect/>
          </a:stretch>
        </p:blipFill>
        <p:spPr>
          <a:xfrm>
            <a:off x="9609705" y="3558059"/>
            <a:ext cx="2303983" cy="574545"/>
          </a:xfrm>
          <a:prstGeom prst="rect">
            <a:avLst/>
          </a:prstGeom>
        </p:spPr>
      </p:pic>
      <p:pic>
        <p:nvPicPr>
          <p:cNvPr id="12" name="Picture 11">
            <a:extLst>
              <a:ext uri="{FF2B5EF4-FFF2-40B4-BE49-F238E27FC236}">
                <a16:creationId xmlns:a16="http://schemas.microsoft.com/office/drawing/2014/main" id="{1486CBB5-A232-4356-AEBB-0513DFE5B48D}"/>
              </a:ext>
            </a:extLst>
          </p:cNvPr>
          <p:cNvPicPr>
            <a:picLocks noChangeAspect="1"/>
          </p:cNvPicPr>
          <p:nvPr/>
        </p:nvPicPr>
        <p:blipFill>
          <a:blip r:embed="rId6"/>
          <a:stretch>
            <a:fillRect/>
          </a:stretch>
        </p:blipFill>
        <p:spPr>
          <a:xfrm>
            <a:off x="9744902" y="4191651"/>
            <a:ext cx="2033588" cy="1719263"/>
          </a:xfrm>
          <a:prstGeom prst="rect">
            <a:avLst/>
          </a:prstGeom>
        </p:spPr>
      </p:pic>
      <p:sp>
        <p:nvSpPr>
          <p:cNvPr id="15" name="TextBox 14">
            <a:extLst>
              <a:ext uri="{FF2B5EF4-FFF2-40B4-BE49-F238E27FC236}">
                <a16:creationId xmlns:a16="http://schemas.microsoft.com/office/drawing/2014/main" id="{27671FEB-2286-491C-973F-07A963C0B346}"/>
              </a:ext>
            </a:extLst>
          </p:cNvPr>
          <p:cNvSpPr txBox="1"/>
          <p:nvPr/>
        </p:nvSpPr>
        <p:spPr bwMode="gray">
          <a:xfrm>
            <a:off x="11402950" y="5881957"/>
            <a:ext cx="920443" cy="276999"/>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Wikipedia</a:t>
            </a:r>
            <a:endParaRPr lang="en-US" sz="1200" dirty="0"/>
          </a:p>
        </p:txBody>
      </p:sp>
      <p:pic>
        <p:nvPicPr>
          <p:cNvPr id="17" name="Picture 16">
            <a:extLst>
              <a:ext uri="{FF2B5EF4-FFF2-40B4-BE49-F238E27FC236}">
                <a16:creationId xmlns:a16="http://schemas.microsoft.com/office/drawing/2014/main" id="{B426FB94-52B0-4154-A91A-AA00916CB2C6}"/>
              </a:ext>
            </a:extLst>
          </p:cNvPr>
          <p:cNvPicPr>
            <a:picLocks noChangeAspect="1"/>
          </p:cNvPicPr>
          <p:nvPr/>
        </p:nvPicPr>
        <p:blipFill>
          <a:blip r:embed="rId7"/>
          <a:stretch>
            <a:fillRect/>
          </a:stretch>
        </p:blipFill>
        <p:spPr>
          <a:xfrm>
            <a:off x="1409009" y="5539161"/>
            <a:ext cx="2745814" cy="674037"/>
          </a:xfrm>
          <a:prstGeom prst="rect">
            <a:avLst/>
          </a:prstGeom>
        </p:spPr>
      </p:pic>
      <p:pic>
        <p:nvPicPr>
          <p:cNvPr id="19" name="Picture 18">
            <a:extLst>
              <a:ext uri="{FF2B5EF4-FFF2-40B4-BE49-F238E27FC236}">
                <a16:creationId xmlns:a16="http://schemas.microsoft.com/office/drawing/2014/main" id="{1AB836F3-236F-49B6-BC27-DEBD97AE4DB3}"/>
              </a:ext>
            </a:extLst>
          </p:cNvPr>
          <p:cNvPicPr>
            <a:picLocks noChangeAspect="1"/>
          </p:cNvPicPr>
          <p:nvPr/>
        </p:nvPicPr>
        <p:blipFill>
          <a:blip r:embed="rId8"/>
          <a:stretch>
            <a:fillRect/>
          </a:stretch>
        </p:blipFill>
        <p:spPr>
          <a:xfrm>
            <a:off x="4871250" y="5584565"/>
            <a:ext cx="2799392" cy="526618"/>
          </a:xfrm>
          <a:prstGeom prst="rect">
            <a:avLst/>
          </a:prstGeom>
        </p:spPr>
      </p:pic>
      <p:sp>
        <p:nvSpPr>
          <p:cNvPr id="20" name="Rectangle 19">
            <a:extLst>
              <a:ext uri="{FF2B5EF4-FFF2-40B4-BE49-F238E27FC236}">
                <a16:creationId xmlns:a16="http://schemas.microsoft.com/office/drawing/2014/main" id="{FB1CB83F-FDD3-439E-836F-DB7B8C3E0B4A}"/>
              </a:ext>
            </a:extLst>
          </p:cNvPr>
          <p:cNvSpPr/>
          <p:nvPr/>
        </p:nvSpPr>
        <p:spPr bwMode="gray">
          <a:xfrm>
            <a:off x="3048000" y="6009168"/>
            <a:ext cx="15651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2" name="Connector: Elbow 21">
            <a:extLst>
              <a:ext uri="{FF2B5EF4-FFF2-40B4-BE49-F238E27FC236}">
                <a16:creationId xmlns:a16="http://schemas.microsoft.com/office/drawing/2014/main" id="{3CFFA1C1-B467-4319-803D-21B1A4AE5630}"/>
              </a:ext>
            </a:extLst>
          </p:cNvPr>
          <p:cNvCxnSpPr>
            <a:cxnSpLocks/>
            <a:stCxn id="20" idx="0"/>
            <a:endCxn id="23" idx="2"/>
          </p:cNvCxnSpPr>
          <p:nvPr/>
        </p:nvCxnSpPr>
        <p:spPr bwMode="gray">
          <a:xfrm rot="5400000" flipH="1" flipV="1">
            <a:off x="4063144" y="5072284"/>
            <a:ext cx="12700" cy="1873769"/>
          </a:xfrm>
          <a:prstGeom prst="bentConnector5">
            <a:avLst>
              <a:gd name="adj1" fmla="val -1800000"/>
              <a:gd name="adj2" fmla="val 50000"/>
              <a:gd name="adj3" fmla="val -1797315"/>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1FDC7C60-46E1-4BFB-8117-257F2E68FEBA}"/>
              </a:ext>
            </a:extLst>
          </p:cNvPr>
          <p:cNvSpPr/>
          <p:nvPr/>
        </p:nvSpPr>
        <p:spPr bwMode="gray">
          <a:xfrm>
            <a:off x="4921769" y="5963449"/>
            <a:ext cx="15651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396021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13EC1-F705-419B-B95D-B87654F5D931}"/>
              </a:ext>
            </a:extLst>
          </p:cNvPr>
          <p:cNvSpPr>
            <a:spLocks noGrp="1"/>
          </p:cNvSpPr>
          <p:nvPr>
            <p:ph type="title"/>
          </p:nvPr>
        </p:nvSpPr>
        <p:spPr/>
        <p:txBody>
          <a:bodyPr/>
          <a:lstStyle/>
          <a:p>
            <a:r>
              <a:rPr lang="en-US" dirty="0"/>
              <a:t>Session topics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B9E35A-5E5E-43EE-AD53-49343AF2A15F}"/>
                  </a:ext>
                </a:extLst>
              </p:cNvPr>
              <p:cNvSpPr>
                <a:spLocks noGrp="1"/>
              </p:cNvSpPr>
              <p:nvPr>
                <p:ph idx="1"/>
              </p:nvPr>
            </p:nvSpPr>
            <p:spPr>
              <a:xfrm>
                <a:off x="478369" y="845726"/>
                <a:ext cx="9308427" cy="5716950"/>
              </a:xfrm>
            </p:spPr>
            <p:txBody>
              <a:bodyPr/>
              <a:lstStyle/>
              <a:p>
                <a:pPr marL="342900" indent="-342900" rtl="0" fontAlgn="base">
                  <a:lnSpc>
                    <a:spcPct val="150000"/>
                  </a:lnSpc>
                  <a:spcBef>
                    <a:spcPts val="0"/>
                  </a:spcBef>
                  <a:spcAft>
                    <a:spcPts val="0"/>
                  </a:spcAft>
                  <a:buFont typeface="+mj-lt"/>
                  <a:buAutoNum type="arabicPeriod"/>
                </a:pPr>
                <a:r>
                  <a:rPr lang="en-US" sz="1800" b="0" i="0" u="none" strike="noStrike" dirty="0">
                    <a:solidFill>
                      <a:srgbClr val="5A6065"/>
                    </a:solidFill>
                    <a:effectLst/>
                    <a:latin typeface="Arial" panose="020B0604020202020204" pitchFamily="34" charset="0"/>
                  </a:rPr>
                  <a:t>Network Metrics</a:t>
                </a:r>
              </a:p>
              <a:p>
                <a:pPr marL="527044" lvl="1" indent="-285750">
                  <a:buFont typeface="Arial" panose="020B0604020202020204" pitchFamily="34" charset="0"/>
                  <a:buChar char="•"/>
                </a:pPr>
                <a:r>
                  <a:rPr lang="en-US" sz="1800" dirty="0"/>
                  <a:t>Node degree distribution: </a:t>
                </a:r>
                <a14:m>
                  <m:oMath xmlns:m="http://schemas.openxmlformats.org/officeDocument/2006/math">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𝑘</m:t>
                    </m:r>
                    <m:r>
                      <a:rPr lang="en-US" sz="1800" b="0" i="1" smtClean="0">
                        <a:latin typeface="Cambria Math" panose="02040503050406030204" pitchFamily="18" charset="0"/>
                      </a:rPr>
                      <m:t>)</m:t>
                    </m:r>
                  </m:oMath>
                </a14:m>
                <a:endParaRPr lang="en-US" sz="1800" dirty="0"/>
              </a:p>
              <a:p>
                <a:pPr marL="527044" lvl="1" indent="-285750">
                  <a:buFont typeface="Arial" panose="020B0604020202020204" pitchFamily="34" charset="0"/>
                  <a:buChar char="•"/>
                </a:pPr>
                <a:r>
                  <a:rPr lang="en-US" sz="1800" dirty="0"/>
                  <a:t>Network diameter (average shortest path length)</a:t>
                </a:r>
              </a:p>
              <a:p>
                <a:pPr marL="527044" lvl="1" indent="-285750">
                  <a:buFont typeface="Arial" panose="020B0604020202020204" pitchFamily="34" charset="0"/>
                  <a:buChar char="•"/>
                </a:pPr>
                <a:r>
                  <a:rPr lang="en-US" sz="1800" dirty="0"/>
                  <a:t>Clustering coefficient</a:t>
                </a:r>
              </a:p>
              <a:p>
                <a:pPr marL="527044" lvl="1" indent="-285750">
                  <a:buFont typeface="Arial" panose="020B0604020202020204" pitchFamily="34" charset="0"/>
                  <a:buChar char="•"/>
                </a:pPr>
                <a:r>
                  <a:rPr lang="en-US" sz="1800" dirty="0"/>
                  <a:t>Connectivity (node distribution across components)</a:t>
                </a:r>
              </a:p>
              <a:p>
                <a:pPr marL="527044" lvl="1" indent="-285750">
                  <a:buFont typeface="Arial" panose="020B0604020202020204" pitchFamily="34" charset="0"/>
                  <a:buChar char="•"/>
                </a:pPr>
                <a:r>
                  <a:rPr lang="en-US" sz="1800" dirty="0"/>
                  <a:t>Comparing Networks</a:t>
                </a:r>
              </a:p>
              <a:p>
                <a:pPr marL="285750" indent="-285750">
                  <a:buFont typeface="Arial" panose="020B0604020202020204" pitchFamily="34" charset="0"/>
                  <a:buChar char="•"/>
                </a:pPr>
                <a:endParaRPr lang="en-US" sz="1800" dirty="0"/>
              </a:p>
              <a:p>
                <a:r>
                  <a:rPr lang="en-US" sz="1800" dirty="0"/>
                  <a:t>2. Null Models</a:t>
                </a:r>
              </a:p>
              <a:p>
                <a:pPr marL="527044" lvl="1" indent="-285750">
                  <a:buFont typeface="Arial" panose="020B0604020202020204" pitchFamily="34" charset="0"/>
                  <a:buChar char="•"/>
                </a:pPr>
                <a:r>
                  <a:rPr lang="en-US" sz="1800" dirty="0"/>
                  <a:t>Threats to Validity</a:t>
                </a:r>
              </a:p>
              <a:p>
                <a:pPr marL="527044" lvl="1" indent="-285750">
                  <a:buFont typeface="Arial" panose="020B0604020202020204" pitchFamily="34" charset="0"/>
                  <a:buChar char="•"/>
                </a:pPr>
                <a:r>
                  <a:rPr lang="en-US" sz="1800" dirty="0"/>
                  <a:t>Random Graph model</a:t>
                </a:r>
              </a:p>
              <a:p>
                <a:pPr marL="527044" lvl="1" indent="-285750">
                  <a:buFont typeface="Arial" panose="020B0604020202020204" pitchFamily="34" charset="0"/>
                  <a:buChar char="•"/>
                </a:pPr>
                <a:r>
                  <a:rPr lang="en-US" sz="1800" dirty="0"/>
                  <a:t>Small-World model</a:t>
                </a:r>
              </a:p>
              <a:p>
                <a:pPr marL="527044" lvl="1" indent="-285750">
                  <a:buFont typeface="Arial" panose="020B0604020202020204" pitchFamily="34" charset="0"/>
                  <a:buChar char="•"/>
                </a:pPr>
                <a:r>
                  <a:rPr lang="en-US" sz="1800" dirty="0"/>
                  <a:t>Kronecker model</a:t>
                </a:r>
                <a:endParaRPr lang="en-US" sz="1800" b="0" i="0" u="none" strike="noStrike" dirty="0">
                  <a:solidFill>
                    <a:srgbClr val="5A6065"/>
                  </a:solidFill>
                  <a:effectLst/>
                  <a:latin typeface="Arial" panose="020B0604020202020204" pitchFamily="34" charset="0"/>
                </a:endParaRPr>
              </a:p>
              <a:p>
                <a:pPr marL="342900" indent="-342900" rtl="0" fontAlgn="base">
                  <a:lnSpc>
                    <a:spcPct val="150000"/>
                  </a:lnSpc>
                  <a:spcBef>
                    <a:spcPts val="0"/>
                  </a:spcBef>
                  <a:spcAft>
                    <a:spcPts val="0"/>
                  </a:spcAft>
                  <a:buFont typeface="+mj-lt"/>
                  <a:buAutoNum type="arabicPeriod"/>
                </a:pPr>
                <a:endParaRPr lang="en-US" sz="1800" b="0" i="0" u="none" strike="noStrike" dirty="0">
                  <a:solidFill>
                    <a:srgbClr val="5A6065"/>
                  </a:solidFill>
                  <a:effectLst/>
                  <a:latin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0EB9E35A-5E5E-43EE-AD53-49343AF2A15F}"/>
                  </a:ext>
                </a:extLst>
              </p:cNvPr>
              <p:cNvSpPr>
                <a:spLocks noGrp="1" noRot="1" noChangeAspect="1" noMove="1" noResize="1" noEditPoints="1" noAdjustHandles="1" noChangeArrowheads="1" noChangeShapeType="1" noTextEdit="1"/>
              </p:cNvSpPr>
              <p:nvPr>
                <p:ph idx="1"/>
              </p:nvPr>
            </p:nvSpPr>
            <p:spPr>
              <a:xfrm>
                <a:off x="478369" y="845726"/>
                <a:ext cx="9308427" cy="5716950"/>
              </a:xfrm>
              <a:blipFill>
                <a:blip r:embed="rId2"/>
                <a:stretch>
                  <a:fillRect l="-15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C9B26DE-C8F5-48BD-8D30-3666A2CAC30B}"/>
              </a:ext>
            </a:extLst>
          </p:cNvPr>
          <p:cNvSpPr>
            <a:spLocks noGrp="1"/>
          </p:cNvSpPr>
          <p:nvPr>
            <p:ph type="sldNum" sz="quarter" idx="12"/>
          </p:nvPr>
        </p:nvSpPr>
        <p:spPr/>
        <p:txBody>
          <a:bodyPr/>
          <a:lstStyle/>
          <a:p>
            <a:fld id="{81561042-0DC2-4A04-AA50-F6D44EB20EBA}" type="slidenum">
              <a:rPr lang="en-US" smtClean="0"/>
              <a:t>13</a:t>
            </a:fld>
            <a:endParaRPr lang="en-US"/>
          </a:p>
        </p:txBody>
      </p:sp>
    </p:spTree>
    <p:extLst>
      <p:ext uri="{BB962C8B-B14F-4D97-AF65-F5344CB8AC3E}">
        <p14:creationId xmlns:p14="http://schemas.microsoft.com/office/powerpoint/2010/main" val="8511527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D64E-23EC-44F7-8AB8-F711592489DE}"/>
              </a:ext>
            </a:extLst>
          </p:cNvPr>
          <p:cNvSpPr>
            <a:spLocks noGrp="1"/>
          </p:cNvSpPr>
          <p:nvPr>
            <p:ph type="title"/>
          </p:nvPr>
        </p:nvSpPr>
        <p:spPr>
          <a:xfrm>
            <a:off x="478369" y="144001"/>
            <a:ext cx="9169401" cy="514738"/>
          </a:xfrm>
        </p:spPr>
        <p:txBody>
          <a:bodyPr/>
          <a:lstStyle/>
          <a:p>
            <a:r>
              <a:rPr lang="en-US" sz="2400" dirty="0"/>
              <a:t>Approximation with Chebyshev Polynomials </a:t>
            </a:r>
            <a:r>
              <a:rPr lang="en-US" sz="2000" dirty="0"/>
              <a:t>[Hammond 2011]</a:t>
            </a:r>
            <a:endParaRPr lang="en-US" sz="2400" dirty="0"/>
          </a:p>
        </p:txBody>
      </p:sp>
      <p:pic>
        <p:nvPicPr>
          <p:cNvPr id="6" name="Content Placeholder 5">
            <a:extLst>
              <a:ext uri="{FF2B5EF4-FFF2-40B4-BE49-F238E27FC236}">
                <a16:creationId xmlns:a16="http://schemas.microsoft.com/office/drawing/2014/main" id="{E95EF3F7-D8A0-4B95-9DE8-8D366A4EB524}"/>
              </a:ext>
            </a:extLst>
          </p:cNvPr>
          <p:cNvPicPr>
            <a:picLocks noGrp="1" noChangeAspect="1"/>
          </p:cNvPicPr>
          <p:nvPr>
            <p:ph idx="1"/>
          </p:nvPr>
        </p:nvPicPr>
        <p:blipFill>
          <a:blip r:embed="rId2"/>
          <a:stretch>
            <a:fillRect/>
          </a:stretch>
        </p:blipFill>
        <p:spPr>
          <a:xfrm>
            <a:off x="779061" y="1087335"/>
            <a:ext cx="2701374" cy="920750"/>
          </a:xfrm>
        </p:spPr>
      </p:pic>
      <p:sp>
        <p:nvSpPr>
          <p:cNvPr id="4" name="Slide Number Placeholder 3">
            <a:extLst>
              <a:ext uri="{FF2B5EF4-FFF2-40B4-BE49-F238E27FC236}">
                <a16:creationId xmlns:a16="http://schemas.microsoft.com/office/drawing/2014/main" id="{8BDAA619-5877-4CC5-AC54-DEDA4222F0D6}"/>
              </a:ext>
            </a:extLst>
          </p:cNvPr>
          <p:cNvSpPr>
            <a:spLocks noGrp="1"/>
          </p:cNvSpPr>
          <p:nvPr>
            <p:ph type="sldNum" sz="quarter" idx="12"/>
          </p:nvPr>
        </p:nvSpPr>
        <p:spPr/>
        <p:txBody>
          <a:bodyPr/>
          <a:lstStyle/>
          <a:p>
            <a:fld id="{81561042-0DC2-4A04-AA50-F6D44EB20EBA}" type="slidenum">
              <a:rPr lang="en-US" smtClean="0"/>
              <a:t>130</a:t>
            </a:fld>
            <a:endParaRPr lang="en-US"/>
          </a:p>
        </p:txBody>
      </p:sp>
      <p:pic>
        <p:nvPicPr>
          <p:cNvPr id="8" name="Picture 7">
            <a:extLst>
              <a:ext uri="{FF2B5EF4-FFF2-40B4-BE49-F238E27FC236}">
                <a16:creationId xmlns:a16="http://schemas.microsoft.com/office/drawing/2014/main" id="{F34CE29E-AD0C-4FBB-8C94-86EEC82BB76D}"/>
              </a:ext>
            </a:extLst>
          </p:cNvPr>
          <p:cNvPicPr>
            <a:picLocks noChangeAspect="1"/>
          </p:cNvPicPr>
          <p:nvPr/>
        </p:nvPicPr>
        <p:blipFill>
          <a:blip r:embed="rId3"/>
          <a:stretch>
            <a:fillRect/>
          </a:stretch>
        </p:blipFill>
        <p:spPr>
          <a:xfrm>
            <a:off x="901065" y="2148947"/>
            <a:ext cx="2647950" cy="61912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940C60A-E424-423B-8FB3-DEBF0800E4D8}"/>
                  </a:ext>
                </a:extLst>
              </p:cNvPr>
              <p:cNvSpPr txBox="1"/>
              <p:nvPr/>
            </p:nvSpPr>
            <p:spPr bwMode="gray">
              <a:xfrm>
                <a:off x="706440" y="3017520"/>
                <a:ext cx="8537470" cy="163949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 where:</a:t>
                </a:r>
              </a:p>
              <a:p>
                <a:pPr>
                  <a:spcBef>
                    <a:spcPts val="300"/>
                  </a:spcBef>
                  <a:spcAft>
                    <a:spcPts val="300"/>
                  </a:spcAft>
                  <a:buClr>
                    <a:schemeClr val="accent1"/>
                  </a:buClr>
                  <a:buSzPct val="90000"/>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𝑚𝑎𝑥</m:t>
                        </m:r>
                      </m:sub>
                    </m:sSub>
                  </m:oMath>
                </a14:m>
                <a:r>
                  <a:rPr lang="en-US" dirty="0"/>
                  <a:t> is the largest eigenvalue of the Laplacian</a:t>
                </a:r>
              </a:p>
              <a:p>
                <a:pPr>
                  <a:spcBef>
                    <a:spcPts val="300"/>
                  </a:spcBef>
                  <a:spcAft>
                    <a:spcPts val="300"/>
                  </a:spcAft>
                  <a:buClr>
                    <a:schemeClr val="accent1"/>
                  </a:buClr>
                  <a:buSzPct val="90000"/>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oMath>
                </a14:m>
                <a:r>
                  <a:rPr lang="en-US" dirty="0"/>
                  <a:t>is the Chebyshev coefficients</a:t>
                </a:r>
              </a:p>
              <a:p>
                <a:pPr>
                  <a:spcBef>
                    <a:spcPts val="300"/>
                  </a:spcBef>
                  <a:spcAft>
                    <a:spcPts val="300"/>
                  </a:spcAft>
                  <a:buClr>
                    <a:schemeClr val="accent1"/>
                  </a:buClr>
                  <a:buSzPct val="90000"/>
                </a:pPr>
                <a:r>
                  <a:rPr lang="en-US" dirty="0"/>
                  <a:t>Chebyshev polynomial is recursively defined by</a:t>
                </a: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𝑘</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=2</m:t>
                      </m:r>
                      <m:r>
                        <a:rPr lang="en-US" sz="2000" b="0" i="1" smtClean="0">
                          <a:latin typeface="Cambria Math" panose="02040503050406030204" pitchFamily="18" charset="0"/>
                        </a:rPr>
                        <m:t>𝑥</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𝑘</m:t>
                          </m:r>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𝑘</m:t>
                          </m:r>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 </m:t>
                      </m:r>
                      <m:r>
                        <a:rPr lang="en-US" sz="2000" b="0" i="1" smtClean="0">
                          <a:latin typeface="Cambria Math" panose="02040503050406030204" pitchFamily="18" charset="0"/>
                        </a:rPr>
                        <m:t>𝑤h𝑒𝑟𝑒</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𝑜</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=1,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𝑥</m:t>
                      </m:r>
                    </m:oMath>
                  </m:oMathPara>
                </a14:m>
                <a:endParaRPr lang="en-US" sz="2000" dirty="0" err="1"/>
              </a:p>
            </p:txBody>
          </p:sp>
        </mc:Choice>
        <mc:Fallback xmlns="">
          <p:sp>
            <p:nvSpPr>
              <p:cNvPr id="9" name="TextBox 8">
                <a:extLst>
                  <a:ext uri="{FF2B5EF4-FFF2-40B4-BE49-F238E27FC236}">
                    <a16:creationId xmlns:a16="http://schemas.microsoft.com/office/drawing/2014/main" id="{7940C60A-E424-423B-8FB3-DEBF0800E4D8}"/>
                  </a:ext>
                </a:extLst>
              </p:cNvPr>
              <p:cNvSpPr txBox="1">
                <a:spLocks noRot="1" noChangeAspect="1" noMove="1" noResize="1" noEditPoints="1" noAdjustHandles="1" noChangeArrowheads="1" noChangeShapeType="1" noTextEdit="1"/>
              </p:cNvSpPr>
              <p:nvPr/>
            </p:nvSpPr>
            <p:spPr bwMode="gray">
              <a:xfrm>
                <a:off x="706440" y="3017520"/>
                <a:ext cx="8537470" cy="1639498"/>
              </a:xfrm>
              <a:prstGeom prst="rect">
                <a:avLst/>
              </a:prstGeom>
              <a:blipFill>
                <a:blip r:embed="rId4"/>
                <a:stretch>
                  <a:fillRect l="-1714" t="-4833" b="-594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91442284-A4B9-4D01-8A21-7E32730E063E}"/>
              </a:ext>
            </a:extLst>
          </p:cNvPr>
          <p:cNvPicPr>
            <a:picLocks noChangeAspect="1"/>
          </p:cNvPicPr>
          <p:nvPr/>
        </p:nvPicPr>
        <p:blipFill>
          <a:blip r:embed="rId5"/>
          <a:stretch>
            <a:fillRect/>
          </a:stretch>
        </p:blipFill>
        <p:spPr>
          <a:xfrm>
            <a:off x="3011805" y="5051897"/>
            <a:ext cx="3638550" cy="1133475"/>
          </a:xfrm>
          <a:prstGeom prst="rect">
            <a:avLst/>
          </a:prstGeom>
        </p:spPr>
      </p:pic>
      <p:sp>
        <p:nvSpPr>
          <p:cNvPr id="12" name="TextBox 11">
            <a:extLst>
              <a:ext uri="{FF2B5EF4-FFF2-40B4-BE49-F238E27FC236}">
                <a16:creationId xmlns:a16="http://schemas.microsoft.com/office/drawing/2014/main" id="{2D84B0E6-8DD7-48CD-9FF8-9C624A2C0408}"/>
              </a:ext>
            </a:extLst>
          </p:cNvPr>
          <p:cNvSpPr txBox="1"/>
          <p:nvPr/>
        </p:nvSpPr>
        <p:spPr bwMode="gray">
          <a:xfrm>
            <a:off x="97691" y="6580252"/>
            <a:ext cx="10174069" cy="260794"/>
          </a:xfrm>
          <a:prstGeom prst="rect">
            <a:avLst/>
          </a:prstGeom>
          <a:noFill/>
        </p:spPr>
        <p:txBody>
          <a:bodyPr wrap="square" lIns="0" tIns="0" rIns="0" bIns="0" rtlCol="0">
            <a:noAutofit/>
          </a:bodyPr>
          <a:lstStyle/>
          <a:p>
            <a:pPr algn="l"/>
            <a:r>
              <a:rPr lang="en-US" sz="1400" b="0" i="0" u="none" strike="noStrike" baseline="0" dirty="0">
                <a:latin typeface="NimbusRomNo9L-Regu"/>
              </a:rPr>
              <a:t>Hammond, D. et al., (2011) Wavelets on graphs via spectral graph theory. </a:t>
            </a:r>
            <a:r>
              <a:rPr lang="en-US" sz="1400" b="0" i="0" u="none" strike="noStrike" baseline="0" dirty="0">
                <a:latin typeface="NimbusRomNo9L-ReguItal"/>
              </a:rPr>
              <a:t>Applied and Computational Harmonic Analysis</a:t>
            </a:r>
            <a:r>
              <a:rPr lang="en-US" sz="1400" b="0" i="0" u="none" strike="noStrike" baseline="0" dirty="0">
                <a:latin typeface="NimbusRomNo9L-Regu"/>
              </a:rPr>
              <a:t>, 30(2):129–150</a:t>
            </a:r>
            <a:endParaRPr lang="en-US" sz="1050" dirty="0"/>
          </a:p>
        </p:txBody>
      </p:sp>
    </p:spTree>
    <p:extLst>
      <p:ext uri="{BB962C8B-B14F-4D97-AF65-F5344CB8AC3E}">
        <p14:creationId xmlns:p14="http://schemas.microsoft.com/office/powerpoint/2010/main" val="2657708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413E8-95F5-443D-9816-96D41DFA0553}"/>
              </a:ext>
            </a:extLst>
          </p:cNvPr>
          <p:cNvSpPr>
            <a:spLocks noGrp="1"/>
          </p:cNvSpPr>
          <p:nvPr>
            <p:ph type="title"/>
          </p:nvPr>
        </p:nvSpPr>
        <p:spPr>
          <a:xfrm>
            <a:off x="478369" y="144001"/>
            <a:ext cx="9169401" cy="966272"/>
          </a:xfrm>
        </p:spPr>
        <p:txBody>
          <a:bodyPr/>
          <a:lstStyle/>
          <a:p>
            <a:r>
              <a:rPr lang="en-US" dirty="0"/>
              <a:t>Forward computation in the GNN </a:t>
            </a:r>
            <a:r>
              <a:rPr lang="en-US" sz="1800" dirty="0"/>
              <a:t>[</a:t>
            </a:r>
            <a:r>
              <a:rPr lang="en-US" sz="1800" dirty="0" err="1"/>
              <a:t>Kipf</a:t>
            </a:r>
            <a:r>
              <a:rPr lang="en-US" sz="1800" dirty="0"/>
              <a:t> &amp; Welling 2017]</a:t>
            </a:r>
            <a:br>
              <a:rPr lang="en-US" dirty="0"/>
            </a:br>
            <a:endParaRPr lang="en-US" dirty="0"/>
          </a:p>
        </p:txBody>
      </p:sp>
      <p:sp>
        <p:nvSpPr>
          <p:cNvPr id="4" name="Slide Number Placeholder 3">
            <a:extLst>
              <a:ext uri="{FF2B5EF4-FFF2-40B4-BE49-F238E27FC236}">
                <a16:creationId xmlns:a16="http://schemas.microsoft.com/office/drawing/2014/main" id="{9E649ADF-A65E-4112-AAA5-1BFA0707E7E7}"/>
              </a:ext>
            </a:extLst>
          </p:cNvPr>
          <p:cNvSpPr>
            <a:spLocks noGrp="1"/>
          </p:cNvSpPr>
          <p:nvPr>
            <p:ph type="sldNum" sz="quarter" idx="12"/>
          </p:nvPr>
        </p:nvSpPr>
        <p:spPr/>
        <p:txBody>
          <a:bodyPr/>
          <a:lstStyle/>
          <a:p>
            <a:fld id="{81561042-0DC2-4A04-AA50-F6D44EB20EBA}" type="slidenum">
              <a:rPr lang="en-US" smtClean="0"/>
              <a:t>131</a:t>
            </a:fld>
            <a:endParaRPr lang="en-US"/>
          </a:p>
        </p:txBody>
      </p:sp>
      <p:pic>
        <p:nvPicPr>
          <p:cNvPr id="8" name="Picture 7">
            <a:extLst>
              <a:ext uri="{FF2B5EF4-FFF2-40B4-BE49-F238E27FC236}">
                <a16:creationId xmlns:a16="http://schemas.microsoft.com/office/drawing/2014/main" id="{AF0B7DB0-8279-4CF3-B1D4-13C5AB2B4B25}"/>
              </a:ext>
            </a:extLst>
          </p:cNvPr>
          <p:cNvPicPr>
            <a:picLocks noChangeAspect="1"/>
          </p:cNvPicPr>
          <p:nvPr/>
        </p:nvPicPr>
        <p:blipFill>
          <a:blip r:embed="rId2"/>
          <a:stretch>
            <a:fillRect/>
          </a:stretch>
        </p:blipFill>
        <p:spPr>
          <a:xfrm>
            <a:off x="1199095" y="3214779"/>
            <a:ext cx="8448675" cy="942975"/>
          </a:xfrm>
          <a:prstGeom prst="rect">
            <a:avLst/>
          </a:prstGeom>
        </p:spPr>
      </p:pic>
      <p:sp>
        <p:nvSpPr>
          <p:cNvPr id="9" name="TextBox 8">
            <a:extLst>
              <a:ext uri="{FF2B5EF4-FFF2-40B4-BE49-F238E27FC236}">
                <a16:creationId xmlns:a16="http://schemas.microsoft.com/office/drawing/2014/main" id="{B0A7AD17-923A-4C43-94EC-CEBD7B9EA4B1}"/>
              </a:ext>
            </a:extLst>
          </p:cNvPr>
          <p:cNvSpPr txBox="1"/>
          <p:nvPr/>
        </p:nvSpPr>
        <p:spPr bwMode="gray">
          <a:xfrm>
            <a:off x="151145" y="6109107"/>
            <a:ext cx="10381811" cy="738664"/>
          </a:xfrm>
          <a:prstGeom prst="rect">
            <a:avLst/>
          </a:prstGeom>
          <a:noFill/>
        </p:spPr>
        <p:txBody>
          <a:bodyPr wrap="square">
            <a:spAutoFit/>
          </a:bodyPr>
          <a:lstStyle/>
          <a:p>
            <a:r>
              <a:rPr lang="en-US" sz="1400" b="0" i="0" dirty="0" err="1">
                <a:solidFill>
                  <a:srgbClr val="222222"/>
                </a:solidFill>
                <a:effectLst/>
                <a:latin typeface="Arial" panose="020B0604020202020204" pitchFamily="34" charset="0"/>
              </a:rPr>
              <a:t>Kipf</a:t>
            </a:r>
            <a:r>
              <a:rPr lang="en-US" sz="1400" b="0" i="0" dirty="0">
                <a:solidFill>
                  <a:srgbClr val="222222"/>
                </a:solidFill>
                <a:effectLst/>
                <a:latin typeface="Arial" panose="020B0604020202020204" pitchFamily="34" charset="0"/>
              </a:rPr>
              <a:t>, Thomas N., and Max Welling. (2017) "Semi-supervised classification with graph convolutional networks." ICRL, </a:t>
            </a:r>
            <a:r>
              <a:rPr lang="en-US" sz="1400" b="0" i="1" dirty="0" err="1">
                <a:solidFill>
                  <a:srgbClr val="222222"/>
                </a:solidFill>
                <a:effectLst/>
                <a:latin typeface="Arial" panose="020B0604020202020204" pitchFamily="34" charset="0"/>
              </a:rPr>
              <a:t>arXiv</a:t>
            </a:r>
            <a:r>
              <a:rPr lang="en-US" sz="1400" b="0" i="1" dirty="0">
                <a:solidFill>
                  <a:srgbClr val="222222"/>
                </a:solidFill>
                <a:effectLst/>
                <a:latin typeface="Arial" panose="020B0604020202020204" pitchFamily="34" charset="0"/>
              </a:rPr>
              <a:t> preprint arXiv:1609.02907</a:t>
            </a:r>
            <a:r>
              <a:rPr lang="en-US" sz="1400" b="0" i="0" dirty="0">
                <a:solidFill>
                  <a:srgbClr val="222222"/>
                </a:solidFill>
                <a:effectLst/>
                <a:latin typeface="Arial" panose="020B0604020202020204" pitchFamily="34" charset="0"/>
              </a:rPr>
              <a:t> </a:t>
            </a:r>
          </a:p>
          <a:p>
            <a:r>
              <a:rPr lang="en-US" sz="1400" dirty="0"/>
              <a:t>Code to </a:t>
            </a:r>
            <a:r>
              <a:rPr lang="en-US" sz="1400" dirty="0" err="1"/>
              <a:t>reproduce:</a:t>
            </a:r>
            <a:r>
              <a:rPr lang="en-US" sz="1400" dirty="0" err="1">
                <a:hlinkClick r:id="rId3"/>
              </a:rPr>
              <a:t>https</a:t>
            </a:r>
            <a:r>
              <a:rPr lang="en-US" sz="1400" dirty="0">
                <a:hlinkClick r:id="rId3"/>
              </a:rPr>
              <a:t>://github.com/tkipf/gcn</a:t>
            </a:r>
            <a:r>
              <a:rPr lang="en-US" sz="1400" dirty="0"/>
              <a:t>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9534216-314D-4C28-8A5B-025B47C161FE}"/>
                  </a:ext>
                </a:extLst>
              </p:cNvPr>
              <p:cNvSpPr txBox="1"/>
              <p:nvPr/>
            </p:nvSpPr>
            <p:spPr bwMode="gray">
              <a:xfrm>
                <a:off x="862544" y="4118674"/>
                <a:ext cx="4200525" cy="9606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u="none" strike="noStrike" baseline="0" smtClean="0">
                          <a:latin typeface="Cambria Math" panose="02040503050406030204" pitchFamily="18" charset="0"/>
                        </a:rPr>
                        <m:t>𝑠𝑜𝑓𝑡𝑚𝑎𝑥</m:t>
                      </m:r>
                      <m:d>
                        <m:dPr>
                          <m:ctrlPr>
                            <a:rPr lang="en-US" sz="1800" b="0" i="1" u="none" strike="noStrike" baseline="0" smtClean="0">
                              <a:latin typeface="Cambria Math" panose="02040503050406030204" pitchFamily="18" charset="0"/>
                            </a:rPr>
                          </m:ctrlPr>
                        </m:dPr>
                        <m:e>
                          <m:sSub>
                            <m:sSubPr>
                              <m:ctrlPr>
                                <a:rPr lang="en-US" sz="1800" b="0" i="1" u="none" strike="noStrike" baseline="0" smtClean="0">
                                  <a:latin typeface="Cambria Math" panose="02040503050406030204" pitchFamily="18" charset="0"/>
                                </a:rPr>
                              </m:ctrlPr>
                            </m:sSubPr>
                            <m:e>
                              <m:r>
                                <a:rPr lang="en-US" sz="1800" b="0" i="1" u="none" strike="noStrike" baseline="0" smtClean="0">
                                  <a:latin typeface="Cambria Math" panose="02040503050406030204" pitchFamily="18" charset="0"/>
                                </a:rPr>
                                <m:t>𝑥</m:t>
                              </m:r>
                            </m:e>
                            <m:sub>
                              <m:r>
                                <a:rPr lang="en-US" sz="1800" b="0" i="1" u="none" strike="noStrike" baseline="0" smtClean="0">
                                  <a:latin typeface="Cambria Math" panose="02040503050406030204" pitchFamily="18" charset="0"/>
                                </a:rPr>
                                <m:t>𝑖</m:t>
                              </m:r>
                            </m:sub>
                          </m:sSub>
                        </m:e>
                      </m:d>
                      <m:r>
                        <a:rPr lang="en-US" sz="1800" b="0" i="1" u="none" strike="noStrike" baseline="0" smtClean="0">
                          <a:latin typeface="Cambria Math" panose="02040503050406030204" pitchFamily="18" charset="0"/>
                        </a:rPr>
                        <m:t>=</m:t>
                      </m:r>
                      <m:f>
                        <m:fPr>
                          <m:ctrlPr>
                            <a:rPr lang="en-US" sz="1800" b="0" i="1" u="none" strike="noStrike" baseline="0" smtClean="0">
                              <a:latin typeface="Cambria Math" panose="02040503050406030204" pitchFamily="18" charset="0"/>
                            </a:rPr>
                          </m:ctrlPr>
                        </m:fPr>
                        <m:num>
                          <m:r>
                            <m:rPr>
                              <m:sty m:val="p"/>
                            </m:rPr>
                            <a:rPr lang="en-US">
                              <a:latin typeface="Cambria Math" panose="02040503050406030204" pitchFamily="18" charset="0"/>
                            </a:rPr>
                            <m:t>exp</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num>
                        <m:den>
                          <m:nary>
                            <m:naryPr>
                              <m:chr m:val="∑"/>
                              <m:supHide m:val="on"/>
                              <m:ctrlPr>
                                <a:rPr lang="en-US" sz="1800" b="0" i="1" u="none" strike="noStrike" baseline="0" smtClean="0">
                                  <a:latin typeface="Cambria Math" panose="02040503050406030204" pitchFamily="18" charset="0"/>
                                </a:rPr>
                              </m:ctrlPr>
                            </m:naryPr>
                            <m:sub>
                              <m:r>
                                <a:rPr lang="en-US" sz="1800" b="0" i="1" u="none" strike="noStrike" baseline="0" smtClean="0">
                                  <a:latin typeface="Cambria Math" panose="02040503050406030204" pitchFamily="18" charset="0"/>
                                </a:rPr>
                                <m:t>𝑖</m:t>
                              </m:r>
                            </m:sub>
                            <m:sup/>
                            <m:e>
                              <m:r>
                                <m:rPr>
                                  <m:sty m:val="p"/>
                                </m:rPr>
                                <a:rPr lang="en-US" sz="1800" b="0" i="0" u="none" strike="noStrike" baseline="0" smtClean="0">
                                  <a:latin typeface="Cambria Math" panose="02040503050406030204" pitchFamily="18" charset="0"/>
                                </a:rPr>
                                <m:t>exp</m:t>
                              </m:r>
                              <m:r>
                                <a:rPr lang="en-US" sz="1800" b="0" i="1" u="none" strike="noStrike" baseline="0" smtClean="0">
                                  <a:latin typeface="Cambria Math" panose="02040503050406030204" pitchFamily="18" charset="0"/>
                                </a:rPr>
                                <m:t>⁡(</m:t>
                              </m:r>
                              <m:sSub>
                                <m:sSubPr>
                                  <m:ctrlPr>
                                    <a:rPr lang="en-US" sz="1800" b="0" i="1" u="none" strike="noStrike" baseline="0" smtClean="0">
                                      <a:latin typeface="Cambria Math" panose="02040503050406030204" pitchFamily="18" charset="0"/>
                                    </a:rPr>
                                  </m:ctrlPr>
                                </m:sSubPr>
                                <m:e>
                                  <m:r>
                                    <a:rPr lang="en-US" sz="1800" b="0" i="1" u="none" strike="noStrike" baseline="0" smtClean="0">
                                      <a:latin typeface="Cambria Math" panose="02040503050406030204" pitchFamily="18" charset="0"/>
                                    </a:rPr>
                                    <m:t>𝑥</m:t>
                                  </m:r>
                                </m:e>
                                <m:sub>
                                  <m:r>
                                    <a:rPr lang="en-US" sz="1800" b="0" i="1" u="none" strike="noStrike" baseline="0" smtClean="0">
                                      <a:latin typeface="Cambria Math" panose="02040503050406030204" pitchFamily="18" charset="0"/>
                                    </a:rPr>
                                    <m:t>𝑖</m:t>
                                  </m:r>
                                </m:sub>
                              </m:sSub>
                              <m:r>
                                <a:rPr lang="en-US" sz="1800" b="0" i="1" u="none" strike="noStrike" baseline="0" smtClean="0">
                                  <a:latin typeface="Cambria Math" panose="02040503050406030204" pitchFamily="18" charset="0"/>
                                </a:rPr>
                                <m:t>)</m:t>
                              </m:r>
                            </m:e>
                          </m:nary>
                        </m:den>
                      </m:f>
                    </m:oMath>
                  </m:oMathPara>
                </a14:m>
                <a:endParaRPr lang="en-US" sz="1800" b="0" i="0" u="none" strike="noStrike" baseline="0" dirty="0">
                  <a:latin typeface="CMR10"/>
                </a:endParaRPr>
              </a:p>
              <a:p>
                <a:endParaRPr lang="en-US" sz="1800" b="0" i="0" u="none" strike="noStrike" baseline="0" dirty="0">
                  <a:latin typeface="CMR10"/>
                </a:endParaRPr>
              </a:p>
            </p:txBody>
          </p:sp>
        </mc:Choice>
        <mc:Fallback xmlns="">
          <p:sp>
            <p:nvSpPr>
              <p:cNvPr id="14" name="TextBox 13">
                <a:extLst>
                  <a:ext uri="{FF2B5EF4-FFF2-40B4-BE49-F238E27FC236}">
                    <a16:creationId xmlns:a16="http://schemas.microsoft.com/office/drawing/2014/main" id="{69534216-314D-4C28-8A5B-025B47C161FE}"/>
                  </a:ext>
                </a:extLst>
              </p:cNvPr>
              <p:cNvSpPr txBox="1">
                <a:spLocks noRot="1" noChangeAspect="1" noMove="1" noResize="1" noEditPoints="1" noAdjustHandles="1" noChangeArrowheads="1" noChangeShapeType="1" noTextEdit="1"/>
              </p:cNvSpPr>
              <p:nvPr/>
            </p:nvSpPr>
            <p:spPr bwMode="gray">
              <a:xfrm>
                <a:off x="862544" y="4118674"/>
                <a:ext cx="4200525" cy="960648"/>
              </a:xfrm>
              <a:prstGeom prst="rect">
                <a:avLst/>
              </a:prstGeom>
              <a:blipFill>
                <a:blip r:embed="rId4"/>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D1B0BBD2-61B2-4E72-8456-F8D53A242BE9}"/>
              </a:ext>
            </a:extLst>
          </p:cNvPr>
          <p:cNvPicPr>
            <a:picLocks noChangeAspect="1"/>
          </p:cNvPicPr>
          <p:nvPr/>
        </p:nvPicPr>
        <p:blipFill>
          <a:blip r:embed="rId5"/>
          <a:stretch>
            <a:fillRect/>
          </a:stretch>
        </p:blipFill>
        <p:spPr>
          <a:xfrm>
            <a:off x="1018223" y="4931248"/>
            <a:ext cx="3629978" cy="105363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4C05F05-6927-4DE9-B1B2-7264365C3051}"/>
                  </a:ext>
                </a:extLst>
              </p:cNvPr>
              <p:cNvSpPr txBox="1"/>
              <p:nvPr/>
            </p:nvSpPr>
            <p:spPr bwMode="gray">
              <a:xfrm>
                <a:off x="4783245" y="5187590"/>
                <a:ext cx="5749711" cy="85578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Loss function is the cross-entropy, where</a:t>
                </a:r>
              </a:p>
              <a:p>
                <a:pPr>
                  <a:spcBef>
                    <a:spcPts val="300"/>
                  </a:spcBef>
                  <a:spcAft>
                    <a:spcPts val="300"/>
                  </a:spcAft>
                  <a:buClr>
                    <a:schemeClr val="accent1"/>
                  </a:buClr>
                  <a:buSzPct val="90000"/>
                </a:pPr>
                <a:r>
                  <a:rPr lang="en-US" sz="1600" dirty="0"/>
                  <a: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𝑌</m:t>
                        </m:r>
                      </m:e>
                      <m:sub>
                        <m:r>
                          <a:rPr lang="en-US" sz="1600" b="0" i="1" smtClean="0">
                            <a:latin typeface="Cambria Math" panose="02040503050406030204" pitchFamily="18" charset="0"/>
                          </a:rPr>
                          <m:t>𝑙𝑓</m:t>
                        </m:r>
                      </m:sub>
                    </m:sSub>
                  </m:oMath>
                </a14:m>
                <a:r>
                  <a:rPr lang="en-US" sz="1600" dirty="0"/>
                  <a:t>are the nodes with labels and</a:t>
                </a:r>
              </a:p>
            </p:txBody>
          </p:sp>
        </mc:Choice>
        <mc:Fallback xmlns="">
          <p:sp>
            <p:nvSpPr>
              <p:cNvPr id="17" name="TextBox 16">
                <a:extLst>
                  <a:ext uri="{FF2B5EF4-FFF2-40B4-BE49-F238E27FC236}">
                    <a16:creationId xmlns:a16="http://schemas.microsoft.com/office/drawing/2014/main" id="{34C05F05-6927-4DE9-B1B2-7264365C3051}"/>
                  </a:ext>
                </a:extLst>
              </p:cNvPr>
              <p:cNvSpPr txBox="1">
                <a:spLocks noRot="1" noChangeAspect="1" noMove="1" noResize="1" noEditPoints="1" noAdjustHandles="1" noChangeArrowheads="1" noChangeShapeType="1" noTextEdit="1"/>
              </p:cNvSpPr>
              <p:nvPr/>
            </p:nvSpPr>
            <p:spPr bwMode="gray">
              <a:xfrm>
                <a:off x="4783245" y="5187590"/>
                <a:ext cx="5749711" cy="855780"/>
              </a:xfrm>
              <a:prstGeom prst="rect">
                <a:avLst/>
              </a:prstGeom>
              <a:blipFill>
                <a:blip r:embed="rId6"/>
                <a:stretch>
                  <a:fillRect l="-2227" t="-7857"/>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829D00E4-781F-45B0-B69D-027FE4B6FE91}"/>
              </a:ext>
            </a:extLst>
          </p:cNvPr>
          <p:cNvPicPr>
            <a:picLocks noChangeAspect="1"/>
          </p:cNvPicPr>
          <p:nvPr/>
        </p:nvPicPr>
        <p:blipFill>
          <a:blip r:embed="rId7"/>
          <a:stretch>
            <a:fillRect/>
          </a:stretch>
        </p:blipFill>
        <p:spPr>
          <a:xfrm>
            <a:off x="3509628" y="748893"/>
            <a:ext cx="6228732" cy="2530550"/>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EBBAEEE-5D55-4CCB-BB9A-2D800E532B15}"/>
                  </a:ext>
                </a:extLst>
              </p:cNvPr>
              <p:cNvSpPr txBox="1"/>
              <p:nvPr/>
            </p:nvSpPr>
            <p:spPr bwMode="gray">
              <a:xfrm>
                <a:off x="151145" y="1191881"/>
                <a:ext cx="3358483" cy="923330"/>
              </a:xfrm>
              <a:prstGeom prst="rect">
                <a:avLst/>
              </a:prstGeom>
              <a:noFill/>
            </p:spPr>
            <p:txBody>
              <a:bodyPr wrap="square">
                <a:spAutoFit/>
              </a:bodyPr>
              <a:lstStyle/>
              <a:p>
                <a:r>
                  <a:rPr lang="en-US" sz="1800" dirty="0"/>
                  <a:t>C input channels</a:t>
                </a:r>
              </a:p>
              <a:p>
                <a:r>
                  <a:rPr lang="en-US" sz="1800" dirty="0"/>
                  <a:t>F maps in the output layer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oMath>
                </a14:m>
                <a:r>
                  <a:rPr lang="en-US" dirty="0"/>
                  <a:t>label of node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_</m:t>
                    </m:r>
                    <m:r>
                      <a:rPr lang="en-US" i="1" dirty="0" smtClean="0">
                        <a:latin typeface="Cambria Math" panose="02040503050406030204" pitchFamily="18" charset="0"/>
                      </a:rPr>
                      <m:t>𝑖</m:t>
                    </m:r>
                  </m:oMath>
                </a14:m>
                <a:r>
                  <a:rPr lang="en-US" dirty="0"/>
                  <a:t> </a:t>
                </a:r>
              </a:p>
            </p:txBody>
          </p:sp>
        </mc:Choice>
        <mc:Fallback xmlns="">
          <p:sp>
            <p:nvSpPr>
              <p:cNvPr id="21" name="TextBox 20">
                <a:extLst>
                  <a:ext uri="{FF2B5EF4-FFF2-40B4-BE49-F238E27FC236}">
                    <a16:creationId xmlns:a16="http://schemas.microsoft.com/office/drawing/2014/main" id="{AEBBAEEE-5D55-4CCB-BB9A-2D800E532B15}"/>
                  </a:ext>
                </a:extLst>
              </p:cNvPr>
              <p:cNvSpPr txBox="1">
                <a:spLocks noRot="1" noChangeAspect="1" noMove="1" noResize="1" noEditPoints="1" noAdjustHandles="1" noChangeArrowheads="1" noChangeShapeType="1" noTextEdit="1"/>
              </p:cNvSpPr>
              <p:nvPr/>
            </p:nvSpPr>
            <p:spPr bwMode="gray">
              <a:xfrm>
                <a:off x="151145" y="1191881"/>
                <a:ext cx="3358483" cy="923330"/>
              </a:xfrm>
              <a:prstGeom prst="rect">
                <a:avLst/>
              </a:prstGeom>
              <a:blipFill>
                <a:blip r:embed="rId8"/>
                <a:stretch>
                  <a:fillRect l="-1633" t="-3974" b="-9934"/>
                </a:stretch>
              </a:blipFill>
            </p:spPr>
            <p:txBody>
              <a:bodyPr/>
              <a:lstStyle/>
              <a:p>
                <a:r>
                  <a:rPr lang="en-US">
                    <a:noFill/>
                  </a:rPr>
                  <a:t> </a:t>
                </a:r>
              </a:p>
            </p:txBody>
          </p:sp>
        </mc:Fallback>
      </mc:AlternateContent>
    </p:spTree>
    <p:extLst>
      <p:ext uri="{BB962C8B-B14F-4D97-AF65-F5344CB8AC3E}">
        <p14:creationId xmlns:p14="http://schemas.microsoft.com/office/powerpoint/2010/main" val="23581305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87B7F-E882-426E-A7E7-B07955FEAF35}"/>
              </a:ext>
            </a:extLst>
          </p:cNvPr>
          <p:cNvSpPr>
            <a:spLocks noGrp="1"/>
          </p:cNvSpPr>
          <p:nvPr>
            <p:ph type="title"/>
          </p:nvPr>
        </p:nvSpPr>
        <p:spPr/>
        <p:txBody>
          <a:bodyPr/>
          <a:lstStyle/>
          <a:p>
            <a:r>
              <a:rPr lang="en-US" dirty="0" err="1"/>
              <a:t>Softmax</a:t>
            </a:r>
            <a:r>
              <a:rPr lang="en-US" dirty="0"/>
              <a:t>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8A4064-747A-4D80-88C0-399484C60F6F}"/>
                  </a:ext>
                </a:extLst>
              </p:cNvPr>
              <p:cNvSpPr>
                <a:spLocks noGrp="1"/>
              </p:cNvSpPr>
              <p:nvPr>
                <p:ph idx="1"/>
              </p:nvPr>
            </p:nvSpPr>
            <p:spPr>
              <a:xfrm>
                <a:off x="4135326" y="1167699"/>
                <a:ext cx="3255431" cy="658450"/>
              </a:xfrm>
            </p:spPr>
            <p:txBody>
              <a:bodyPr/>
              <a:lstStyle/>
              <a:p>
                <a:r>
                  <a:rPr lang="en-US" dirty="0"/>
                  <a:t>where,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r>
                      <a:rPr lang="en-US" b="0" i="1" smtClean="0">
                        <a:latin typeface="Cambria Math" panose="02040503050406030204" pitchFamily="18" charset="0"/>
                        <a:ea typeface="Cambria Math" panose="02040503050406030204" pitchFamily="18" charset="0"/>
                      </a:rPr>
                      <m:t> </m:t>
                    </m:r>
                  </m:oMath>
                </a14:m>
                <a:r>
                  <a:rPr lang="en-US" b="0" i="0" dirty="0">
                    <a:latin typeface="+mj-lt"/>
                    <a:ea typeface="Cambria Math" panose="02040503050406030204" pitchFamily="18" charset="0"/>
                  </a:rPr>
                  <a:t>features and </a:t>
                </a:r>
                <a14:m>
                  <m:oMath xmlns:m="http://schemas.openxmlformats.org/officeDocument/2006/math">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 </m:t>
                    </m:r>
                  </m:oMath>
                </a14:m>
                <a:r>
                  <a:rPr lang="en-US" b="0" i="0" dirty="0">
                    <a:latin typeface="+mj-lt"/>
                    <a:ea typeface="Cambria Math" panose="02040503050406030204" pitchFamily="18" charset="0"/>
                  </a:rPr>
                  <a:t>parameters to optimize</a:t>
                </a:r>
                <a:endParaRPr lang="en-US" dirty="0"/>
              </a:p>
            </p:txBody>
          </p:sp>
        </mc:Choice>
        <mc:Fallback xmlns="">
          <p:sp>
            <p:nvSpPr>
              <p:cNvPr id="3" name="Content Placeholder 2">
                <a:extLst>
                  <a:ext uri="{FF2B5EF4-FFF2-40B4-BE49-F238E27FC236}">
                    <a16:creationId xmlns:a16="http://schemas.microsoft.com/office/drawing/2014/main" id="{E98A4064-747A-4D80-88C0-399484C60F6F}"/>
                  </a:ext>
                </a:extLst>
              </p:cNvPr>
              <p:cNvSpPr>
                <a:spLocks noGrp="1" noRot="1" noChangeAspect="1" noMove="1" noResize="1" noEditPoints="1" noAdjustHandles="1" noChangeArrowheads="1" noChangeShapeType="1" noTextEdit="1"/>
              </p:cNvSpPr>
              <p:nvPr>
                <p:ph idx="1"/>
              </p:nvPr>
            </p:nvSpPr>
            <p:spPr>
              <a:xfrm>
                <a:off x="4135326" y="1167699"/>
                <a:ext cx="3255431" cy="658450"/>
              </a:xfrm>
              <a:blipFill>
                <a:blip r:embed="rId2"/>
                <a:stretch>
                  <a:fillRect l="-4494" t="-9259" r="-562" b="-203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B2CD768-085D-4A96-9BD7-B85E3A6AC1B0}"/>
              </a:ext>
            </a:extLst>
          </p:cNvPr>
          <p:cNvSpPr>
            <a:spLocks noGrp="1"/>
          </p:cNvSpPr>
          <p:nvPr>
            <p:ph type="sldNum" sz="quarter" idx="12"/>
          </p:nvPr>
        </p:nvSpPr>
        <p:spPr/>
        <p:txBody>
          <a:bodyPr/>
          <a:lstStyle/>
          <a:p>
            <a:fld id="{81561042-0DC2-4A04-AA50-F6D44EB20EBA}" type="slidenum">
              <a:rPr lang="en-US" smtClean="0"/>
              <a:t>132</a:t>
            </a:fld>
            <a:endParaRPr lang="en-US"/>
          </a:p>
        </p:txBody>
      </p:sp>
      <p:pic>
        <p:nvPicPr>
          <p:cNvPr id="6" name="Picture 5">
            <a:extLst>
              <a:ext uri="{FF2B5EF4-FFF2-40B4-BE49-F238E27FC236}">
                <a16:creationId xmlns:a16="http://schemas.microsoft.com/office/drawing/2014/main" id="{4AA890B7-5F03-467E-925D-C386DBBC19C3}"/>
              </a:ext>
            </a:extLst>
          </p:cNvPr>
          <p:cNvPicPr>
            <a:picLocks noChangeAspect="1"/>
          </p:cNvPicPr>
          <p:nvPr/>
        </p:nvPicPr>
        <p:blipFill>
          <a:blip r:embed="rId3"/>
          <a:stretch>
            <a:fillRect/>
          </a:stretch>
        </p:blipFill>
        <p:spPr>
          <a:xfrm>
            <a:off x="478369" y="918320"/>
            <a:ext cx="3255431" cy="896201"/>
          </a:xfrm>
          <a:prstGeom prst="rect">
            <a:avLst/>
          </a:prstGeom>
        </p:spPr>
      </p:pic>
      <p:pic>
        <p:nvPicPr>
          <p:cNvPr id="8" name="Picture 7">
            <a:extLst>
              <a:ext uri="{FF2B5EF4-FFF2-40B4-BE49-F238E27FC236}">
                <a16:creationId xmlns:a16="http://schemas.microsoft.com/office/drawing/2014/main" id="{1E7BE5EA-9BF0-472C-9263-C1E8468463FD}"/>
              </a:ext>
            </a:extLst>
          </p:cNvPr>
          <p:cNvPicPr>
            <a:picLocks noChangeAspect="1"/>
          </p:cNvPicPr>
          <p:nvPr/>
        </p:nvPicPr>
        <p:blipFill>
          <a:blip r:embed="rId4"/>
          <a:stretch>
            <a:fillRect/>
          </a:stretch>
        </p:blipFill>
        <p:spPr>
          <a:xfrm>
            <a:off x="2325052" y="4093679"/>
            <a:ext cx="6718935" cy="935041"/>
          </a:xfrm>
          <a:prstGeom prst="rect">
            <a:avLst/>
          </a:prstGeom>
        </p:spPr>
      </p:pic>
      <p:pic>
        <p:nvPicPr>
          <p:cNvPr id="10" name="Picture 9" descr="Diagram&#10;&#10;Description automatically generated">
            <a:extLst>
              <a:ext uri="{FF2B5EF4-FFF2-40B4-BE49-F238E27FC236}">
                <a16:creationId xmlns:a16="http://schemas.microsoft.com/office/drawing/2014/main" id="{840439E6-18ED-4710-8214-44A70D083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0010" y="1025230"/>
            <a:ext cx="3385185" cy="225811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32615FB-CD5F-48CD-9133-F1789761F78B}"/>
                  </a:ext>
                </a:extLst>
              </p:cNvPr>
              <p:cNvSpPr txBox="1"/>
              <p:nvPr/>
            </p:nvSpPr>
            <p:spPr bwMode="gray">
              <a:xfrm>
                <a:off x="242042" y="4327624"/>
                <a:ext cx="6244590" cy="369332"/>
              </a:xfrm>
              <a:prstGeom prst="rect">
                <a:avLst/>
              </a:prstGeom>
              <a:noFill/>
            </p:spPr>
            <p:txBody>
              <a:bodyPr wrap="square">
                <a:spAutoFit/>
              </a:bodyPr>
              <a:lstStyle/>
              <a:p>
                <a:r>
                  <a:rPr lang="en-US" dirty="0"/>
                  <a:t>Cost function </a:t>
                </a:r>
                <a14:m>
                  <m:oMath xmlns:m="http://schemas.openxmlformats.org/officeDocument/2006/math">
                    <m:r>
                      <a:rPr lang="en-US" i="1" dirty="0" smtClean="0">
                        <a:latin typeface="Cambria Math" panose="02040503050406030204" pitchFamily="18" charset="0"/>
                      </a:rPr>
                      <m:t>𝐽</m:t>
                    </m:r>
                  </m:oMath>
                </a14:m>
                <a:r>
                  <a:rPr lang="en-US" dirty="0"/>
                  <a:t> </a:t>
                </a:r>
              </a:p>
            </p:txBody>
          </p:sp>
        </mc:Choice>
        <mc:Fallback xmlns="">
          <p:sp>
            <p:nvSpPr>
              <p:cNvPr id="12" name="TextBox 11">
                <a:extLst>
                  <a:ext uri="{FF2B5EF4-FFF2-40B4-BE49-F238E27FC236}">
                    <a16:creationId xmlns:a16="http://schemas.microsoft.com/office/drawing/2014/main" id="{932615FB-CD5F-48CD-9133-F1789761F78B}"/>
                  </a:ext>
                </a:extLst>
              </p:cNvPr>
              <p:cNvSpPr txBox="1">
                <a:spLocks noRot="1" noChangeAspect="1" noMove="1" noResize="1" noEditPoints="1" noAdjustHandles="1" noChangeArrowheads="1" noChangeShapeType="1" noTextEdit="1"/>
              </p:cNvSpPr>
              <p:nvPr/>
            </p:nvSpPr>
            <p:spPr bwMode="gray">
              <a:xfrm>
                <a:off x="242042" y="4327624"/>
                <a:ext cx="6244590" cy="369332"/>
              </a:xfrm>
              <a:prstGeom prst="rect">
                <a:avLst/>
              </a:prstGeom>
              <a:blipFill>
                <a:blip r:embed="rId6"/>
                <a:stretch>
                  <a:fillRect l="-879" t="-10000" b="-26667"/>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4E321BF9-3490-411E-8C64-44C9A180FA66}"/>
              </a:ext>
            </a:extLst>
          </p:cNvPr>
          <p:cNvPicPr>
            <a:picLocks noChangeAspect="1"/>
          </p:cNvPicPr>
          <p:nvPr/>
        </p:nvPicPr>
        <p:blipFill>
          <a:blip r:embed="rId7"/>
          <a:stretch>
            <a:fillRect/>
          </a:stretch>
        </p:blipFill>
        <p:spPr>
          <a:xfrm>
            <a:off x="488845" y="2720340"/>
            <a:ext cx="3543300" cy="70866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50A40D8-3DFE-464F-9BCC-F23F1BCD2B76}"/>
                  </a:ext>
                </a:extLst>
              </p:cNvPr>
              <p:cNvSpPr txBox="1"/>
              <p:nvPr/>
            </p:nvSpPr>
            <p:spPr bwMode="gray">
              <a:xfrm>
                <a:off x="4329112" y="2848246"/>
                <a:ext cx="3565208" cy="461665"/>
              </a:xfrm>
              <a:prstGeom prst="rect">
                <a:avLst/>
              </a:prstGeom>
              <a:noFill/>
            </p:spPr>
            <p:txBody>
              <a:bodyPr wrap="square">
                <a:spAutoFit/>
              </a:bodyPr>
              <a:lstStyle/>
              <a:p>
                <a:r>
                  <a:rPr lang="en-US" dirty="0"/>
                  <a:t>w</a:t>
                </a:r>
                <a:r>
                  <a:rPr lang="en-US" b="0" dirty="0"/>
                  <a:t>here, </a:t>
                </a:r>
                <a14:m>
                  <m:oMath xmlns:m="http://schemas.openxmlformats.org/officeDocument/2006/math">
                    <m:r>
                      <m:rPr>
                        <m:sty m:val="p"/>
                      </m:rPr>
                      <a:rPr lang="en-US" b="0" i="0" smtClean="0">
                        <a:latin typeface="Cambria Math" panose="02040503050406030204" pitchFamily="18" charset="0"/>
                      </a:rPr>
                      <m:t>y</m:t>
                    </m:r>
                    <m:r>
                      <a:rPr lang="en-US" b="0" i="1" smtClean="0">
                        <a:latin typeface="Cambria Math" panose="02040503050406030204" pitchFamily="18" charset="0"/>
                      </a:rPr>
                      <m:t> </m:t>
                    </m:r>
                  </m:oMath>
                </a14:m>
                <a:r>
                  <a:rPr lang="en-US" b="0" i="0" dirty="0">
                    <a:latin typeface="+mj-lt"/>
                  </a:rPr>
                  <a:t>are the classes of</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𝑥</m:t>
                    </m:r>
                  </m:oMath>
                </a14:m>
                <a:endParaRPr lang="en-US" dirty="0"/>
              </a:p>
            </p:txBody>
          </p:sp>
        </mc:Choice>
        <mc:Fallback xmlns="">
          <p:sp>
            <p:nvSpPr>
              <p:cNvPr id="16" name="TextBox 15">
                <a:extLst>
                  <a:ext uri="{FF2B5EF4-FFF2-40B4-BE49-F238E27FC236}">
                    <a16:creationId xmlns:a16="http://schemas.microsoft.com/office/drawing/2014/main" id="{350A40D8-3DFE-464F-9BCC-F23F1BCD2B76}"/>
                  </a:ext>
                </a:extLst>
              </p:cNvPr>
              <p:cNvSpPr txBox="1">
                <a:spLocks noRot="1" noChangeAspect="1" noMove="1" noResize="1" noEditPoints="1" noAdjustHandles="1" noChangeArrowheads="1" noChangeShapeType="1" noTextEdit="1"/>
              </p:cNvSpPr>
              <p:nvPr/>
            </p:nvSpPr>
            <p:spPr bwMode="gray">
              <a:xfrm>
                <a:off x="4329112" y="2848246"/>
                <a:ext cx="3565208" cy="461665"/>
              </a:xfrm>
              <a:prstGeom prst="rect">
                <a:avLst/>
              </a:prstGeom>
              <a:blipFill>
                <a:blip r:embed="rId8"/>
                <a:stretch>
                  <a:fillRect l="-1368" b="-1578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2273D951-48A8-4CB2-A198-9926D7C02FE7}"/>
              </a:ext>
            </a:extLst>
          </p:cNvPr>
          <p:cNvSpPr txBox="1"/>
          <p:nvPr/>
        </p:nvSpPr>
        <p:spPr bwMode="gray">
          <a:xfrm>
            <a:off x="127634" y="6442328"/>
            <a:ext cx="9702165" cy="307777"/>
          </a:xfrm>
          <a:prstGeom prst="rect">
            <a:avLst/>
          </a:prstGeom>
          <a:noFill/>
        </p:spPr>
        <p:txBody>
          <a:bodyPr wrap="square">
            <a:spAutoFit/>
          </a:bodyPr>
          <a:lstStyle/>
          <a:p>
            <a:r>
              <a:rPr lang="en-US" sz="1400" dirty="0"/>
              <a:t>[1] http://ufldl.stanford.edu/tutorial/supervised/SoftmaxRegression/</a:t>
            </a:r>
          </a:p>
        </p:txBody>
      </p:sp>
      <p:pic>
        <p:nvPicPr>
          <p:cNvPr id="20" name="Picture 19">
            <a:extLst>
              <a:ext uri="{FF2B5EF4-FFF2-40B4-BE49-F238E27FC236}">
                <a16:creationId xmlns:a16="http://schemas.microsoft.com/office/drawing/2014/main" id="{C2BA0B15-E55D-44B4-BF44-80F17CBE6C15}"/>
              </a:ext>
            </a:extLst>
          </p:cNvPr>
          <p:cNvPicPr>
            <a:picLocks noChangeAspect="1"/>
          </p:cNvPicPr>
          <p:nvPr/>
        </p:nvPicPr>
        <p:blipFill>
          <a:blip r:embed="rId9"/>
          <a:stretch>
            <a:fillRect/>
          </a:stretch>
        </p:blipFill>
        <p:spPr>
          <a:xfrm>
            <a:off x="2341661" y="5429652"/>
            <a:ext cx="6842760" cy="765672"/>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D4227E2-189D-42A9-A67C-2BF3A517ED32}"/>
                  </a:ext>
                </a:extLst>
              </p:cNvPr>
              <p:cNvSpPr txBox="1"/>
              <p:nvPr/>
            </p:nvSpPr>
            <p:spPr bwMode="gray">
              <a:xfrm>
                <a:off x="242042" y="5532074"/>
                <a:ext cx="6244590" cy="369332"/>
              </a:xfrm>
              <a:prstGeom prst="rect">
                <a:avLst/>
              </a:prstGeom>
              <a:noFill/>
            </p:spPr>
            <p:txBody>
              <a:bodyPr wrap="square">
                <a:spAutoFit/>
              </a:bodyPr>
              <a:lstStyle/>
              <a:p>
                <a:r>
                  <a:rPr lang="en-US" dirty="0"/>
                  <a:t>Gradient of </a:t>
                </a:r>
                <a14:m>
                  <m:oMath xmlns:m="http://schemas.openxmlformats.org/officeDocument/2006/math">
                    <m:r>
                      <a:rPr lang="en-US" i="1" dirty="0" smtClean="0">
                        <a:latin typeface="Cambria Math" panose="02040503050406030204" pitchFamily="18" charset="0"/>
                      </a:rPr>
                      <m:t>𝐽</m:t>
                    </m:r>
                  </m:oMath>
                </a14:m>
                <a:endParaRPr lang="en-US" dirty="0"/>
              </a:p>
            </p:txBody>
          </p:sp>
        </mc:Choice>
        <mc:Fallback xmlns="">
          <p:sp>
            <p:nvSpPr>
              <p:cNvPr id="22" name="TextBox 21">
                <a:extLst>
                  <a:ext uri="{FF2B5EF4-FFF2-40B4-BE49-F238E27FC236}">
                    <a16:creationId xmlns:a16="http://schemas.microsoft.com/office/drawing/2014/main" id="{6D4227E2-189D-42A9-A67C-2BF3A517ED32}"/>
                  </a:ext>
                </a:extLst>
              </p:cNvPr>
              <p:cNvSpPr txBox="1">
                <a:spLocks noRot="1" noChangeAspect="1" noMove="1" noResize="1" noEditPoints="1" noAdjustHandles="1" noChangeArrowheads="1" noChangeShapeType="1" noTextEdit="1"/>
              </p:cNvSpPr>
              <p:nvPr/>
            </p:nvSpPr>
            <p:spPr bwMode="gray">
              <a:xfrm>
                <a:off x="242042" y="5532074"/>
                <a:ext cx="6244590" cy="369332"/>
              </a:xfrm>
              <a:prstGeom prst="rect">
                <a:avLst/>
              </a:prstGeom>
              <a:blipFill>
                <a:blip r:embed="rId10"/>
                <a:stretch>
                  <a:fillRect l="-879"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215924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059A-837B-4E70-85E0-77BA2416952C}"/>
              </a:ext>
            </a:extLst>
          </p:cNvPr>
          <p:cNvSpPr>
            <a:spLocks noGrp="1"/>
          </p:cNvSpPr>
          <p:nvPr>
            <p:ph type="title"/>
          </p:nvPr>
        </p:nvSpPr>
        <p:spPr/>
        <p:txBody>
          <a:bodyPr/>
          <a:lstStyle/>
          <a:p>
            <a:r>
              <a:rPr lang="pt-BR" dirty="0" err="1"/>
              <a:t>Suggested</a:t>
            </a:r>
            <a:r>
              <a:rPr lang="pt-BR" dirty="0"/>
              <a:t> </a:t>
            </a:r>
            <a:r>
              <a:rPr lang="pt-BR" dirty="0" err="1"/>
              <a:t>Exercises</a:t>
            </a:r>
            <a:endParaRPr lang="en-US" dirty="0"/>
          </a:p>
        </p:txBody>
      </p:sp>
      <p:sp>
        <p:nvSpPr>
          <p:cNvPr id="3" name="Content Placeholder 2">
            <a:extLst>
              <a:ext uri="{FF2B5EF4-FFF2-40B4-BE49-F238E27FC236}">
                <a16:creationId xmlns:a16="http://schemas.microsoft.com/office/drawing/2014/main" id="{619E2D8F-BD66-4A77-89AD-0694964867F4}"/>
              </a:ext>
            </a:extLst>
          </p:cNvPr>
          <p:cNvSpPr>
            <a:spLocks noGrp="1"/>
          </p:cNvSpPr>
          <p:nvPr>
            <p:ph idx="1"/>
          </p:nvPr>
        </p:nvSpPr>
        <p:spPr>
          <a:xfrm>
            <a:off x="478369" y="1024388"/>
            <a:ext cx="11473384" cy="2104679"/>
          </a:xfrm>
        </p:spPr>
        <p:txBody>
          <a:bodyPr/>
          <a:lstStyle/>
          <a:p>
            <a:pPr marL="457200" indent="-457200">
              <a:buFont typeface="+mj-lt"/>
              <a:buAutoNum type="arabicPeriod"/>
            </a:pPr>
            <a:r>
              <a:rPr lang="pt-BR" dirty="0"/>
              <a:t>Node </a:t>
            </a:r>
            <a:r>
              <a:rPr lang="pt-BR" dirty="0" err="1"/>
              <a:t>and</a:t>
            </a:r>
            <a:r>
              <a:rPr lang="pt-BR" dirty="0"/>
              <a:t> </a:t>
            </a:r>
            <a:r>
              <a:rPr lang="pt-BR" dirty="0" err="1"/>
              <a:t>Graph</a:t>
            </a:r>
            <a:r>
              <a:rPr lang="pt-BR" dirty="0"/>
              <a:t> </a:t>
            </a:r>
            <a:r>
              <a:rPr lang="pt-BR" dirty="0" err="1"/>
              <a:t>Feature</a:t>
            </a:r>
            <a:r>
              <a:rPr lang="pt-BR" dirty="0"/>
              <a:t> Learning</a:t>
            </a:r>
          </a:p>
          <a:p>
            <a:pPr marL="698494" lvl="1" indent="-457200"/>
            <a:r>
              <a:rPr lang="pt-BR" dirty="0" err="1"/>
              <a:t>Any</a:t>
            </a:r>
            <a:r>
              <a:rPr lang="pt-BR" dirty="0"/>
              <a:t> </a:t>
            </a:r>
            <a:r>
              <a:rPr lang="pt-BR" dirty="0" err="1"/>
              <a:t>two</a:t>
            </a:r>
            <a:r>
              <a:rPr lang="pt-BR" dirty="0"/>
              <a:t> </a:t>
            </a:r>
            <a:r>
              <a:rPr lang="pt-BR" dirty="0" err="1"/>
              <a:t>methods</a:t>
            </a:r>
            <a:r>
              <a:rPr lang="pt-BR" dirty="0"/>
              <a:t> of </a:t>
            </a:r>
            <a:r>
              <a:rPr lang="pt-BR" dirty="0" err="1"/>
              <a:t>your</a:t>
            </a:r>
            <a:r>
              <a:rPr lang="pt-BR" dirty="0"/>
              <a:t> </a:t>
            </a:r>
            <a:r>
              <a:rPr lang="pt-BR" dirty="0" err="1"/>
              <a:t>choice</a:t>
            </a:r>
            <a:endParaRPr lang="pt-BR" dirty="0"/>
          </a:p>
          <a:p>
            <a:pPr marL="457200" indent="-457200">
              <a:buFont typeface="+mj-lt"/>
              <a:buAutoNum type="arabicPeriod"/>
            </a:pPr>
            <a:r>
              <a:rPr lang="pt-BR" dirty="0"/>
              <a:t>Design </a:t>
            </a:r>
            <a:r>
              <a:rPr lang="pt-BR" dirty="0" err="1"/>
              <a:t>alternative</a:t>
            </a:r>
            <a:r>
              <a:rPr lang="pt-BR" dirty="0"/>
              <a:t> pipelines for a GNN</a:t>
            </a:r>
          </a:p>
          <a:p>
            <a:pPr marL="698494" lvl="1" indent="-457200"/>
            <a:r>
              <a:rPr lang="pt-BR" dirty="0" err="1"/>
              <a:t>Three</a:t>
            </a:r>
            <a:r>
              <a:rPr lang="pt-BR" dirty="0"/>
              <a:t> </a:t>
            </a:r>
            <a:r>
              <a:rPr lang="pt-BR" dirty="0" err="1"/>
              <a:t>alternative</a:t>
            </a:r>
            <a:r>
              <a:rPr lang="pt-BR" dirty="0"/>
              <a:t> </a:t>
            </a:r>
            <a:r>
              <a:rPr lang="pt-BR" dirty="0" err="1"/>
              <a:t>different</a:t>
            </a:r>
            <a:r>
              <a:rPr lang="pt-BR" dirty="0"/>
              <a:t> </a:t>
            </a:r>
            <a:r>
              <a:rPr lang="pt-BR" dirty="0" err="1"/>
              <a:t>options</a:t>
            </a:r>
            <a:r>
              <a:rPr lang="pt-BR" dirty="0"/>
              <a:t> for </a:t>
            </a:r>
            <a:r>
              <a:rPr lang="pt-BR" dirty="0" err="1"/>
              <a:t>embedding</a:t>
            </a:r>
            <a:r>
              <a:rPr lang="pt-BR" dirty="0"/>
              <a:t>, </a:t>
            </a:r>
            <a:r>
              <a:rPr lang="pt-BR" dirty="0" err="1"/>
              <a:t>aggregation</a:t>
            </a:r>
            <a:r>
              <a:rPr lang="pt-BR" dirty="0"/>
              <a:t>, </a:t>
            </a:r>
            <a:r>
              <a:rPr lang="pt-BR" dirty="0" err="1"/>
              <a:t>and</a:t>
            </a:r>
            <a:r>
              <a:rPr lang="pt-BR" dirty="0"/>
              <a:t> </a:t>
            </a:r>
            <a:r>
              <a:rPr lang="pt-BR" dirty="0" err="1"/>
              <a:t>enconding</a:t>
            </a:r>
            <a:endParaRPr lang="pt-BR" dirty="0"/>
          </a:p>
          <a:p>
            <a:pPr marL="698494" lvl="1" indent="-457200"/>
            <a:r>
              <a:rPr lang="pt-BR" dirty="0"/>
              <a:t>Test </a:t>
            </a:r>
            <a:r>
              <a:rPr lang="pt-BR" dirty="0" err="1"/>
              <a:t>at</a:t>
            </a:r>
            <a:r>
              <a:rPr lang="pt-BR" dirty="0"/>
              <a:t> </a:t>
            </a:r>
            <a:r>
              <a:rPr lang="pt-BR" dirty="0" err="1"/>
              <a:t>least</a:t>
            </a:r>
            <a:r>
              <a:rPr lang="pt-BR" dirty="0"/>
              <a:t> </a:t>
            </a:r>
            <a:r>
              <a:rPr lang="pt-BR" dirty="0" err="1"/>
              <a:t>one</a:t>
            </a:r>
            <a:r>
              <a:rPr lang="pt-BR" dirty="0"/>
              <a:t>.</a:t>
            </a:r>
            <a:endParaRPr lang="en-US" dirty="0"/>
          </a:p>
        </p:txBody>
      </p:sp>
      <p:sp>
        <p:nvSpPr>
          <p:cNvPr id="4" name="Slide Number Placeholder 3">
            <a:extLst>
              <a:ext uri="{FF2B5EF4-FFF2-40B4-BE49-F238E27FC236}">
                <a16:creationId xmlns:a16="http://schemas.microsoft.com/office/drawing/2014/main" id="{2544D838-EB3D-4D0D-822F-FD7D93CBEE71}"/>
              </a:ext>
            </a:extLst>
          </p:cNvPr>
          <p:cNvSpPr>
            <a:spLocks noGrp="1"/>
          </p:cNvSpPr>
          <p:nvPr>
            <p:ph type="sldNum" sz="quarter" idx="12"/>
          </p:nvPr>
        </p:nvSpPr>
        <p:spPr/>
        <p:txBody>
          <a:bodyPr/>
          <a:lstStyle/>
          <a:p>
            <a:fld id="{81561042-0DC2-4A04-AA50-F6D44EB20EBA}" type="slidenum">
              <a:rPr lang="en-US" smtClean="0"/>
              <a:t>133</a:t>
            </a:fld>
            <a:endParaRPr lang="en-US"/>
          </a:p>
        </p:txBody>
      </p:sp>
    </p:spTree>
    <p:extLst>
      <p:ext uri="{BB962C8B-B14F-4D97-AF65-F5344CB8AC3E}">
        <p14:creationId xmlns:p14="http://schemas.microsoft.com/office/powerpoint/2010/main" val="36174431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BB6C5-1871-444B-AD84-356DE1BC2905}"/>
              </a:ext>
            </a:extLst>
          </p:cNvPr>
          <p:cNvSpPr>
            <a:spLocks noGrp="1"/>
          </p:cNvSpPr>
          <p:nvPr>
            <p:ph type="ctrTitle"/>
          </p:nvPr>
        </p:nvSpPr>
        <p:spPr>
          <a:xfrm>
            <a:off x="481543" y="522575"/>
            <a:ext cx="11228913" cy="1001364"/>
          </a:xfrm>
          <a:noFill/>
        </p:spPr>
        <p:txBody>
          <a:bodyPr/>
          <a:lstStyle/>
          <a:p>
            <a:r>
              <a:rPr lang="en-US" dirty="0">
                <a:solidFill>
                  <a:schemeClr val="tx1"/>
                </a:solidFill>
              </a:rPr>
              <a:t>End, but to be continued :-)</a:t>
            </a:r>
          </a:p>
        </p:txBody>
      </p:sp>
      <p:sp>
        <p:nvSpPr>
          <p:cNvPr id="2" name="TextBox 1">
            <a:extLst>
              <a:ext uri="{FF2B5EF4-FFF2-40B4-BE49-F238E27FC236}">
                <a16:creationId xmlns:a16="http://schemas.microsoft.com/office/drawing/2014/main" id="{D0D052D4-CFB4-4B24-9000-456059A52DD9}"/>
              </a:ext>
            </a:extLst>
          </p:cNvPr>
          <p:cNvSpPr txBox="1"/>
          <p:nvPr/>
        </p:nvSpPr>
        <p:spPr bwMode="gray">
          <a:xfrm>
            <a:off x="0" y="3135086"/>
            <a:ext cx="12192000" cy="3722913"/>
          </a:xfrm>
          <a:prstGeom prst="rect">
            <a:avLst/>
          </a:prstGeom>
        </p:spPr>
        <p:style>
          <a:lnRef idx="1">
            <a:schemeClr val="dk1"/>
          </a:lnRef>
          <a:fillRef idx="2">
            <a:schemeClr val="dk1"/>
          </a:fillRef>
          <a:effectRef idx="1">
            <a:schemeClr val="dk1"/>
          </a:effectRef>
          <a:fontRef idx="minor">
            <a:schemeClr val="dk1"/>
          </a:fontRef>
        </p:style>
        <p:txBody>
          <a:bodyPr wrap="square" lIns="182880" tIns="182880" rIns="182880" bIns="182880" rtlCol="0">
            <a:noAutofit/>
          </a:bodyPr>
          <a:lstStyle/>
          <a:p>
            <a:pPr>
              <a:spcBef>
                <a:spcPts val="300"/>
              </a:spcBef>
              <a:spcAft>
                <a:spcPts val="300"/>
              </a:spcAft>
              <a:buClr>
                <a:schemeClr val="accent1"/>
              </a:buClr>
              <a:buSzPct val="90000"/>
            </a:pPr>
            <a:r>
              <a:rPr lang="en-US" sz="2400" b="1" dirty="0"/>
              <a:t>Please Get in touch!</a:t>
            </a:r>
          </a:p>
          <a:p>
            <a:pPr marL="182563" indent="-182563">
              <a:spcBef>
                <a:spcPts val="300"/>
              </a:spcBef>
              <a:spcAft>
                <a:spcPts val="300"/>
              </a:spcAft>
              <a:buClr>
                <a:schemeClr val="accent1"/>
              </a:buClr>
              <a:buSzPct val="90000"/>
              <a:buFont typeface="Arial" panose="020B0604020202020204" pitchFamily="34" charset="0"/>
              <a:buChar char="■"/>
            </a:pPr>
            <a:r>
              <a:rPr lang="en-US" sz="2000" dirty="0"/>
              <a:t>Email</a:t>
            </a:r>
          </a:p>
          <a:p>
            <a:pPr marL="800100" lvl="1" indent="-342900">
              <a:spcBef>
                <a:spcPts val="300"/>
              </a:spcBef>
              <a:spcAft>
                <a:spcPts val="300"/>
              </a:spcAft>
              <a:buClr>
                <a:schemeClr val="accent1"/>
              </a:buClr>
              <a:buSzPct val="90000"/>
              <a:buFont typeface="Arial" panose="020B0604020202020204" pitchFamily="34" charset="0"/>
              <a:buChar char="•"/>
            </a:pPr>
            <a:r>
              <a:rPr lang="en-US" sz="2000" dirty="0">
                <a:hlinkClick r:id="rId2"/>
              </a:rPr>
              <a:t>christian.adriano@hpi.de</a:t>
            </a:r>
            <a:endParaRPr lang="en-US" sz="2000" dirty="0"/>
          </a:p>
          <a:p>
            <a:pPr marL="182563" indent="-182563">
              <a:spcBef>
                <a:spcPts val="300"/>
              </a:spcBef>
              <a:spcAft>
                <a:spcPts val="300"/>
              </a:spcAft>
              <a:buClr>
                <a:schemeClr val="accent1"/>
              </a:buClr>
              <a:buSzPct val="90000"/>
              <a:buFont typeface="Arial" panose="020B0604020202020204" pitchFamily="34" charset="0"/>
              <a:buChar char="■"/>
            </a:pPr>
            <a:endParaRPr lang="en-US" sz="2000" dirty="0"/>
          </a:p>
          <a:p>
            <a:pPr marL="182563" indent="-182563">
              <a:spcBef>
                <a:spcPts val="300"/>
              </a:spcBef>
              <a:spcAft>
                <a:spcPts val="300"/>
              </a:spcAft>
              <a:buClr>
                <a:schemeClr val="accent1"/>
              </a:buClr>
              <a:buSzPct val="90000"/>
              <a:buFont typeface="Arial" panose="020B0604020202020204" pitchFamily="34" charset="0"/>
              <a:buChar char="■"/>
            </a:pPr>
            <a:r>
              <a:rPr lang="en-US" sz="2000" dirty="0"/>
              <a:t>Linked-In</a:t>
            </a:r>
          </a:p>
          <a:p>
            <a:pPr marL="800100" lvl="1" indent="-342900">
              <a:spcBef>
                <a:spcPts val="300"/>
              </a:spcBef>
              <a:spcAft>
                <a:spcPts val="300"/>
              </a:spcAft>
              <a:buClr>
                <a:schemeClr val="accent1"/>
              </a:buClr>
              <a:buSzPct val="90000"/>
              <a:buFont typeface="Arial" panose="020B0604020202020204" pitchFamily="34" charset="0"/>
              <a:buChar char="•"/>
            </a:pPr>
            <a:r>
              <a:rPr lang="en-US" sz="2000" dirty="0">
                <a:hlinkClick r:id="rId3"/>
              </a:rPr>
              <a:t>https://www.linkedin.com/in/christian-medeiros-adriano-65813a</a:t>
            </a:r>
            <a:endParaRPr lang="en-US" sz="2000" dirty="0"/>
          </a:p>
          <a:p>
            <a:pPr marL="639763" lvl="1" indent="-182563">
              <a:spcBef>
                <a:spcPts val="300"/>
              </a:spcBef>
              <a:spcAft>
                <a:spcPts val="300"/>
              </a:spcAft>
              <a:buClr>
                <a:schemeClr val="accent1"/>
              </a:buClr>
              <a:buSzPct val="90000"/>
              <a:buFont typeface="Arial" panose="020B0604020202020204" pitchFamily="34" charset="0"/>
              <a:buChar char="■"/>
            </a:pPr>
            <a:endParaRPr lang="en-US" sz="2000" dirty="0"/>
          </a:p>
          <a:p>
            <a:pPr marL="182563" indent="-182563">
              <a:spcBef>
                <a:spcPts val="300"/>
              </a:spcBef>
              <a:spcAft>
                <a:spcPts val="300"/>
              </a:spcAft>
              <a:buClr>
                <a:schemeClr val="accent1"/>
              </a:buClr>
              <a:buSzPct val="90000"/>
              <a:buFont typeface="Arial" panose="020B0604020202020204" pitchFamily="34" charset="0"/>
              <a:buChar char="■"/>
            </a:pPr>
            <a:r>
              <a:rPr lang="en-US" sz="2000" dirty="0" err="1"/>
              <a:t>HomePage</a:t>
            </a:r>
            <a:endParaRPr lang="en-US" sz="2000" dirty="0"/>
          </a:p>
          <a:p>
            <a:pPr marL="800100" lvl="1" indent="-342900">
              <a:spcBef>
                <a:spcPts val="300"/>
              </a:spcBef>
              <a:spcAft>
                <a:spcPts val="300"/>
              </a:spcAft>
              <a:buClr>
                <a:schemeClr val="accent1"/>
              </a:buClr>
              <a:buSzPct val="90000"/>
              <a:buFont typeface="Arial" panose="020B0604020202020204" pitchFamily="34" charset="0"/>
              <a:buChar char="•"/>
            </a:pPr>
            <a:r>
              <a:rPr lang="en-US" sz="2000" dirty="0">
                <a:hlinkClick r:id="rId4"/>
              </a:rPr>
              <a:t>https://hpi.de/giese/people/christian-medeiros-adriano.html</a:t>
            </a:r>
            <a:endParaRPr lang="en-US" sz="2000" dirty="0"/>
          </a:p>
        </p:txBody>
      </p:sp>
    </p:spTree>
    <p:extLst>
      <p:ext uri="{BB962C8B-B14F-4D97-AF65-F5344CB8AC3E}">
        <p14:creationId xmlns:p14="http://schemas.microsoft.com/office/powerpoint/2010/main" val="17531898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60AAA-D67D-4710-BBB6-E88522FBE872}"/>
              </a:ext>
            </a:extLst>
          </p:cNvPr>
          <p:cNvSpPr>
            <a:spLocks noGrp="1"/>
          </p:cNvSpPr>
          <p:nvPr>
            <p:ph type="title"/>
          </p:nvPr>
        </p:nvSpPr>
        <p:spPr/>
        <p:txBody>
          <a:bodyPr/>
          <a:lstStyle/>
          <a:p>
            <a:r>
              <a:rPr lang="en-US" dirty="0"/>
              <a:t>Network Diameter (or geodesic distance)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45E9CC-6E48-40D8-90AD-7CB284F6B0DB}"/>
                  </a:ext>
                </a:extLst>
              </p:cNvPr>
              <p:cNvSpPr>
                <a:spLocks noGrp="1"/>
              </p:cNvSpPr>
              <p:nvPr>
                <p:ph idx="1"/>
              </p:nvPr>
            </p:nvSpPr>
            <p:spPr>
              <a:xfrm>
                <a:off x="478369" y="1031632"/>
                <a:ext cx="11473384" cy="1243930"/>
              </a:xfrm>
            </p:spPr>
            <p:txBody>
              <a:bodyPr/>
              <a:lstStyle/>
              <a:p>
                <a:r>
                  <a:rPr lang="en-US" dirty="0"/>
                  <a:t>Network diameter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h</m:t>
                        </m:r>
                      </m:e>
                    </m:acc>
                  </m:oMath>
                </a14:m>
                <a:r>
                  <a:rPr lang="en-US" dirty="0"/>
                  <a:t>: average </a:t>
                </a:r>
                <a:r>
                  <a:rPr lang="en-US" b="1" dirty="0"/>
                  <a:t>shortest path</a:t>
                </a:r>
                <a:r>
                  <a:rPr lang="en-US" dirty="0"/>
                  <a:t> length among all nodes</a:t>
                </a:r>
              </a:p>
              <a:p>
                <a:r>
                  <a:rPr lang="en-US" b="1" dirty="0"/>
                  <a:t>Path</a:t>
                </a:r>
                <a:r>
                  <a:rPr lang="en-US" dirty="0"/>
                  <a:t> is sequence of nodes that are connected to each other</a:t>
                </a:r>
              </a:p>
              <a:p>
                <a:r>
                  <a:rPr lang="en-US" b="1" dirty="0"/>
                  <a:t>Shortest path </a:t>
                </a:r>
                <a14:m>
                  <m:oMath xmlns:m="http://schemas.openxmlformats.org/officeDocument/2006/math">
                    <m:r>
                      <a:rPr lang="en-US" sz="2400" b="0" i="1" smtClean="0">
                        <a:latin typeface="Cambria Math" panose="02040503050406030204" pitchFamily="18" charset="0"/>
                      </a:rPr>
                      <m:t>h</m:t>
                    </m:r>
                    <m:r>
                      <a:rPr lang="en-US" sz="2400" b="1" i="1" smtClean="0">
                        <a:latin typeface="Cambria Math" panose="02040503050406030204" pitchFamily="18" charset="0"/>
                      </a:rPr>
                      <m:t>:</m:t>
                    </m:r>
                  </m:oMath>
                </a14:m>
                <a:r>
                  <a:rPr lang="en-US" dirty="0"/>
                  <a:t> is the minimal distance between nodes</a:t>
                </a:r>
              </a:p>
            </p:txBody>
          </p:sp>
        </mc:Choice>
        <mc:Fallback xmlns="">
          <p:sp>
            <p:nvSpPr>
              <p:cNvPr id="3" name="Content Placeholder 2">
                <a:extLst>
                  <a:ext uri="{FF2B5EF4-FFF2-40B4-BE49-F238E27FC236}">
                    <a16:creationId xmlns:a16="http://schemas.microsoft.com/office/drawing/2014/main" id="{9045E9CC-6E48-40D8-90AD-7CB284F6B0DB}"/>
                  </a:ext>
                </a:extLst>
              </p:cNvPr>
              <p:cNvSpPr>
                <a:spLocks noGrp="1" noRot="1" noChangeAspect="1" noMove="1" noResize="1" noEditPoints="1" noAdjustHandles="1" noChangeArrowheads="1" noChangeShapeType="1" noTextEdit="1"/>
              </p:cNvSpPr>
              <p:nvPr>
                <p:ph idx="1"/>
              </p:nvPr>
            </p:nvSpPr>
            <p:spPr>
              <a:xfrm>
                <a:off x="478369" y="1031632"/>
                <a:ext cx="11473384" cy="1243930"/>
              </a:xfrm>
              <a:blipFill>
                <a:blip r:embed="rId2"/>
                <a:stretch>
                  <a:fillRect l="-1275" t="-2941" b="-931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E3C30B5-A13C-4FFE-ADCB-141291342EC9}"/>
              </a:ext>
            </a:extLst>
          </p:cNvPr>
          <p:cNvSpPr>
            <a:spLocks noGrp="1"/>
          </p:cNvSpPr>
          <p:nvPr>
            <p:ph type="sldNum" sz="quarter" idx="12"/>
          </p:nvPr>
        </p:nvSpPr>
        <p:spPr/>
        <p:txBody>
          <a:bodyPr/>
          <a:lstStyle/>
          <a:p>
            <a:fld id="{81561042-0DC2-4A04-AA50-F6D44EB20EBA}" type="slidenum">
              <a:rPr lang="en-US" smtClean="0"/>
              <a:t>14</a:t>
            </a:fld>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C9E80E7-D209-43EC-8A11-CEB503E6999C}"/>
                  </a:ext>
                </a:extLst>
              </p:cNvPr>
              <p:cNvSpPr txBox="1"/>
              <p:nvPr/>
            </p:nvSpPr>
            <p:spPr bwMode="gray">
              <a:xfrm>
                <a:off x="1122630" y="2498329"/>
                <a:ext cx="4874486" cy="1617559"/>
              </a:xfrm>
              <a:prstGeom prst="rect">
                <a:avLst/>
              </a:prstGeom>
              <a:noFill/>
            </p:spPr>
            <p:txBody>
              <a:bodyPr wrap="square">
                <a:spAutoFit/>
              </a:bodyPr>
              <a:lstStyle/>
              <a:p>
                <a:endParaRPr lang="en-US" sz="2800" dirty="0"/>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h</m:t>
                          </m:r>
                        </m:e>
                      </m:acc>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𝑚𝑎𝑥</m:t>
                              </m:r>
                            </m:sub>
                          </m:sSub>
                        </m:den>
                      </m:f>
                      <m:r>
                        <a:rPr lang="en-US" sz="2800" b="0" i="1" smtClean="0">
                          <a:latin typeface="Cambria Math" panose="02040503050406030204" pitchFamily="18" charset="0"/>
                        </a:rPr>
                        <m:t> </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r>
                            <a:rPr lang="en-US" sz="2800" b="0" i="1" smtClean="0">
                              <a:latin typeface="Cambria Math" panose="02040503050406030204" pitchFamily="18" charset="0"/>
                            </a:rPr>
                            <m:t>≠</m:t>
                          </m:r>
                          <m:r>
                            <a:rPr lang="en-US" sz="2800" b="0" i="1" smtClean="0">
                              <a:latin typeface="Cambria Math" panose="02040503050406030204" pitchFamily="18" charset="0"/>
                            </a:rPr>
                            <m:t>𝑖</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𝑖𝑗</m:t>
                              </m:r>
                            </m:sub>
                          </m:sSub>
                        </m:e>
                      </m:nary>
                    </m:oMath>
                  </m:oMathPara>
                </a14:m>
                <a:endParaRPr lang="en-US" sz="2800" dirty="0"/>
              </a:p>
            </p:txBody>
          </p:sp>
        </mc:Choice>
        <mc:Fallback xmlns="">
          <p:sp>
            <p:nvSpPr>
              <p:cNvPr id="23" name="TextBox 22">
                <a:extLst>
                  <a:ext uri="{FF2B5EF4-FFF2-40B4-BE49-F238E27FC236}">
                    <a16:creationId xmlns:a16="http://schemas.microsoft.com/office/drawing/2014/main" id="{7C9E80E7-D209-43EC-8A11-CEB503E6999C}"/>
                  </a:ext>
                </a:extLst>
              </p:cNvPr>
              <p:cNvSpPr txBox="1">
                <a:spLocks noRot="1" noChangeAspect="1" noMove="1" noResize="1" noEditPoints="1" noAdjustHandles="1" noChangeArrowheads="1" noChangeShapeType="1" noTextEdit="1"/>
              </p:cNvSpPr>
              <p:nvPr/>
            </p:nvSpPr>
            <p:spPr bwMode="gray">
              <a:xfrm>
                <a:off x="1122630" y="2498329"/>
                <a:ext cx="4874486" cy="161755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BC6D32B-3BDB-4DD7-ACAE-2D7CC071AA75}"/>
                  </a:ext>
                </a:extLst>
              </p:cNvPr>
              <p:cNvSpPr txBox="1"/>
              <p:nvPr/>
            </p:nvSpPr>
            <p:spPr bwMode="gray">
              <a:xfrm>
                <a:off x="10321397" y="4386230"/>
                <a:ext cx="1604213" cy="1421773"/>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𝐹</m:t>
                          </m:r>
                        </m:sub>
                      </m:sSub>
                      <m:r>
                        <a:rPr lang="en-US" sz="2000" b="0" i="1" smtClean="0">
                          <a:latin typeface="Cambria Math" panose="02040503050406030204" pitchFamily="18" charset="0"/>
                        </a:rPr>
                        <m:t>=2</m:t>
                      </m:r>
                    </m:oMath>
                  </m:oMathPara>
                </a14:m>
                <a:endParaRPr lang="en-US" sz="2000" b="0" dirty="0"/>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𝐹</m:t>
                          </m:r>
                          <m:r>
                            <a:rPr lang="en-US" sz="2000" b="0" i="1" smtClean="0">
                              <a:latin typeface="Cambria Math" panose="02040503050406030204" pitchFamily="18" charset="0"/>
                            </a:rPr>
                            <m:t>,</m:t>
                          </m:r>
                          <m:r>
                            <a:rPr lang="en-US" sz="2000" b="0" i="1" smtClean="0">
                              <a:latin typeface="Cambria Math" panose="02040503050406030204" pitchFamily="18" charset="0"/>
                            </a:rPr>
                            <m:t>𝐴</m:t>
                          </m:r>
                        </m:sub>
                      </m:sSub>
                      <m:r>
                        <a:rPr lang="en-US" sz="2000" b="0" i="1" smtClean="0">
                          <a:latin typeface="Cambria Math" panose="02040503050406030204" pitchFamily="18" charset="0"/>
                        </a:rPr>
                        <m:t>=∞</m:t>
                      </m:r>
                    </m:oMath>
                  </m:oMathPara>
                </a14:m>
                <a:endParaRPr lang="en-US" sz="2000" b="0" dirty="0"/>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𝐺</m:t>
                          </m:r>
                        </m:sub>
                      </m:sSub>
                      <m:r>
                        <a:rPr lang="en-US" sz="2000" i="1">
                          <a:latin typeface="Cambria Math" panose="02040503050406030204" pitchFamily="18" charset="0"/>
                        </a:rPr>
                        <m:t>=∞</m:t>
                      </m:r>
                    </m:oMath>
                  </m:oMathPara>
                </a14:m>
                <a:endParaRPr lang="en-US" sz="2000" dirty="0"/>
              </a:p>
              <a:p>
                <a:pPr>
                  <a:spcBef>
                    <a:spcPts val="300"/>
                  </a:spcBef>
                  <a:spcAft>
                    <a:spcPts val="300"/>
                  </a:spcAft>
                  <a:buClr>
                    <a:schemeClr val="accent1"/>
                  </a:buClr>
                  <a:buSzPct val="90000"/>
                </a:pPr>
                <a:endParaRPr lang="en-US" sz="2000" b="0" dirty="0"/>
              </a:p>
              <a:p>
                <a:pPr>
                  <a:spcBef>
                    <a:spcPts val="300"/>
                  </a:spcBef>
                  <a:spcAft>
                    <a:spcPts val="300"/>
                  </a:spcAft>
                  <a:buClr>
                    <a:schemeClr val="accent1"/>
                  </a:buClr>
                  <a:buSzPct val="90000"/>
                </a:pPr>
                <a:endParaRPr lang="en-US" sz="2000" b="0" dirty="0"/>
              </a:p>
              <a:p>
                <a:pPr>
                  <a:spcBef>
                    <a:spcPts val="300"/>
                  </a:spcBef>
                  <a:spcAft>
                    <a:spcPts val="300"/>
                  </a:spcAft>
                  <a:buClr>
                    <a:schemeClr val="accent1"/>
                  </a:buClr>
                  <a:buSzPct val="90000"/>
                </a:pPr>
                <a:endParaRPr lang="en-US" sz="2000" dirty="0"/>
              </a:p>
            </p:txBody>
          </p:sp>
        </mc:Choice>
        <mc:Fallback xmlns="">
          <p:sp>
            <p:nvSpPr>
              <p:cNvPr id="24" name="TextBox 23">
                <a:extLst>
                  <a:ext uri="{FF2B5EF4-FFF2-40B4-BE49-F238E27FC236}">
                    <a16:creationId xmlns:a16="http://schemas.microsoft.com/office/drawing/2014/main" id="{9BC6D32B-3BDB-4DD7-ACAE-2D7CC071AA75}"/>
                  </a:ext>
                </a:extLst>
              </p:cNvPr>
              <p:cNvSpPr txBox="1">
                <a:spLocks noRot="1" noChangeAspect="1" noMove="1" noResize="1" noEditPoints="1" noAdjustHandles="1" noChangeArrowheads="1" noChangeShapeType="1" noTextEdit="1"/>
              </p:cNvSpPr>
              <p:nvPr/>
            </p:nvSpPr>
            <p:spPr bwMode="gray">
              <a:xfrm>
                <a:off x="10321397" y="4386230"/>
                <a:ext cx="1604213" cy="1421773"/>
              </a:xfrm>
              <a:prstGeom prst="rect">
                <a:avLst/>
              </a:prstGeom>
              <a:blipFill>
                <a:blip r:embed="rId4"/>
                <a:stretch>
                  <a:fillRect/>
                </a:stretch>
              </a:blipFill>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A86E60C9-1400-49F2-B38B-9DF981AAF11C}"/>
              </a:ext>
            </a:extLst>
          </p:cNvPr>
          <p:cNvGrpSpPr/>
          <p:nvPr/>
        </p:nvGrpSpPr>
        <p:grpSpPr>
          <a:xfrm>
            <a:off x="8725607" y="2224850"/>
            <a:ext cx="2812113" cy="2018946"/>
            <a:chOff x="8725607" y="2224850"/>
            <a:chExt cx="2812113" cy="2018946"/>
          </a:xfrm>
        </p:grpSpPr>
        <p:grpSp>
          <p:nvGrpSpPr>
            <p:cNvPr id="59" name="Group 58">
              <a:extLst>
                <a:ext uri="{FF2B5EF4-FFF2-40B4-BE49-F238E27FC236}">
                  <a16:creationId xmlns:a16="http://schemas.microsoft.com/office/drawing/2014/main" id="{0D51B627-C023-4947-A529-E0902FAF783D}"/>
                </a:ext>
              </a:extLst>
            </p:cNvPr>
            <p:cNvGrpSpPr/>
            <p:nvPr/>
          </p:nvGrpSpPr>
          <p:grpSpPr>
            <a:xfrm>
              <a:off x="8725607" y="2224850"/>
              <a:ext cx="2128477" cy="2018946"/>
              <a:chOff x="8725607" y="2224850"/>
              <a:chExt cx="2128477" cy="2018946"/>
            </a:xfrm>
          </p:grpSpPr>
          <p:grpSp>
            <p:nvGrpSpPr>
              <p:cNvPr id="5" name="Group 4">
                <a:extLst>
                  <a:ext uri="{FF2B5EF4-FFF2-40B4-BE49-F238E27FC236}">
                    <a16:creationId xmlns:a16="http://schemas.microsoft.com/office/drawing/2014/main" id="{EF88D60C-F7B1-4840-A61F-9B5993697D19}"/>
                  </a:ext>
                </a:extLst>
              </p:cNvPr>
              <p:cNvGrpSpPr/>
              <p:nvPr/>
            </p:nvGrpSpPr>
            <p:grpSpPr>
              <a:xfrm>
                <a:off x="8725607" y="2224850"/>
                <a:ext cx="2128477" cy="2018946"/>
                <a:chOff x="9938188" y="4606083"/>
                <a:chExt cx="2128477" cy="2018946"/>
              </a:xfrm>
            </p:grpSpPr>
            <p:sp>
              <p:nvSpPr>
                <p:cNvPr id="6" name="Oval 5">
                  <a:extLst>
                    <a:ext uri="{FF2B5EF4-FFF2-40B4-BE49-F238E27FC236}">
                      <a16:creationId xmlns:a16="http://schemas.microsoft.com/office/drawing/2014/main" id="{C9D12219-358C-48D9-81E4-9B94C7B9A7EF}"/>
                    </a:ext>
                  </a:extLst>
                </p:cNvPr>
                <p:cNvSpPr/>
                <p:nvPr/>
              </p:nvSpPr>
              <p:spPr bwMode="gray">
                <a:xfrm>
                  <a:off x="9938188" y="500055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7" name="Oval 6">
                  <a:extLst>
                    <a:ext uri="{FF2B5EF4-FFF2-40B4-BE49-F238E27FC236}">
                      <a16:creationId xmlns:a16="http://schemas.microsoft.com/office/drawing/2014/main" id="{4895BD10-2057-41AF-A741-C39C2DBB4934}"/>
                    </a:ext>
                  </a:extLst>
                </p:cNvPr>
                <p:cNvSpPr/>
                <p:nvPr/>
              </p:nvSpPr>
              <p:spPr bwMode="gray">
                <a:xfrm>
                  <a:off x="9938188" y="5928236"/>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8" name="Oval 7">
                  <a:extLst>
                    <a:ext uri="{FF2B5EF4-FFF2-40B4-BE49-F238E27FC236}">
                      <a16:creationId xmlns:a16="http://schemas.microsoft.com/office/drawing/2014/main" id="{97802AA5-DB34-4992-916C-6CA32394F4E9}"/>
                    </a:ext>
                  </a:extLst>
                </p:cNvPr>
                <p:cNvSpPr/>
                <p:nvPr/>
              </p:nvSpPr>
              <p:spPr bwMode="gray">
                <a:xfrm>
                  <a:off x="10972096" y="5387317"/>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9" name="Straight Arrow Connector 8">
                  <a:extLst>
                    <a:ext uri="{FF2B5EF4-FFF2-40B4-BE49-F238E27FC236}">
                      <a16:creationId xmlns:a16="http://schemas.microsoft.com/office/drawing/2014/main" id="{980FB6C9-79B8-4720-9278-98C3721106A2}"/>
                    </a:ext>
                  </a:extLst>
                </p:cNvPr>
                <p:cNvCxnSpPr>
                  <a:cxnSpLocks/>
                  <a:stCxn id="6" idx="6"/>
                  <a:endCxn id="8" idx="1"/>
                </p:cNvCxnSpPr>
                <p:nvPr/>
              </p:nvCxnSpPr>
              <p:spPr bwMode="gray">
                <a:xfrm>
                  <a:off x="10352404" y="5207661"/>
                  <a:ext cx="680353" cy="240317"/>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DFF6535A-2DC5-45B5-92EA-15DE5554F061}"/>
                    </a:ext>
                  </a:extLst>
                </p:cNvPr>
                <p:cNvCxnSpPr>
                  <a:cxnSpLocks/>
                  <a:stCxn id="6" idx="4"/>
                  <a:endCxn id="7" idx="0"/>
                </p:cNvCxnSpPr>
                <p:nvPr/>
              </p:nvCxnSpPr>
              <p:spPr bwMode="gray">
                <a:xfrm>
                  <a:off x="10145296" y="5414769"/>
                  <a:ext cx="0" cy="513467"/>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AC98E6D5-52C2-4E9D-A1A7-E52DF3329B54}"/>
                    </a:ext>
                  </a:extLst>
                </p:cNvPr>
                <p:cNvCxnSpPr>
                  <a:cxnSpLocks/>
                  <a:stCxn id="7" idx="6"/>
                  <a:endCxn id="8" idx="3"/>
                </p:cNvCxnSpPr>
                <p:nvPr/>
              </p:nvCxnSpPr>
              <p:spPr bwMode="gray">
                <a:xfrm flipV="1">
                  <a:off x="10352404" y="5740872"/>
                  <a:ext cx="680353" cy="394472"/>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11BF103E-3A42-4BD2-BE3F-1375939F737A}"/>
                    </a:ext>
                  </a:extLst>
                </p:cNvPr>
                <p:cNvSpPr/>
                <p:nvPr/>
              </p:nvSpPr>
              <p:spPr bwMode="gray">
                <a:xfrm>
                  <a:off x="11214165" y="621081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13" name="Straight Arrow Connector 12">
                  <a:extLst>
                    <a:ext uri="{FF2B5EF4-FFF2-40B4-BE49-F238E27FC236}">
                      <a16:creationId xmlns:a16="http://schemas.microsoft.com/office/drawing/2014/main" id="{DB15F5A1-96CB-4B56-AA36-F03C74B6D6F1}"/>
                    </a:ext>
                  </a:extLst>
                </p:cNvPr>
                <p:cNvCxnSpPr>
                  <a:cxnSpLocks/>
                  <a:stCxn id="8" idx="5"/>
                  <a:endCxn id="12" idx="0"/>
                </p:cNvCxnSpPr>
                <p:nvPr/>
              </p:nvCxnSpPr>
              <p:spPr bwMode="gray">
                <a:xfrm>
                  <a:off x="11325651" y="5740872"/>
                  <a:ext cx="95622" cy="469941"/>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0C2CD467-1B76-43EA-8277-22B926027EF4}"/>
                    </a:ext>
                  </a:extLst>
                </p:cNvPr>
                <p:cNvSpPr/>
                <p:nvPr/>
              </p:nvSpPr>
              <p:spPr bwMode="gray">
                <a:xfrm>
                  <a:off x="11053577" y="460608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15" name="Oval 14">
                  <a:extLst>
                    <a:ext uri="{FF2B5EF4-FFF2-40B4-BE49-F238E27FC236}">
                      <a16:creationId xmlns:a16="http://schemas.microsoft.com/office/drawing/2014/main" id="{CFD8354C-65FE-40B8-8039-1BAE0B56ACEF}"/>
                    </a:ext>
                  </a:extLst>
                </p:cNvPr>
                <p:cNvSpPr/>
                <p:nvPr/>
              </p:nvSpPr>
              <p:spPr bwMode="gray">
                <a:xfrm>
                  <a:off x="11652449" y="520766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16" name="Straight Arrow Connector 15">
                  <a:extLst>
                    <a:ext uri="{FF2B5EF4-FFF2-40B4-BE49-F238E27FC236}">
                      <a16:creationId xmlns:a16="http://schemas.microsoft.com/office/drawing/2014/main" id="{391463F0-889D-41A4-A320-F67F7397F0BB}"/>
                    </a:ext>
                  </a:extLst>
                </p:cNvPr>
                <p:cNvCxnSpPr>
                  <a:cxnSpLocks/>
                  <a:stCxn id="8" idx="0"/>
                  <a:endCxn id="14" idx="4"/>
                </p:cNvCxnSpPr>
                <p:nvPr/>
              </p:nvCxnSpPr>
              <p:spPr bwMode="gray">
                <a:xfrm flipV="1">
                  <a:off x="11179204" y="5020299"/>
                  <a:ext cx="81481" cy="367018"/>
                </a:xfrm>
                <a:prstGeom prst="straightConnector1">
                  <a:avLst/>
                </a:prstGeom>
                <a:ln w="28575">
                  <a:solidFill>
                    <a:srgbClr val="00B05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38C54DC-9B3C-4BCC-BC85-1DE67E10C2D5}"/>
                    </a:ext>
                  </a:extLst>
                </p:cNvPr>
                <p:cNvCxnSpPr>
                  <a:cxnSpLocks/>
                  <a:stCxn id="8" idx="7"/>
                  <a:endCxn id="15" idx="2"/>
                </p:cNvCxnSpPr>
                <p:nvPr/>
              </p:nvCxnSpPr>
              <p:spPr bwMode="gray">
                <a:xfrm flipV="1">
                  <a:off x="11325651" y="5414769"/>
                  <a:ext cx="326798" cy="33209"/>
                </a:xfrm>
                <a:prstGeom prst="straightConnector1">
                  <a:avLst/>
                </a:prstGeom>
                <a:ln w="28575">
                  <a:solidFill>
                    <a:srgbClr val="00B05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A6E30603-2ECF-4417-8F73-44F2F1672371}"/>
                    </a:ext>
                  </a:extLst>
                </p:cNvPr>
                <p:cNvCxnSpPr>
                  <a:cxnSpLocks/>
                  <a:stCxn id="14" idx="5"/>
                  <a:endCxn id="15" idx="1"/>
                </p:cNvCxnSpPr>
                <p:nvPr/>
              </p:nvCxnSpPr>
              <p:spPr bwMode="gray">
                <a:xfrm>
                  <a:off x="11407132" y="4959638"/>
                  <a:ext cx="305978" cy="308684"/>
                </a:xfrm>
                <a:prstGeom prst="straightConnector1">
                  <a:avLst/>
                </a:prstGeom>
                <a:ln w="28575">
                  <a:solidFill>
                    <a:srgbClr val="00B05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5D3641C-31A1-4BEF-8C03-B40AD3352A66}"/>
                    </a:ext>
                  </a:extLst>
                </p:cNvPr>
                <p:cNvCxnSpPr>
                  <a:cxnSpLocks/>
                  <a:stCxn id="7" idx="5"/>
                  <a:endCxn id="12" idx="2"/>
                </p:cNvCxnSpPr>
                <p:nvPr/>
              </p:nvCxnSpPr>
              <p:spPr bwMode="gray">
                <a:xfrm>
                  <a:off x="10291743" y="6281791"/>
                  <a:ext cx="922422" cy="136130"/>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47B0A47-AE5A-4DB4-9265-BE7C93293A4D}"/>
                    </a:ext>
                  </a:extLst>
                </p:cNvPr>
                <p:cNvCxnSpPr>
                  <a:cxnSpLocks/>
                  <a:stCxn id="6" idx="5"/>
                  <a:endCxn id="12" idx="1"/>
                </p:cNvCxnSpPr>
                <p:nvPr/>
              </p:nvCxnSpPr>
              <p:spPr bwMode="gray">
                <a:xfrm>
                  <a:off x="10291743" y="5354108"/>
                  <a:ext cx="983083" cy="917366"/>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cxnSp>
            <p:nvCxnSpPr>
              <p:cNvPr id="21" name="Connector: Elbow 20">
                <a:extLst>
                  <a:ext uri="{FF2B5EF4-FFF2-40B4-BE49-F238E27FC236}">
                    <a16:creationId xmlns:a16="http://schemas.microsoft.com/office/drawing/2014/main" id="{39EAB872-65D1-40BC-8602-C532E28DE5D0}"/>
                  </a:ext>
                </a:extLst>
              </p:cNvPr>
              <p:cNvCxnSpPr>
                <a:cxnSpLocks/>
                <a:stCxn id="6" idx="1"/>
                <a:endCxn id="6" idx="7"/>
              </p:cNvCxnSpPr>
              <p:nvPr/>
            </p:nvCxnSpPr>
            <p:spPr bwMode="gray">
              <a:xfrm rot="5400000" flipH="1" flipV="1">
                <a:off x="8932715" y="2533534"/>
                <a:ext cx="12700" cy="292894"/>
              </a:xfrm>
              <a:prstGeom prst="bentConnector3">
                <a:avLst>
                  <a:gd name="adj1" fmla="val 2277646"/>
                </a:avLst>
              </a:prstGeom>
              <a:ln w="19050">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4445B039-6020-43F7-89ED-FD7E263B7444}"/>
                </a:ext>
              </a:extLst>
            </p:cNvPr>
            <p:cNvGrpSpPr/>
            <p:nvPr/>
          </p:nvGrpSpPr>
          <p:grpSpPr>
            <a:xfrm>
              <a:off x="10584382" y="3100299"/>
              <a:ext cx="953338" cy="960684"/>
              <a:chOff x="10584382" y="3100299"/>
              <a:chExt cx="953338" cy="960684"/>
            </a:xfrm>
          </p:grpSpPr>
          <p:sp>
            <p:nvSpPr>
              <p:cNvPr id="26" name="Oval 25">
                <a:extLst>
                  <a:ext uri="{FF2B5EF4-FFF2-40B4-BE49-F238E27FC236}">
                    <a16:creationId xmlns:a16="http://schemas.microsoft.com/office/drawing/2014/main" id="{1FBB1AC8-7F5D-49BB-B863-6EA5FC9A5938}"/>
                  </a:ext>
                </a:extLst>
              </p:cNvPr>
              <p:cNvSpPr/>
              <p:nvPr/>
            </p:nvSpPr>
            <p:spPr bwMode="gray">
              <a:xfrm>
                <a:off x="10584382" y="3646767"/>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G</a:t>
                </a:r>
              </a:p>
            </p:txBody>
          </p:sp>
          <p:sp>
            <p:nvSpPr>
              <p:cNvPr id="28" name="Oval 27">
                <a:extLst>
                  <a:ext uri="{FF2B5EF4-FFF2-40B4-BE49-F238E27FC236}">
                    <a16:creationId xmlns:a16="http://schemas.microsoft.com/office/drawing/2014/main" id="{9598D4E2-F368-421E-A85A-F47E37B3164D}"/>
                  </a:ext>
                </a:extLst>
              </p:cNvPr>
              <p:cNvSpPr/>
              <p:nvPr/>
            </p:nvSpPr>
            <p:spPr bwMode="gray">
              <a:xfrm>
                <a:off x="11123504" y="3100299"/>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H</a:t>
                </a:r>
              </a:p>
            </p:txBody>
          </p:sp>
          <p:cxnSp>
            <p:nvCxnSpPr>
              <p:cNvPr id="29" name="Straight Arrow Connector 28">
                <a:extLst>
                  <a:ext uri="{FF2B5EF4-FFF2-40B4-BE49-F238E27FC236}">
                    <a16:creationId xmlns:a16="http://schemas.microsoft.com/office/drawing/2014/main" id="{332C533E-A87B-4407-8C4C-24328655C40A}"/>
                  </a:ext>
                </a:extLst>
              </p:cNvPr>
              <p:cNvCxnSpPr>
                <a:cxnSpLocks/>
                <a:stCxn id="26" idx="7"/>
                <a:endCxn id="28" idx="3"/>
              </p:cNvCxnSpPr>
              <p:nvPr/>
            </p:nvCxnSpPr>
            <p:spPr bwMode="gray">
              <a:xfrm flipV="1">
                <a:off x="10937937" y="3453854"/>
                <a:ext cx="246228" cy="253574"/>
              </a:xfrm>
              <a:prstGeom prst="straightConnector1">
                <a:avLst/>
              </a:prstGeom>
              <a:ln w="28575">
                <a:solidFill>
                  <a:schemeClr val="accent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CB3571B-BE97-4404-B896-873E16701BAA}"/>
                  </a:ext>
                </a:extLst>
              </p:cNvPr>
              <p:cNvSpPr txBox="1"/>
              <p:nvPr/>
            </p:nvSpPr>
            <p:spPr bwMode="gray">
              <a:xfrm>
                <a:off x="332334" y="4441610"/>
                <a:ext cx="3814153" cy="872034"/>
              </a:xfrm>
              <a:prstGeom prst="rect">
                <a:avLst/>
              </a:prstGeom>
              <a:noFill/>
            </p:spPr>
            <p:txBody>
              <a:bodyPr wrap="square">
                <a:spAutoFit/>
              </a:bodyPr>
              <a:lstStyle/>
              <a:p>
                <a:r>
                  <a:rPr lang="en-US" sz="1600" dirty="0"/>
                  <a:t>Maximum number of edges: </a:t>
                </a:r>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E</m:t>
                          </m:r>
                        </m:e>
                        <m:sub>
                          <m:r>
                            <m:rPr>
                              <m:sty m:val="p"/>
                            </m:rPr>
                            <a:rPr lang="en-US" sz="1800" b="0" i="0" smtClean="0">
                              <a:latin typeface="Cambria Math" panose="02040503050406030204" pitchFamily="18" charset="0"/>
                            </a:rPr>
                            <m:t>max</m:t>
                          </m:r>
                        </m:sub>
                      </m:sSub>
                      <m:r>
                        <a:rPr lang="en-US" sz="1800" b="0" i="0" smtClean="0">
                          <a:latin typeface="Cambria Math" panose="02040503050406030204" pitchFamily="18" charset="0"/>
                        </a:rPr>
                        <m:t>=</m:t>
                      </m:r>
                      <m:d>
                        <m:dPr>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𝑁</m:t>
                              </m:r>
                            </m:e>
                            <m:e>
                              <m:r>
                                <a:rPr lang="en-US" sz="1800" b="0" i="1" smtClean="0">
                                  <a:latin typeface="Cambria Math" panose="02040503050406030204" pitchFamily="18" charset="0"/>
                                </a:rPr>
                                <m:t>2</m:t>
                              </m:r>
                            </m:e>
                          </m:eqArr>
                        </m:e>
                      </m:d>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𝑁</m:t>
                          </m:r>
                          <m:r>
                            <a:rPr lang="en-US" sz="1800" b="0" i="1" smtClean="0">
                              <a:latin typeface="Cambria Math" panose="02040503050406030204" pitchFamily="18" charset="0"/>
                            </a:rPr>
                            <m:t>(</m:t>
                          </m:r>
                          <m:r>
                            <a:rPr lang="en-US" sz="1800" b="0" i="1" smtClean="0">
                              <a:latin typeface="Cambria Math" panose="02040503050406030204" pitchFamily="18" charset="0"/>
                            </a:rPr>
                            <m:t>𝑁</m:t>
                          </m:r>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oMath>
                  </m:oMathPara>
                </a14:m>
                <a:endParaRPr lang="en-US" dirty="0"/>
              </a:p>
            </p:txBody>
          </p:sp>
        </mc:Choice>
        <mc:Fallback xmlns="">
          <p:sp>
            <p:nvSpPr>
              <p:cNvPr id="62" name="TextBox 61">
                <a:extLst>
                  <a:ext uri="{FF2B5EF4-FFF2-40B4-BE49-F238E27FC236}">
                    <a16:creationId xmlns:a16="http://schemas.microsoft.com/office/drawing/2014/main" id="{0CB3571B-BE97-4404-B896-873E16701BAA}"/>
                  </a:ext>
                </a:extLst>
              </p:cNvPr>
              <p:cNvSpPr txBox="1">
                <a:spLocks noRot="1" noChangeAspect="1" noMove="1" noResize="1" noEditPoints="1" noAdjustHandles="1" noChangeArrowheads="1" noChangeShapeType="1" noTextEdit="1"/>
              </p:cNvSpPr>
              <p:nvPr/>
            </p:nvSpPr>
            <p:spPr bwMode="gray">
              <a:xfrm>
                <a:off x="332334" y="4441610"/>
                <a:ext cx="3814153" cy="872034"/>
              </a:xfrm>
              <a:prstGeom prst="rect">
                <a:avLst/>
              </a:prstGeom>
              <a:blipFill>
                <a:blip r:embed="rId5"/>
                <a:stretch>
                  <a:fillRect l="-960" t="-2098"/>
                </a:stretch>
              </a:blipFill>
            </p:spPr>
            <p:txBody>
              <a:bodyPr/>
              <a:lstStyle/>
              <a:p>
                <a:r>
                  <a:rPr lang="en-US">
                    <a:noFill/>
                  </a:rPr>
                  <a:t> </a:t>
                </a:r>
              </a:p>
            </p:txBody>
          </p:sp>
        </mc:Fallback>
      </mc:AlternateContent>
      <p:cxnSp>
        <p:nvCxnSpPr>
          <p:cNvPr id="64" name="Connector: Elbow 63">
            <a:extLst>
              <a:ext uri="{FF2B5EF4-FFF2-40B4-BE49-F238E27FC236}">
                <a16:creationId xmlns:a16="http://schemas.microsoft.com/office/drawing/2014/main" id="{69A22172-0F63-4C2A-9446-24F307684E2F}"/>
              </a:ext>
            </a:extLst>
          </p:cNvPr>
          <p:cNvCxnSpPr>
            <a:cxnSpLocks/>
            <a:stCxn id="68" idx="2"/>
            <a:endCxn id="62" idx="0"/>
          </p:cNvCxnSpPr>
          <p:nvPr/>
        </p:nvCxnSpPr>
        <p:spPr bwMode="gray">
          <a:xfrm rot="5400000">
            <a:off x="2656452" y="3619648"/>
            <a:ext cx="404921" cy="1239002"/>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C0F2684A-E68B-49C1-A567-EE1C29DE0FEA}"/>
              </a:ext>
            </a:extLst>
          </p:cNvPr>
          <p:cNvSpPr/>
          <p:nvPr/>
        </p:nvSpPr>
        <p:spPr bwMode="gray">
          <a:xfrm>
            <a:off x="3235852" y="3942411"/>
            <a:ext cx="485122" cy="942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72" name="Connector: Elbow 71">
            <a:extLst>
              <a:ext uri="{FF2B5EF4-FFF2-40B4-BE49-F238E27FC236}">
                <a16:creationId xmlns:a16="http://schemas.microsoft.com/office/drawing/2014/main" id="{72E49E60-EBE2-4183-B8E8-16F93BECC3E9}"/>
              </a:ext>
            </a:extLst>
          </p:cNvPr>
          <p:cNvCxnSpPr>
            <a:cxnSpLocks/>
            <a:stCxn id="74" idx="2"/>
            <a:endCxn id="80" idx="0"/>
          </p:cNvCxnSpPr>
          <p:nvPr/>
        </p:nvCxnSpPr>
        <p:spPr bwMode="gray">
          <a:xfrm rot="16200000" flipH="1">
            <a:off x="5250703" y="3354083"/>
            <a:ext cx="806153" cy="1630328"/>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0CBB46B-01B2-445D-99BC-607790E5B714}"/>
              </a:ext>
            </a:extLst>
          </p:cNvPr>
          <p:cNvSpPr/>
          <p:nvPr/>
        </p:nvSpPr>
        <p:spPr bwMode="gray">
          <a:xfrm>
            <a:off x="4596054" y="3671893"/>
            <a:ext cx="485122" cy="942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14B6BE3E-2D73-43AC-9C6C-C89D8B805CEC}"/>
                  </a:ext>
                </a:extLst>
              </p:cNvPr>
              <p:cNvSpPr txBox="1"/>
              <p:nvPr/>
            </p:nvSpPr>
            <p:spPr bwMode="gray">
              <a:xfrm>
                <a:off x="5081176" y="4572324"/>
                <a:ext cx="2775533" cy="610605"/>
              </a:xfrm>
              <a:prstGeom prst="rect">
                <a:avLst/>
              </a:prstGeom>
              <a:noFill/>
            </p:spPr>
            <p:txBody>
              <a:bodyPr wrap="square">
                <a:spAutoFit/>
              </a:bodyPr>
              <a:lstStyle/>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m:rPr>
                            <m:sty m:val="p"/>
                          </m:rPr>
                          <a:rPr lang="en-US" sz="1600" b="0" i="0" smtClean="0">
                            <a:latin typeface="Cambria Math" panose="02040503050406030204" pitchFamily="18" charset="0"/>
                          </a:rPr>
                          <m:t>i</m:t>
                        </m:r>
                        <m:r>
                          <a:rPr lang="en-US" sz="1600" b="0" i="0" smtClean="0">
                            <a:latin typeface="Cambria Math" panose="02040503050406030204" pitchFamily="18" charset="0"/>
                          </a:rPr>
                          <m:t>,</m:t>
                        </m:r>
                        <m:r>
                          <m:rPr>
                            <m:sty m:val="p"/>
                          </m:rPr>
                          <a:rPr lang="en-US" sz="1600" b="0" i="0" smtClean="0">
                            <a:latin typeface="Cambria Math" panose="02040503050406030204" pitchFamily="18" charset="0"/>
                          </a:rPr>
                          <m:t>j</m:t>
                        </m:r>
                        <m:r>
                          <a:rPr lang="en-US" sz="1600" b="0" i="0" smtClean="0">
                            <a:latin typeface="Cambria Math" panose="02040503050406030204" pitchFamily="18" charset="0"/>
                          </a:rPr>
                          <m:t> </m:t>
                        </m:r>
                      </m:sub>
                    </m:sSub>
                    <m:r>
                      <a:rPr lang="en-US" sz="1600" b="0" i="1" smtClean="0">
                        <a:latin typeface="Cambria Math" panose="02040503050406030204" pitchFamily="18" charset="0"/>
                      </a:rPr>
                      <m:t> </m:t>
                    </m:r>
                  </m:oMath>
                </a14:m>
                <a:r>
                  <a:rPr lang="en-US" sz="1600" dirty="0"/>
                  <a:t>is the distance between nodes </a:t>
                </a:r>
                <a:r>
                  <a:rPr lang="en-US" sz="1600" i="1" dirty="0" err="1"/>
                  <a:t>i</a:t>
                </a:r>
                <a:r>
                  <a:rPr lang="en-US" sz="1600" dirty="0"/>
                  <a:t> and </a:t>
                </a:r>
                <a:r>
                  <a:rPr lang="en-US" sz="1600" i="1" dirty="0"/>
                  <a:t>j</a:t>
                </a:r>
                <a:endParaRPr lang="en-US" dirty="0"/>
              </a:p>
            </p:txBody>
          </p:sp>
        </mc:Choice>
        <mc:Fallback xmlns="">
          <p:sp>
            <p:nvSpPr>
              <p:cNvPr id="80" name="TextBox 79">
                <a:extLst>
                  <a:ext uri="{FF2B5EF4-FFF2-40B4-BE49-F238E27FC236}">
                    <a16:creationId xmlns:a16="http://schemas.microsoft.com/office/drawing/2014/main" id="{14B6BE3E-2D73-43AC-9C6C-C89D8B805CEC}"/>
                  </a:ext>
                </a:extLst>
              </p:cNvPr>
              <p:cNvSpPr txBox="1">
                <a:spLocks noRot="1" noChangeAspect="1" noMove="1" noResize="1" noEditPoints="1" noAdjustHandles="1" noChangeArrowheads="1" noChangeShapeType="1" noTextEdit="1"/>
              </p:cNvSpPr>
              <p:nvPr/>
            </p:nvSpPr>
            <p:spPr bwMode="gray">
              <a:xfrm>
                <a:off x="5081176" y="4572324"/>
                <a:ext cx="2775533" cy="610605"/>
              </a:xfrm>
              <a:prstGeom prst="rect">
                <a:avLst/>
              </a:prstGeom>
              <a:blipFill>
                <a:blip r:embed="rId6"/>
                <a:stretch>
                  <a:fillRect l="-1319" t="-4000" b="-12000"/>
                </a:stretch>
              </a:blipFill>
            </p:spPr>
            <p:txBody>
              <a:bodyPr/>
              <a:lstStyle/>
              <a:p>
                <a:r>
                  <a:rPr lang="en-US">
                    <a:noFill/>
                  </a:rPr>
                  <a:t> </a:t>
                </a:r>
              </a:p>
            </p:txBody>
          </p:sp>
        </mc:Fallback>
      </mc:AlternateContent>
    </p:spTree>
    <p:extLst>
      <p:ext uri="{BB962C8B-B14F-4D97-AF65-F5344CB8AC3E}">
        <p14:creationId xmlns:p14="http://schemas.microsoft.com/office/powerpoint/2010/main" val="123370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62" grpId="0"/>
      <p:bldP spid="68" grpId="0" animBg="1"/>
      <p:bldP spid="74" grpId="0" animBg="1"/>
      <p:bldP spid="80"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76DFC79-5677-483A-A9EF-435067D89D19}"/>
                  </a:ext>
                </a:extLst>
              </p:cNvPr>
              <p:cNvSpPr>
                <a:spLocks noGrp="1"/>
              </p:cNvSpPr>
              <p:nvPr>
                <p:ph type="title"/>
              </p:nvPr>
            </p:nvSpPr>
            <p:spPr/>
            <p:txBody>
              <a:bodyPr/>
              <a:lstStyle/>
              <a:p>
                <a:r>
                  <a:rPr lang="en-US" dirty="0"/>
                  <a:t>Clustering coefficient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a14:m>
                <a:endParaRPr lang="en-US" dirty="0"/>
              </a:p>
            </p:txBody>
          </p:sp>
        </mc:Choice>
        <mc:Fallback xmlns="">
          <p:sp>
            <p:nvSpPr>
              <p:cNvPr id="2" name="Title 1">
                <a:extLst>
                  <a:ext uri="{FF2B5EF4-FFF2-40B4-BE49-F238E27FC236}">
                    <a16:creationId xmlns:a16="http://schemas.microsoft.com/office/drawing/2014/main" id="{B76DFC79-5677-483A-A9EF-435067D89D19}"/>
                  </a:ext>
                </a:extLst>
              </p:cNvPr>
              <p:cNvSpPr>
                <a:spLocks noGrp="1" noRot="1" noChangeAspect="1" noMove="1" noResize="1" noEditPoints="1" noAdjustHandles="1" noChangeArrowheads="1" noChangeShapeType="1" noTextEdit="1"/>
              </p:cNvSpPr>
              <p:nvPr>
                <p:ph type="title"/>
              </p:nvPr>
            </p:nvSpPr>
            <p:spPr>
              <a:blipFill>
                <a:blip r:embed="rId3"/>
                <a:stretch>
                  <a:fillRect l="-2259" b="-351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5DFD95-75A8-45F8-933F-75D93DB50CA8}"/>
                  </a:ext>
                </a:extLst>
              </p:cNvPr>
              <p:cNvSpPr>
                <a:spLocks noGrp="1"/>
              </p:cNvSpPr>
              <p:nvPr>
                <p:ph idx="1"/>
              </p:nvPr>
            </p:nvSpPr>
            <p:spPr>
              <a:xfrm>
                <a:off x="461665" y="1099371"/>
                <a:ext cx="11473384" cy="819114"/>
              </a:xfrm>
            </p:spPr>
            <p:txBody>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oMath>
                </a14:m>
                <a:r>
                  <a:rPr lang="en-US" dirty="0"/>
                  <a:t>Measures how many of my neighbors are connected to each other</a:t>
                </a:r>
              </a:p>
              <a:p>
                <a:pP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0,1</m:t>
                          </m:r>
                        </m:e>
                      </m:d>
                    </m:oMath>
                  </m:oMathPara>
                </a14:m>
                <a:endParaRPr lang="en-US" b="0" dirty="0"/>
              </a:p>
              <a:p>
                <a:endParaRPr lang="en-US" b="0"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295DFD95-75A8-45F8-933F-75D93DB50CA8}"/>
                  </a:ext>
                </a:extLst>
              </p:cNvPr>
              <p:cNvSpPr>
                <a:spLocks noGrp="1" noRot="1" noChangeAspect="1" noMove="1" noResize="1" noEditPoints="1" noAdjustHandles="1" noChangeArrowheads="1" noChangeShapeType="1" noTextEdit="1"/>
              </p:cNvSpPr>
              <p:nvPr>
                <p:ph idx="1"/>
              </p:nvPr>
            </p:nvSpPr>
            <p:spPr>
              <a:xfrm>
                <a:off x="461665" y="1099371"/>
                <a:ext cx="11473384" cy="819114"/>
              </a:xfrm>
              <a:blipFill>
                <a:blip r:embed="rId4"/>
                <a:stretch>
                  <a:fillRect l="-956" t="-44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BD9693-A7BC-4191-AB49-ABEB198D1FB8}"/>
              </a:ext>
            </a:extLst>
          </p:cNvPr>
          <p:cNvSpPr>
            <a:spLocks noGrp="1"/>
          </p:cNvSpPr>
          <p:nvPr>
            <p:ph type="sldNum" sz="quarter" idx="12"/>
          </p:nvPr>
        </p:nvSpPr>
        <p:spPr/>
        <p:txBody>
          <a:bodyPr/>
          <a:lstStyle/>
          <a:p>
            <a:fld id="{81561042-0DC2-4A04-AA50-F6D44EB20EBA}" type="slidenum">
              <a:rPr lang="en-US" smtClean="0"/>
              <a:t>15</a:t>
            </a:fld>
            <a:endParaRPr lang="en-US"/>
          </a:p>
        </p:txBody>
      </p:sp>
      <p:cxnSp>
        <p:nvCxnSpPr>
          <p:cNvPr id="5" name="Connector: Elbow 4">
            <a:extLst>
              <a:ext uri="{FF2B5EF4-FFF2-40B4-BE49-F238E27FC236}">
                <a16:creationId xmlns:a16="http://schemas.microsoft.com/office/drawing/2014/main" id="{87AB1A55-D159-40C9-B3DF-49A6AD2C3DB1}"/>
              </a:ext>
            </a:extLst>
          </p:cNvPr>
          <p:cNvCxnSpPr>
            <a:cxnSpLocks/>
            <a:stCxn id="6" idx="2"/>
            <a:endCxn id="7" idx="0"/>
          </p:cNvCxnSpPr>
          <p:nvPr/>
        </p:nvCxnSpPr>
        <p:spPr bwMode="gray">
          <a:xfrm>
            <a:off x="2320242" y="2255891"/>
            <a:ext cx="2090453" cy="182880"/>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E4A9C5D-56B7-4A62-9B83-EA11FF0AD562}"/>
              </a:ext>
            </a:extLst>
          </p:cNvPr>
          <p:cNvSpPr/>
          <p:nvPr/>
        </p:nvSpPr>
        <p:spPr bwMode="gray">
          <a:xfrm rot="16200000">
            <a:off x="2119074" y="2237603"/>
            <a:ext cx="365760" cy="365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9EA0814-00D8-4A31-B8DB-44BDAB82E2A3}"/>
                  </a:ext>
                </a:extLst>
              </p:cNvPr>
              <p:cNvSpPr txBox="1"/>
              <p:nvPr/>
            </p:nvSpPr>
            <p:spPr bwMode="gray">
              <a:xfrm>
                <a:off x="3320468" y="2438771"/>
                <a:ext cx="2180454" cy="885435"/>
              </a:xfrm>
              <a:prstGeom prst="rect">
                <a:avLst/>
              </a:prstGeom>
              <a:noFill/>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m:rPr>
                            <m:sty m:val="p"/>
                          </m:rPr>
                          <a:rPr lang="en-US" sz="2000" b="0" i="0" smtClean="0">
                            <a:latin typeface="Cambria Math" panose="02040503050406030204" pitchFamily="18" charset="0"/>
                          </a:rPr>
                          <m:t>i</m:t>
                        </m:r>
                        <m:r>
                          <a:rPr lang="en-US" sz="2000" b="0" i="0" smtClean="0">
                            <a:latin typeface="Cambria Math" panose="02040503050406030204" pitchFamily="18" charset="0"/>
                          </a:rPr>
                          <m:t> </m:t>
                        </m:r>
                      </m:sub>
                    </m:sSub>
                    <m:r>
                      <a:rPr lang="en-US" sz="2000" b="0" i="1" smtClean="0">
                        <a:latin typeface="Cambria Math" panose="02040503050406030204" pitchFamily="18" charset="0"/>
                      </a:rPr>
                      <m:t> </m:t>
                    </m:r>
                  </m:oMath>
                </a14:m>
                <a:r>
                  <a:rPr lang="en-US" sz="1600" dirty="0"/>
                  <a:t>is the number of edges between neighbors of </a:t>
                </a:r>
                <a:r>
                  <a:rPr lang="en-US" sz="1600" i="1" dirty="0" err="1"/>
                  <a:t>i</a:t>
                </a:r>
                <a:endParaRPr lang="en-US" dirty="0"/>
              </a:p>
            </p:txBody>
          </p:sp>
        </mc:Choice>
        <mc:Fallback xmlns="">
          <p:sp>
            <p:nvSpPr>
              <p:cNvPr id="7" name="TextBox 6">
                <a:extLst>
                  <a:ext uri="{FF2B5EF4-FFF2-40B4-BE49-F238E27FC236}">
                    <a16:creationId xmlns:a16="http://schemas.microsoft.com/office/drawing/2014/main" id="{F9EA0814-00D8-4A31-B8DB-44BDAB82E2A3}"/>
                  </a:ext>
                </a:extLst>
              </p:cNvPr>
              <p:cNvSpPr txBox="1">
                <a:spLocks noRot="1" noChangeAspect="1" noMove="1" noResize="1" noEditPoints="1" noAdjustHandles="1" noChangeArrowheads="1" noChangeShapeType="1" noTextEdit="1"/>
              </p:cNvSpPr>
              <p:nvPr/>
            </p:nvSpPr>
            <p:spPr bwMode="gray">
              <a:xfrm>
                <a:off x="3320468" y="2438771"/>
                <a:ext cx="2180454" cy="885435"/>
              </a:xfrm>
              <a:prstGeom prst="rect">
                <a:avLst/>
              </a:prstGeom>
              <a:blipFill>
                <a:blip r:embed="rId5"/>
                <a:stretch>
                  <a:fillRect l="-1681" r="-3922" b="-8276"/>
                </a:stretch>
              </a:blipFill>
            </p:spPr>
            <p:txBody>
              <a:bodyPr/>
              <a:lstStyle/>
              <a:p>
                <a:r>
                  <a:rPr lang="en-US">
                    <a:noFill/>
                  </a:rPr>
                  <a:t> </a:t>
                </a:r>
              </a:p>
            </p:txBody>
          </p:sp>
        </mc:Fallback>
      </mc:AlternateContent>
      <p:cxnSp>
        <p:nvCxnSpPr>
          <p:cNvPr id="13" name="Connector: Elbow 12">
            <a:extLst>
              <a:ext uri="{FF2B5EF4-FFF2-40B4-BE49-F238E27FC236}">
                <a16:creationId xmlns:a16="http://schemas.microsoft.com/office/drawing/2014/main" id="{9FE4EC09-F115-4D9E-806F-B34F77078A1F}"/>
              </a:ext>
            </a:extLst>
          </p:cNvPr>
          <p:cNvCxnSpPr>
            <a:cxnSpLocks/>
            <a:stCxn id="14" idx="2"/>
            <a:endCxn id="15" idx="0"/>
          </p:cNvCxnSpPr>
          <p:nvPr/>
        </p:nvCxnSpPr>
        <p:spPr bwMode="gray">
          <a:xfrm rot="5400000">
            <a:off x="1625597" y="3063577"/>
            <a:ext cx="473206" cy="468372"/>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DDCF40A-B6B9-4F02-A171-27AC1E2CAC1B}"/>
              </a:ext>
            </a:extLst>
          </p:cNvPr>
          <p:cNvSpPr/>
          <p:nvPr/>
        </p:nvSpPr>
        <p:spPr bwMode="gray">
          <a:xfrm>
            <a:off x="1510752" y="3015441"/>
            <a:ext cx="1171268" cy="45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5" name="TextBox 14">
            <a:extLst>
              <a:ext uri="{FF2B5EF4-FFF2-40B4-BE49-F238E27FC236}">
                <a16:creationId xmlns:a16="http://schemas.microsoft.com/office/drawing/2014/main" id="{893A0546-260E-46DD-8951-CE96C4EF158E}"/>
              </a:ext>
            </a:extLst>
          </p:cNvPr>
          <p:cNvSpPr txBox="1"/>
          <p:nvPr/>
        </p:nvSpPr>
        <p:spPr bwMode="gray">
          <a:xfrm>
            <a:off x="240247" y="3534366"/>
            <a:ext cx="2775533" cy="369332"/>
          </a:xfrm>
          <a:prstGeom prst="rect">
            <a:avLst/>
          </a:prstGeom>
          <a:noFill/>
        </p:spPr>
        <p:txBody>
          <a:bodyPr wrap="square">
            <a:spAutoFit/>
          </a:bodyPr>
          <a:lstStyle/>
          <a:p>
            <a:r>
              <a:rPr lang="en-US" dirty="0"/>
              <a:t>total possible edges</a:t>
            </a:r>
          </a:p>
        </p:txBody>
      </p:sp>
      <p:grpSp>
        <p:nvGrpSpPr>
          <p:cNvPr id="63" name="Group 62">
            <a:extLst>
              <a:ext uri="{FF2B5EF4-FFF2-40B4-BE49-F238E27FC236}">
                <a16:creationId xmlns:a16="http://schemas.microsoft.com/office/drawing/2014/main" id="{F34959BC-A33A-4C25-994E-DE94BC3D1DCD}"/>
              </a:ext>
            </a:extLst>
          </p:cNvPr>
          <p:cNvGrpSpPr/>
          <p:nvPr/>
        </p:nvGrpSpPr>
        <p:grpSpPr>
          <a:xfrm>
            <a:off x="5954124" y="2073010"/>
            <a:ext cx="1378459" cy="1251196"/>
            <a:chOff x="6791014" y="2184627"/>
            <a:chExt cx="1690193" cy="1624476"/>
          </a:xfrm>
        </p:grpSpPr>
        <p:grpSp>
          <p:nvGrpSpPr>
            <p:cNvPr id="19" name="Group 18">
              <a:extLst>
                <a:ext uri="{FF2B5EF4-FFF2-40B4-BE49-F238E27FC236}">
                  <a16:creationId xmlns:a16="http://schemas.microsoft.com/office/drawing/2014/main" id="{7EC5BE4E-3921-4381-8D14-74CFF2F68421}"/>
                </a:ext>
              </a:extLst>
            </p:cNvPr>
            <p:cNvGrpSpPr/>
            <p:nvPr/>
          </p:nvGrpSpPr>
          <p:grpSpPr>
            <a:xfrm>
              <a:off x="6791014" y="2184627"/>
              <a:ext cx="1690193" cy="1624476"/>
              <a:chOff x="5665264" y="1696970"/>
              <a:chExt cx="1690193" cy="1624476"/>
            </a:xfrm>
          </p:grpSpPr>
          <p:sp>
            <p:nvSpPr>
              <p:cNvPr id="20" name="Oval 19">
                <a:extLst>
                  <a:ext uri="{FF2B5EF4-FFF2-40B4-BE49-F238E27FC236}">
                    <a16:creationId xmlns:a16="http://schemas.microsoft.com/office/drawing/2014/main" id="{6666EFDC-9B37-4A4C-826B-D05FFD72A9C0}"/>
                  </a:ext>
                </a:extLst>
              </p:cNvPr>
              <p:cNvSpPr/>
              <p:nvPr/>
            </p:nvSpPr>
            <p:spPr bwMode="gray">
              <a:xfrm>
                <a:off x="5665264" y="1696970"/>
                <a:ext cx="414216" cy="414216"/>
              </a:xfrm>
              <a:prstGeom prst="ellipse">
                <a:avLst/>
              </a:prstGeom>
              <a:solidFill>
                <a:schemeClr val="accent1">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21" name="Oval 20">
                <a:extLst>
                  <a:ext uri="{FF2B5EF4-FFF2-40B4-BE49-F238E27FC236}">
                    <a16:creationId xmlns:a16="http://schemas.microsoft.com/office/drawing/2014/main" id="{D0F27969-8302-4DD0-8EA2-3AD82ECC06CC}"/>
                  </a:ext>
                </a:extLst>
              </p:cNvPr>
              <p:cNvSpPr/>
              <p:nvPr/>
            </p:nvSpPr>
            <p:spPr bwMode="gray">
              <a:xfrm>
                <a:off x="5665264" y="2624653"/>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22" name="Oval 21">
                <a:extLst>
                  <a:ext uri="{FF2B5EF4-FFF2-40B4-BE49-F238E27FC236}">
                    <a16:creationId xmlns:a16="http://schemas.microsoft.com/office/drawing/2014/main" id="{980B214E-B471-43D4-A046-4A25CC11C1FE}"/>
                  </a:ext>
                </a:extLst>
              </p:cNvPr>
              <p:cNvSpPr/>
              <p:nvPr/>
            </p:nvSpPr>
            <p:spPr bwMode="gray">
              <a:xfrm>
                <a:off x="6699172" y="2083734"/>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23" name="Straight Arrow Connector 22">
                <a:extLst>
                  <a:ext uri="{FF2B5EF4-FFF2-40B4-BE49-F238E27FC236}">
                    <a16:creationId xmlns:a16="http://schemas.microsoft.com/office/drawing/2014/main" id="{0FBE93BD-DA23-455F-8124-98E60F0D8011}"/>
                  </a:ext>
                </a:extLst>
              </p:cNvPr>
              <p:cNvCxnSpPr>
                <a:stCxn id="20" idx="6"/>
                <a:endCxn id="22" idx="1"/>
              </p:cNvCxnSpPr>
              <p:nvPr/>
            </p:nvCxnSpPr>
            <p:spPr bwMode="gray">
              <a:xfrm>
                <a:off x="6079480" y="1904078"/>
                <a:ext cx="680353" cy="24031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500F63A-1C7E-432F-8FDD-E5E2B0CF76E6}"/>
                  </a:ext>
                </a:extLst>
              </p:cNvPr>
              <p:cNvCxnSpPr>
                <a:cxnSpLocks/>
                <a:stCxn id="20" idx="4"/>
                <a:endCxn id="21" idx="0"/>
              </p:cNvCxnSpPr>
              <p:nvPr/>
            </p:nvCxnSpPr>
            <p:spPr bwMode="gray">
              <a:xfrm>
                <a:off x="5872372" y="2111186"/>
                <a:ext cx="0" cy="51346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07990F1F-CA1C-4033-840D-F33D3EFF1A9B}"/>
                  </a:ext>
                </a:extLst>
              </p:cNvPr>
              <p:cNvSpPr/>
              <p:nvPr/>
            </p:nvSpPr>
            <p:spPr bwMode="gray">
              <a:xfrm>
                <a:off x="6941241" y="2907230"/>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grpSp>
        <p:cxnSp>
          <p:nvCxnSpPr>
            <p:cNvPr id="29" name="Straight Arrow Connector 28">
              <a:extLst>
                <a:ext uri="{FF2B5EF4-FFF2-40B4-BE49-F238E27FC236}">
                  <a16:creationId xmlns:a16="http://schemas.microsoft.com/office/drawing/2014/main" id="{C35E8F42-9FCB-42A9-AC43-C6190F0E28CD}"/>
                </a:ext>
              </a:extLst>
            </p:cNvPr>
            <p:cNvCxnSpPr>
              <a:cxnSpLocks/>
              <a:stCxn id="26" idx="1"/>
              <a:endCxn id="20" idx="5"/>
            </p:cNvCxnSpPr>
            <p:nvPr/>
          </p:nvCxnSpPr>
          <p:spPr bwMode="gray">
            <a:xfrm flipH="1" flipV="1">
              <a:off x="7144569" y="2538182"/>
              <a:ext cx="983083" cy="91736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D7F32C9A-9F81-4FD5-8059-35FE3CE49AF8}"/>
              </a:ext>
            </a:extLst>
          </p:cNvPr>
          <p:cNvGrpSpPr/>
          <p:nvPr/>
        </p:nvGrpSpPr>
        <p:grpSpPr>
          <a:xfrm>
            <a:off x="7588362" y="2073010"/>
            <a:ext cx="1378459" cy="1251196"/>
            <a:chOff x="6791014" y="2184627"/>
            <a:chExt cx="1690193" cy="1624476"/>
          </a:xfrm>
        </p:grpSpPr>
        <p:grpSp>
          <p:nvGrpSpPr>
            <p:cNvPr id="68" name="Group 67">
              <a:extLst>
                <a:ext uri="{FF2B5EF4-FFF2-40B4-BE49-F238E27FC236}">
                  <a16:creationId xmlns:a16="http://schemas.microsoft.com/office/drawing/2014/main" id="{D49294BD-F362-4097-A6AA-DF37CBD5CD16}"/>
                </a:ext>
              </a:extLst>
            </p:cNvPr>
            <p:cNvGrpSpPr/>
            <p:nvPr/>
          </p:nvGrpSpPr>
          <p:grpSpPr>
            <a:xfrm>
              <a:off x="6791014" y="2184627"/>
              <a:ext cx="1690193" cy="1624476"/>
              <a:chOff x="5665264" y="1696970"/>
              <a:chExt cx="1690193" cy="1624476"/>
            </a:xfrm>
          </p:grpSpPr>
          <p:sp>
            <p:nvSpPr>
              <p:cNvPr id="70" name="Oval 69">
                <a:extLst>
                  <a:ext uri="{FF2B5EF4-FFF2-40B4-BE49-F238E27FC236}">
                    <a16:creationId xmlns:a16="http://schemas.microsoft.com/office/drawing/2014/main" id="{52743159-CC58-4213-9D62-20DBC78D78E8}"/>
                  </a:ext>
                </a:extLst>
              </p:cNvPr>
              <p:cNvSpPr/>
              <p:nvPr/>
            </p:nvSpPr>
            <p:spPr bwMode="gray">
              <a:xfrm>
                <a:off x="5665264" y="1696970"/>
                <a:ext cx="414216" cy="414216"/>
              </a:xfrm>
              <a:prstGeom prst="ellipse">
                <a:avLst/>
              </a:prstGeom>
              <a:solidFill>
                <a:schemeClr val="accent1">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71" name="Oval 70">
                <a:extLst>
                  <a:ext uri="{FF2B5EF4-FFF2-40B4-BE49-F238E27FC236}">
                    <a16:creationId xmlns:a16="http://schemas.microsoft.com/office/drawing/2014/main" id="{64F5493C-823A-43CF-9761-CA6EEF68B219}"/>
                  </a:ext>
                </a:extLst>
              </p:cNvPr>
              <p:cNvSpPr/>
              <p:nvPr/>
            </p:nvSpPr>
            <p:spPr bwMode="gray">
              <a:xfrm>
                <a:off x="5665264" y="2624653"/>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72" name="Oval 71">
                <a:extLst>
                  <a:ext uri="{FF2B5EF4-FFF2-40B4-BE49-F238E27FC236}">
                    <a16:creationId xmlns:a16="http://schemas.microsoft.com/office/drawing/2014/main" id="{BFD8485A-205A-4F8F-9679-D3DE36EDF271}"/>
                  </a:ext>
                </a:extLst>
              </p:cNvPr>
              <p:cNvSpPr/>
              <p:nvPr/>
            </p:nvSpPr>
            <p:spPr bwMode="gray">
              <a:xfrm>
                <a:off x="6699172" y="2083734"/>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73" name="Straight Arrow Connector 72">
                <a:extLst>
                  <a:ext uri="{FF2B5EF4-FFF2-40B4-BE49-F238E27FC236}">
                    <a16:creationId xmlns:a16="http://schemas.microsoft.com/office/drawing/2014/main" id="{2D7F5341-2B58-40FE-A01B-A9CDE2F92509}"/>
                  </a:ext>
                </a:extLst>
              </p:cNvPr>
              <p:cNvCxnSpPr>
                <a:stCxn id="70" idx="6"/>
                <a:endCxn id="72" idx="1"/>
              </p:cNvCxnSpPr>
              <p:nvPr/>
            </p:nvCxnSpPr>
            <p:spPr bwMode="gray">
              <a:xfrm>
                <a:off x="6079480" y="1904078"/>
                <a:ext cx="680353" cy="24031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FE79332D-E7AA-431F-8723-CCE838D14ACF}"/>
                  </a:ext>
                </a:extLst>
              </p:cNvPr>
              <p:cNvCxnSpPr>
                <a:cxnSpLocks/>
                <a:stCxn id="70" idx="4"/>
                <a:endCxn id="71" idx="0"/>
              </p:cNvCxnSpPr>
              <p:nvPr/>
            </p:nvCxnSpPr>
            <p:spPr bwMode="gray">
              <a:xfrm>
                <a:off x="5872372" y="2111186"/>
                <a:ext cx="0" cy="51346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46E0BEA8-1193-47C2-A65B-5FBD84AD9486}"/>
                  </a:ext>
                </a:extLst>
              </p:cNvPr>
              <p:cNvCxnSpPr>
                <a:cxnSpLocks/>
                <a:stCxn id="71" idx="6"/>
                <a:endCxn id="72" idx="3"/>
              </p:cNvCxnSpPr>
              <p:nvPr/>
            </p:nvCxnSpPr>
            <p:spPr bwMode="gray">
              <a:xfrm flipV="1">
                <a:off x="6079480" y="2437289"/>
                <a:ext cx="680353" cy="39447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6" name="Oval 75">
                <a:extLst>
                  <a:ext uri="{FF2B5EF4-FFF2-40B4-BE49-F238E27FC236}">
                    <a16:creationId xmlns:a16="http://schemas.microsoft.com/office/drawing/2014/main" id="{C1BC0E29-9752-452B-9D28-D74500F8AE29}"/>
                  </a:ext>
                </a:extLst>
              </p:cNvPr>
              <p:cNvSpPr/>
              <p:nvPr/>
            </p:nvSpPr>
            <p:spPr bwMode="gray">
              <a:xfrm>
                <a:off x="6941241" y="2907230"/>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grpSp>
        <p:cxnSp>
          <p:nvCxnSpPr>
            <p:cNvPr id="69" name="Straight Arrow Connector 68">
              <a:extLst>
                <a:ext uri="{FF2B5EF4-FFF2-40B4-BE49-F238E27FC236}">
                  <a16:creationId xmlns:a16="http://schemas.microsoft.com/office/drawing/2014/main" id="{49D2AC81-9095-4D96-B38A-C35AB4E85AC5}"/>
                </a:ext>
              </a:extLst>
            </p:cNvPr>
            <p:cNvCxnSpPr>
              <a:cxnSpLocks/>
              <a:stCxn id="76" idx="1"/>
              <a:endCxn id="70" idx="5"/>
            </p:cNvCxnSpPr>
            <p:nvPr/>
          </p:nvCxnSpPr>
          <p:spPr bwMode="gray">
            <a:xfrm flipH="1" flipV="1">
              <a:off x="7144569" y="2538182"/>
              <a:ext cx="983083" cy="91736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79" name="Group 78">
            <a:extLst>
              <a:ext uri="{FF2B5EF4-FFF2-40B4-BE49-F238E27FC236}">
                <a16:creationId xmlns:a16="http://schemas.microsoft.com/office/drawing/2014/main" id="{8DF5DF1E-13C3-48DF-A847-04373B9BB475}"/>
              </a:ext>
            </a:extLst>
          </p:cNvPr>
          <p:cNvGrpSpPr/>
          <p:nvPr/>
        </p:nvGrpSpPr>
        <p:grpSpPr>
          <a:xfrm>
            <a:off x="9262333" y="2073010"/>
            <a:ext cx="1378459" cy="1251196"/>
            <a:chOff x="6791014" y="2184627"/>
            <a:chExt cx="1690193" cy="1624476"/>
          </a:xfrm>
        </p:grpSpPr>
        <p:grpSp>
          <p:nvGrpSpPr>
            <p:cNvPr id="80" name="Group 79">
              <a:extLst>
                <a:ext uri="{FF2B5EF4-FFF2-40B4-BE49-F238E27FC236}">
                  <a16:creationId xmlns:a16="http://schemas.microsoft.com/office/drawing/2014/main" id="{B2470BBF-6973-4BF7-B26E-C96F76B437F7}"/>
                </a:ext>
              </a:extLst>
            </p:cNvPr>
            <p:cNvGrpSpPr/>
            <p:nvPr/>
          </p:nvGrpSpPr>
          <p:grpSpPr>
            <a:xfrm>
              <a:off x="6791014" y="2184627"/>
              <a:ext cx="1690193" cy="1624476"/>
              <a:chOff x="5665264" y="1696970"/>
              <a:chExt cx="1690193" cy="1624476"/>
            </a:xfrm>
          </p:grpSpPr>
          <p:sp>
            <p:nvSpPr>
              <p:cNvPr id="82" name="Oval 81">
                <a:extLst>
                  <a:ext uri="{FF2B5EF4-FFF2-40B4-BE49-F238E27FC236}">
                    <a16:creationId xmlns:a16="http://schemas.microsoft.com/office/drawing/2014/main" id="{FC0C15F7-4F1C-4591-B547-9C6C7CF5C974}"/>
                  </a:ext>
                </a:extLst>
              </p:cNvPr>
              <p:cNvSpPr/>
              <p:nvPr/>
            </p:nvSpPr>
            <p:spPr bwMode="gray">
              <a:xfrm>
                <a:off x="5665264" y="1696970"/>
                <a:ext cx="414216" cy="414216"/>
              </a:xfrm>
              <a:prstGeom prst="ellipse">
                <a:avLst/>
              </a:prstGeom>
              <a:solidFill>
                <a:schemeClr val="accent1">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83" name="Oval 82">
                <a:extLst>
                  <a:ext uri="{FF2B5EF4-FFF2-40B4-BE49-F238E27FC236}">
                    <a16:creationId xmlns:a16="http://schemas.microsoft.com/office/drawing/2014/main" id="{EA454200-975B-4E89-B54F-4563A6E17312}"/>
                  </a:ext>
                </a:extLst>
              </p:cNvPr>
              <p:cNvSpPr/>
              <p:nvPr/>
            </p:nvSpPr>
            <p:spPr bwMode="gray">
              <a:xfrm>
                <a:off x="5665264" y="2624653"/>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84" name="Oval 83">
                <a:extLst>
                  <a:ext uri="{FF2B5EF4-FFF2-40B4-BE49-F238E27FC236}">
                    <a16:creationId xmlns:a16="http://schemas.microsoft.com/office/drawing/2014/main" id="{A7CEB153-63F7-4E64-A9F9-B66E3C20279B}"/>
                  </a:ext>
                </a:extLst>
              </p:cNvPr>
              <p:cNvSpPr/>
              <p:nvPr/>
            </p:nvSpPr>
            <p:spPr bwMode="gray">
              <a:xfrm>
                <a:off x="6699172" y="2083734"/>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85" name="Straight Arrow Connector 84">
                <a:extLst>
                  <a:ext uri="{FF2B5EF4-FFF2-40B4-BE49-F238E27FC236}">
                    <a16:creationId xmlns:a16="http://schemas.microsoft.com/office/drawing/2014/main" id="{027C710A-AA21-49BA-A99E-98981C82E819}"/>
                  </a:ext>
                </a:extLst>
              </p:cNvPr>
              <p:cNvCxnSpPr>
                <a:stCxn id="82" idx="6"/>
                <a:endCxn id="84" idx="1"/>
              </p:cNvCxnSpPr>
              <p:nvPr/>
            </p:nvCxnSpPr>
            <p:spPr bwMode="gray">
              <a:xfrm>
                <a:off x="6079480" y="1904078"/>
                <a:ext cx="680353" cy="24031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34BDE21E-7A1D-4D5E-8168-397DCBB006EC}"/>
                  </a:ext>
                </a:extLst>
              </p:cNvPr>
              <p:cNvCxnSpPr>
                <a:cxnSpLocks/>
                <a:stCxn id="82" idx="4"/>
                <a:endCxn id="83" idx="0"/>
              </p:cNvCxnSpPr>
              <p:nvPr/>
            </p:nvCxnSpPr>
            <p:spPr bwMode="gray">
              <a:xfrm>
                <a:off x="5872372" y="2111186"/>
                <a:ext cx="0" cy="51346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AD384DE8-3D1E-45A8-A2F5-2ADB4C23B5DE}"/>
                  </a:ext>
                </a:extLst>
              </p:cNvPr>
              <p:cNvCxnSpPr>
                <a:cxnSpLocks/>
                <a:stCxn id="83" idx="6"/>
                <a:endCxn id="84" idx="3"/>
              </p:cNvCxnSpPr>
              <p:nvPr/>
            </p:nvCxnSpPr>
            <p:spPr bwMode="gray">
              <a:xfrm flipV="1">
                <a:off x="6079480" y="2437289"/>
                <a:ext cx="680353" cy="39447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8" name="Oval 87">
                <a:extLst>
                  <a:ext uri="{FF2B5EF4-FFF2-40B4-BE49-F238E27FC236}">
                    <a16:creationId xmlns:a16="http://schemas.microsoft.com/office/drawing/2014/main" id="{ED722EBA-CCDF-4B6E-B28A-682DF71418BD}"/>
                  </a:ext>
                </a:extLst>
              </p:cNvPr>
              <p:cNvSpPr/>
              <p:nvPr/>
            </p:nvSpPr>
            <p:spPr bwMode="gray">
              <a:xfrm>
                <a:off x="6941241" y="2907230"/>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90" name="Straight Arrow Connector 89">
                <a:extLst>
                  <a:ext uri="{FF2B5EF4-FFF2-40B4-BE49-F238E27FC236}">
                    <a16:creationId xmlns:a16="http://schemas.microsoft.com/office/drawing/2014/main" id="{AEB39C1B-C14B-4045-A50D-8E481E9CA916}"/>
                  </a:ext>
                </a:extLst>
              </p:cNvPr>
              <p:cNvCxnSpPr>
                <a:cxnSpLocks/>
                <a:stCxn id="84" idx="4"/>
                <a:endCxn id="88" idx="0"/>
              </p:cNvCxnSpPr>
              <p:nvPr/>
            </p:nvCxnSpPr>
            <p:spPr bwMode="gray">
              <a:xfrm>
                <a:off x="6906280" y="2497950"/>
                <a:ext cx="242069" cy="40928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81" name="Straight Arrow Connector 80">
              <a:extLst>
                <a:ext uri="{FF2B5EF4-FFF2-40B4-BE49-F238E27FC236}">
                  <a16:creationId xmlns:a16="http://schemas.microsoft.com/office/drawing/2014/main" id="{C1B7322E-3026-46E5-870C-06DF4307AC86}"/>
                </a:ext>
              </a:extLst>
            </p:cNvPr>
            <p:cNvCxnSpPr>
              <a:cxnSpLocks/>
              <a:stCxn id="88" idx="1"/>
              <a:endCxn id="82" idx="5"/>
            </p:cNvCxnSpPr>
            <p:nvPr/>
          </p:nvCxnSpPr>
          <p:spPr bwMode="gray">
            <a:xfrm flipH="1" flipV="1">
              <a:off x="7144569" y="2538182"/>
              <a:ext cx="983083" cy="91736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1" name="Group 90">
            <a:extLst>
              <a:ext uri="{FF2B5EF4-FFF2-40B4-BE49-F238E27FC236}">
                <a16:creationId xmlns:a16="http://schemas.microsoft.com/office/drawing/2014/main" id="{9AF7B86D-D29D-4172-84C2-9101D24FD165}"/>
              </a:ext>
            </a:extLst>
          </p:cNvPr>
          <p:cNvGrpSpPr/>
          <p:nvPr/>
        </p:nvGrpSpPr>
        <p:grpSpPr>
          <a:xfrm>
            <a:off x="10754013" y="2046567"/>
            <a:ext cx="1378459" cy="1251196"/>
            <a:chOff x="6791014" y="2184627"/>
            <a:chExt cx="1690193" cy="1624476"/>
          </a:xfrm>
        </p:grpSpPr>
        <p:grpSp>
          <p:nvGrpSpPr>
            <p:cNvPr id="92" name="Group 91">
              <a:extLst>
                <a:ext uri="{FF2B5EF4-FFF2-40B4-BE49-F238E27FC236}">
                  <a16:creationId xmlns:a16="http://schemas.microsoft.com/office/drawing/2014/main" id="{27604F23-D409-4EFD-8DA6-649FF0FDAA8A}"/>
                </a:ext>
              </a:extLst>
            </p:cNvPr>
            <p:cNvGrpSpPr/>
            <p:nvPr/>
          </p:nvGrpSpPr>
          <p:grpSpPr>
            <a:xfrm>
              <a:off x="6791014" y="2184627"/>
              <a:ext cx="1690193" cy="1624476"/>
              <a:chOff x="5665264" y="1696970"/>
              <a:chExt cx="1690193" cy="1624476"/>
            </a:xfrm>
          </p:grpSpPr>
          <p:sp>
            <p:nvSpPr>
              <p:cNvPr id="94" name="Oval 93">
                <a:extLst>
                  <a:ext uri="{FF2B5EF4-FFF2-40B4-BE49-F238E27FC236}">
                    <a16:creationId xmlns:a16="http://schemas.microsoft.com/office/drawing/2014/main" id="{E2C06B85-8541-42C4-9C9A-521E787E6A61}"/>
                  </a:ext>
                </a:extLst>
              </p:cNvPr>
              <p:cNvSpPr/>
              <p:nvPr/>
            </p:nvSpPr>
            <p:spPr bwMode="gray">
              <a:xfrm>
                <a:off x="5665264" y="1696970"/>
                <a:ext cx="414216" cy="414216"/>
              </a:xfrm>
              <a:prstGeom prst="ellipse">
                <a:avLst/>
              </a:prstGeom>
              <a:solidFill>
                <a:schemeClr val="accent1">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95" name="Oval 94">
                <a:extLst>
                  <a:ext uri="{FF2B5EF4-FFF2-40B4-BE49-F238E27FC236}">
                    <a16:creationId xmlns:a16="http://schemas.microsoft.com/office/drawing/2014/main" id="{9D705E56-A22E-4A22-B0C1-035376101565}"/>
                  </a:ext>
                </a:extLst>
              </p:cNvPr>
              <p:cNvSpPr/>
              <p:nvPr/>
            </p:nvSpPr>
            <p:spPr bwMode="gray">
              <a:xfrm>
                <a:off x="5665264" y="2624653"/>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96" name="Oval 95">
                <a:extLst>
                  <a:ext uri="{FF2B5EF4-FFF2-40B4-BE49-F238E27FC236}">
                    <a16:creationId xmlns:a16="http://schemas.microsoft.com/office/drawing/2014/main" id="{9DB039DA-D022-4286-96E2-7FED0C0E9411}"/>
                  </a:ext>
                </a:extLst>
              </p:cNvPr>
              <p:cNvSpPr/>
              <p:nvPr/>
            </p:nvSpPr>
            <p:spPr bwMode="gray">
              <a:xfrm>
                <a:off x="6699172" y="2083734"/>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97" name="Straight Arrow Connector 96">
                <a:extLst>
                  <a:ext uri="{FF2B5EF4-FFF2-40B4-BE49-F238E27FC236}">
                    <a16:creationId xmlns:a16="http://schemas.microsoft.com/office/drawing/2014/main" id="{117FE847-C1E4-4339-B623-977B01497426}"/>
                  </a:ext>
                </a:extLst>
              </p:cNvPr>
              <p:cNvCxnSpPr>
                <a:stCxn id="94" idx="6"/>
                <a:endCxn id="96" idx="1"/>
              </p:cNvCxnSpPr>
              <p:nvPr/>
            </p:nvCxnSpPr>
            <p:spPr bwMode="gray">
              <a:xfrm>
                <a:off x="6079480" y="1904078"/>
                <a:ext cx="680353" cy="24031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539D5B2D-C078-413E-B08D-40CA57B239C6}"/>
                  </a:ext>
                </a:extLst>
              </p:cNvPr>
              <p:cNvCxnSpPr>
                <a:cxnSpLocks/>
                <a:stCxn id="94" idx="4"/>
                <a:endCxn id="95" idx="0"/>
              </p:cNvCxnSpPr>
              <p:nvPr/>
            </p:nvCxnSpPr>
            <p:spPr bwMode="gray">
              <a:xfrm>
                <a:off x="5872372" y="2111186"/>
                <a:ext cx="0" cy="51346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3837AB53-965A-4816-9548-55C1B7DC5069}"/>
                  </a:ext>
                </a:extLst>
              </p:cNvPr>
              <p:cNvCxnSpPr>
                <a:cxnSpLocks/>
                <a:stCxn id="95" idx="6"/>
                <a:endCxn id="96" idx="3"/>
              </p:cNvCxnSpPr>
              <p:nvPr/>
            </p:nvCxnSpPr>
            <p:spPr bwMode="gray">
              <a:xfrm flipV="1">
                <a:off x="6079480" y="2437289"/>
                <a:ext cx="680353" cy="39447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00" name="Oval 99">
                <a:extLst>
                  <a:ext uri="{FF2B5EF4-FFF2-40B4-BE49-F238E27FC236}">
                    <a16:creationId xmlns:a16="http://schemas.microsoft.com/office/drawing/2014/main" id="{171F8F8C-6242-4CBB-939C-39BFB49076BA}"/>
                  </a:ext>
                </a:extLst>
              </p:cNvPr>
              <p:cNvSpPr/>
              <p:nvPr/>
            </p:nvSpPr>
            <p:spPr bwMode="gray">
              <a:xfrm>
                <a:off x="6941241" y="2907230"/>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101" name="Straight Arrow Connector 100">
                <a:extLst>
                  <a:ext uri="{FF2B5EF4-FFF2-40B4-BE49-F238E27FC236}">
                    <a16:creationId xmlns:a16="http://schemas.microsoft.com/office/drawing/2014/main" id="{2D686462-30A7-4C43-92C4-44F6C0D0D879}"/>
                  </a:ext>
                </a:extLst>
              </p:cNvPr>
              <p:cNvCxnSpPr>
                <a:cxnSpLocks/>
                <a:stCxn id="95" idx="5"/>
                <a:endCxn id="100" idx="2"/>
              </p:cNvCxnSpPr>
              <p:nvPr/>
            </p:nvCxnSpPr>
            <p:spPr bwMode="gray">
              <a:xfrm>
                <a:off x="6018819" y="2978208"/>
                <a:ext cx="922422" cy="13613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6D5DFA6A-0FBB-4AE1-B55A-46F0BF447DF6}"/>
                  </a:ext>
                </a:extLst>
              </p:cNvPr>
              <p:cNvCxnSpPr>
                <a:cxnSpLocks/>
                <a:stCxn id="96" idx="4"/>
                <a:endCxn id="100" idx="0"/>
              </p:cNvCxnSpPr>
              <p:nvPr/>
            </p:nvCxnSpPr>
            <p:spPr bwMode="gray">
              <a:xfrm>
                <a:off x="6906280" y="2497950"/>
                <a:ext cx="242069" cy="40928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93" name="Straight Arrow Connector 92">
              <a:extLst>
                <a:ext uri="{FF2B5EF4-FFF2-40B4-BE49-F238E27FC236}">
                  <a16:creationId xmlns:a16="http://schemas.microsoft.com/office/drawing/2014/main" id="{9BBF026C-EE97-446B-A795-F1817B4890EA}"/>
                </a:ext>
              </a:extLst>
            </p:cNvPr>
            <p:cNvCxnSpPr>
              <a:cxnSpLocks/>
              <a:stCxn id="100" idx="1"/>
              <a:endCxn id="94" idx="5"/>
            </p:cNvCxnSpPr>
            <p:nvPr/>
          </p:nvCxnSpPr>
          <p:spPr bwMode="gray">
            <a:xfrm flipH="1" flipV="1">
              <a:off x="7144569" y="2538182"/>
              <a:ext cx="983083" cy="91736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104" name="Straight Arrow Connector 103">
            <a:extLst>
              <a:ext uri="{FF2B5EF4-FFF2-40B4-BE49-F238E27FC236}">
                <a16:creationId xmlns:a16="http://schemas.microsoft.com/office/drawing/2014/main" id="{944EFB2D-2E55-4F23-84AF-6361D7A54B05}"/>
              </a:ext>
            </a:extLst>
          </p:cNvPr>
          <p:cNvCxnSpPr/>
          <p:nvPr/>
        </p:nvCxnSpPr>
        <p:spPr bwMode="gray">
          <a:xfrm>
            <a:off x="6213957" y="4125394"/>
            <a:ext cx="5721092" cy="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FC5D49BA-31C4-421F-8F35-FA820C883315}"/>
                  </a:ext>
                </a:extLst>
              </p:cNvPr>
              <p:cNvSpPr txBox="1"/>
              <p:nvPr/>
            </p:nvSpPr>
            <p:spPr bwMode="gray">
              <a:xfrm>
                <a:off x="5230759" y="3387674"/>
                <a:ext cx="1117522" cy="389041"/>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𝐴</m:t>
                          </m:r>
                        </m:sub>
                      </m:sSub>
                    </m:oMath>
                  </m:oMathPara>
                </a14:m>
                <a:endParaRPr lang="en-US" dirty="0"/>
              </a:p>
            </p:txBody>
          </p:sp>
        </mc:Choice>
        <mc:Fallback xmlns="">
          <p:sp>
            <p:nvSpPr>
              <p:cNvPr id="105" name="TextBox 104">
                <a:extLst>
                  <a:ext uri="{FF2B5EF4-FFF2-40B4-BE49-F238E27FC236}">
                    <a16:creationId xmlns:a16="http://schemas.microsoft.com/office/drawing/2014/main" id="{FC5D49BA-31C4-421F-8F35-FA820C883315}"/>
                  </a:ext>
                </a:extLst>
              </p:cNvPr>
              <p:cNvSpPr txBox="1">
                <a:spLocks noRot="1" noChangeAspect="1" noMove="1" noResize="1" noEditPoints="1" noAdjustHandles="1" noChangeArrowheads="1" noChangeShapeType="1" noTextEdit="1"/>
              </p:cNvSpPr>
              <p:nvPr/>
            </p:nvSpPr>
            <p:spPr bwMode="gray">
              <a:xfrm>
                <a:off x="5230759" y="3387674"/>
                <a:ext cx="1117522" cy="389041"/>
              </a:xfrm>
              <a:prstGeom prst="rect">
                <a:avLst/>
              </a:prstGeom>
              <a:blipFill>
                <a:blip r:embed="rId6"/>
                <a:stretch>
                  <a:fillRect/>
                </a:stretch>
              </a:blipFill>
            </p:spPr>
            <p:txBody>
              <a:bodyPr/>
              <a:lstStyle/>
              <a:p>
                <a:r>
                  <a:rPr lang="en-US">
                    <a:noFill/>
                  </a:rPr>
                  <a:t> </a:t>
                </a:r>
              </a:p>
            </p:txBody>
          </p:sp>
        </mc:Fallback>
      </mc:AlternateContent>
      <p:sp>
        <p:nvSpPr>
          <p:cNvPr id="106" name="TextBox 105">
            <a:extLst>
              <a:ext uri="{FF2B5EF4-FFF2-40B4-BE49-F238E27FC236}">
                <a16:creationId xmlns:a16="http://schemas.microsoft.com/office/drawing/2014/main" id="{DCEAD99E-A60B-4B4F-BC13-50DE0680EBFD}"/>
              </a:ext>
            </a:extLst>
          </p:cNvPr>
          <p:cNvSpPr txBox="1"/>
          <p:nvPr/>
        </p:nvSpPr>
        <p:spPr bwMode="gray">
          <a:xfrm>
            <a:off x="6337035" y="3397262"/>
            <a:ext cx="914400" cy="26933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dirty="0">
                <a:solidFill>
                  <a:srgbClr val="C00000"/>
                </a:solidFill>
              </a:rPr>
              <a:t>0.0</a:t>
            </a:r>
          </a:p>
        </p:txBody>
      </p:sp>
      <p:sp>
        <p:nvSpPr>
          <p:cNvPr id="110" name="TextBox 109">
            <a:extLst>
              <a:ext uri="{FF2B5EF4-FFF2-40B4-BE49-F238E27FC236}">
                <a16:creationId xmlns:a16="http://schemas.microsoft.com/office/drawing/2014/main" id="{5899889F-C42E-4517-912C-060E4A4670E6}"/>
              </a:ext>
            </a:extLst>
          </p:cNvPr>
          <p:cNvSpPr txBox="1"/>
          <p:nvPr/>
        </p:nvSpPr>
        <p:spPr bwMode="gray">
          <a:xfrm>
            <a:off x="7912790" y="3397262"/>
            <a:ext cx="914400" cy="519221"/>
          </a:xfrm>
          <a:prstGeom prst="rect">
            <a:avLst/>
          </a:prstGeom>
          <a:noFill/>
        </p:spPr>
        <p:txBody>
          <a:bodyPr wrap="none" lIns="0" tIns="0" rIns="0" bIns="0" rtlCol="0">
            <a:noAutofit/>
          </a:bodyPr>
          <a:lstStyle/>
          <a:p>
            <a:pPr algn="ctr">
              <a:spcBef>
                <a:spcPts val="300"/>
              </a:spcBef>
              <a:spcAft>
                <a:spcPts val="300"/>
              </a:spcAft>
              <a:buClr>
                <a:schemeClr val="accent1"/>
              </a:buClr>
              <a:buSzPct val="90000"/>
            </a:pPr>
            <a:r>
              <a:rPr lang="en-US" sz="1600" b="1" dirty="0">
                <a:solidFill>
                  <a:srgbClr val="C00000"/>
                </a:solidFill>
              </a:rPr>
              <a:t>0.3</a:t>
            </a:r>
          </a:p>
          <a:p>
            <a:pPr algn="ctr">
              <a:spcBef>
                <a:spcPts val="300"/>
              </a:spcBef>
              <a:spcAft>
                <a:spcPts val="300"/>
              </a:spcAft>
              <a:buClr>
                <a:schemeClr val="accent1"/>
              </a:buClr>
              <a:buSzPct val="90000"/>
            </a:pPr>
            <a:r>
              <a:rPr lang="en-US" sz="1600" dirty="0">
                <a:solidFill>
                  <a:srgbClr val="C00000"/>
                </a:solidFill>
              </a:rPr>
              <a:t>=2*1/3*2</a:t>
            </a:r>
          </a:p>
        </p:txBody>
      </p:sp>
      <p:sp>
        <p:nvSpPr>
          <p:cNvPr id="113" name="TextBox 112">
            <a:extLst>
              <a:ext uri="{FF2B5EF4-FFF2-40B4-BE49-F238E27FC236}">
                <a16:creationId xmlns:a16="http://schemas.microsoft.com/office/drawing/2014/main" id="{7F06CC70-A2D9-4EED-8610-8DEC9190DE34}"/>
              </a:ext>
            </a:extLst>
          </p:cNvPr>
          <p:cNvSpPr txBox="1"/>
          <p:nvPr/>
        </p:nvSpPr>
        <p:spPr bwMode="gray">
          <a:xfrm>
            <a:off x="9302832" y="3397262"/>
            <a:ext cx="1165945" cy="519221"/>
          </a:xfrm>
          <a:prstGeom prst="rect">
            <a:avLst/>
          </a:prstGeom>
          <a:noFill/>
        </p:spPr>
        <p:txBody>
          <a:bodyPr wrap="none" lIns="0" tIns="0" rIns="0" bIns="0" rtlCol="0">
            <a:noAutofit/>
          </a:bodyPr>
          <a:lstStyle/>
          <a:p>
            <a:pPr algn="ctr">
              <a:spcBef>
                <a:spcPts val="300"/>
              </a:spcBef>
              <a:spcAft>
                <a:spcPts val="300"/>
              </a:spcAft>
              <a:buClr>
                <a:schemeClr val="accent1"/>
              </a:buClr>
              <a:buSzPct val="90000"/>
            </a:pPr>
            <a:r>
              <a:rPr lang="en-US" sz="1600" b="1" dirty="0">
                <a:solidFill>
                  <a:srgbClr val="C00000"/>
                </a:solidFill>
              </a:rPr>
              <a:t>0.67</a:t>
            </a:r>
          </a:p>
          <a:p>
            <a:pPr algn="ctr">
              <a:spcBef>
                <a:spcPts val="300"/>
              </a:spcBef>
              <a:spcAft>
                <a:spcPts val="300"/>
              </a:spcAft>
              <a:buClr>
                <a:schemeClr val="accent1"/>
              </a:buClr>
              <a:buSzPct val="90000"/>
            </a:pPr>
            <a:r>
              <a:rPr lang="en-US" sz="1600" dirty="0">
                <a:solidFill>
                  <a:srgbClr val="C00000"/>
                </a:solidFill>
              </a:rPr>
              <a:t>=2*2/3*2</a:t>
            </a:r>
          </a:p>
        </p:txBody>
      </p:sp>
      <p:sp>
        <p:nvSpPr>
          <p:cNvPr id="114" name="TextBox 113">
            <a:extLst>
              <a:ext uri="{FF2B5EF4-FFF2-40B4-BE49-F238E27FC236}">
                <a16:creationId xmlns:a16="http://schemas.microsoft.com/office/drawing/2014/main" id="{221872A3-0698-4F6A-9B5C-6A7338EB0E62}"/>
              </a:ext>
            </a:extLst>
          </p:cNvPr>
          <p:cNvSpPr txBox="1"/>
          <p:nvPr/>
        </p:nvSpPr>
        <p:spPr bwMode="gray">
          <a:xfrm>
            <a:off x="10853344" y="3397262"/>
            <a:ext cx="1165945" cy="519221"/>
          </a:xfrm>
          <a:prstGeom prst="rect">
            <a:avLst/>
          </a:prstGeom>
          <a:noFill/>
        </p:spPr>
        <p:txBody>
          <a:bodyPr wrap="none" lIns="0" tIns="0" rIns="0" bIns="0" rtlCol="0">
            <a:noAutofit/>
          </a:bodyPr>
          <a:lstStyle/>
          <a:p>
            <a:pPr algn="ctr">
              <a:spcBef>
                <a:spcPts val="300"/>
              </a:spcBef>
              <a:spcAft>
                <a:spcPts val="300"/>
              </a:spcAft>
              <a:buClr>
                <a:schemeClr val="accent1"/>
              </a:buClr>
              <a:buSzPct val="90000"/>
            </a:pPr>
            <a:r>
              <a:rPr lang="en-US" sz="1600" b="1" dirty="0">
                <a:solidFill>
                  <a:srgbClr val="C00000"/>
                </a:solidFill>
              </a:rPr>
              <a:t>1.0</a:t>
            </a:r>
          </a:p>
          <a:p>
            <a:pPr algn="ctr">
              <a:spcBef>
                <a:spcPts val="300"/>
              </a:spcBef>
              <a:spcAft>
                <a:spcPts val="300"/>
              </a:spcAft>
              <a:buClr>
                <a:schemeClr val="accent1"/>
              </a:buClr>
              <a:buSzPct val="90000"/>
            </a:pPr>
            <a:r>
              <a:rPr lang="en-US" sz="1600" dirty="0">
                <a:solidFill>
                  <a:srgbClr val="C00000"/>
                </a:solidFill>
              </a:rPr>
              <a:t>=2*3/3*2</a:t>
            </a:r>
          </a:p>
        </p:txBody>
      </p:sp>
      <p:sp>
        <p:nvSpPr>
          <p:cNvPr id="116" name="TextBox 115">
            <a:extLst>
              <a:ext uri="{FF2B5EF4-FFF2-40B4-BE49-F238E27FC236}">
                <a16:creationId xmlns:a16="http://schemas.microsoft.com/office/drawing/2014/main" id="{38DB5AA2-8597-4813-A032-2C99282E3CBF}"/>
              </a:ext>
            </a:extLst>
          </p:cNvPr>
          <p:cNvSpPr txBox="1"/>
          <p:nvPr/>
        </p:nvSpPr>
        <p:spPr bwMode="gray">
          <a:xfrm>
            <a:off x="337615" y="4811883"/>
            <a:ext cx="6305738" cy="369332"/>
          </a:xfrm>
          <a:prstGeom prst="rect">
            <a:avLst/>
          </a:prstGeom>
          <a:noFill/>
        </p:spPr>
        <p:txBody>
          <a:bodyPr wrap="square">
            <a:spAutoFit/>
          </a:bodyPr>
          <a:lstStyle/>
          <a:p>
            <a:r>
              <a:rPr lang="en-US" b="1" dirty="0"/>
              <a:t>Average Clustering Coefficient</a:t>
            </a: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08D978C-2D4E-4950-AC0B-78DBCDE17CD5}"/>
                  </a:ext>
                </a:extLst>
              </p:cNvPr>
              <p:cNvSpPr txBox="1"/>
              <p:nvPr/>
            </p:nvSpPr>
            <p:spPr bwMode="gray">
              <a:xfrm>
                <a:off x="2625826" y="4848150"/>
                <a:ext cx="4874486" cy="1617559"/>
              </a:xfrm>
              <a:prstGeom prst="rect">
                <a:avLst/>
              </a:prstGeom>
              <a:noFill/>
            </p:spPr>
            <p:txBody>
              <a:bodyPr wrap="square">
                <a:spAutoFit/>
              </a:bodyPr>
              <a:lstStyle/>
              <a:p>
                <a:endParaRPr lang="en-US" sz="2800" dirty="0"/>
              </a:p>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𝐶</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r>
                        <a:rPr lang="en-US" sz="2800" b="0" i="1" smtClean="0">
                          <a:latin typeface="Cambria Math" panose="02040503050406030204" pitchFamily="18" charset="0"/>
                        </a:rPr>
                        <m:t> </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𝑁</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𝑖</m:t>
                              </m:r>
                            </m:sub>
                          </m:sSub>
                        </m:e>
                      </m:nary>
                    </m:oMath>
                  </m:oMathPara>
                </a14:m>
                <a:endParaRPr lang="en-US" sz="2800" dirty="0"/>
              </a:p>
            </p:txBody>
          </p:sp>
        </mc:Choice>
        <mc:Fallback xmlns="">
          <p:sp>
            <p:nvSpPr>
              <p:cNvPr id="117" name="TextBox 116">
                <a:extLst>
                  <a:ext uri="{FF2B5EF4-FFF2-40B4-BE49-F238E27FC236}">
                    <a16:creationId xmlns:a16="http://schemas.microsoft.com/office/drawing/2014/main" id="{908D978C-2D4E-4950-AC0B-78DBCDE17CD5}"/>
                  </a:ext>
                </a:extLst>
              </p:cNvPr>
              <p:cNvSpPr txBox="1">
                <a:spLocks noRot="1" noChangeAspect="1" noMove="1" noResize="1" noEditPoints="1" noAdjustHandles="1" noChangeArrowheads="1" noChangeShapeType="1" noTextEdit="1"/>
              </p:cNvSpPr>
              <p:nvPr/>
            </p:nvSpPr>
            <p:spPr bwMode="gray">
              <a:xfrm>
                <a:off x="2625826" y="4848150"/>
                <a:ext cx="4874486" cy="161755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750C9536-0089-422B-9D79-92275DFDAD36}"/>
                  </a:ext>
                </a:extLst>
              </p:cNvPr>
              <p:cNvSpPr txBox="1"/>
              <p:nvPr/>
            </p:nvSpPr>
            <p:spPr bwMode="gray">
              <a:xfrm>
                <a:off x="6440779" y="4385051"/>
                <a:ext cx="5643107" cy="646331"/>
              </a:xfrm>
              <a:prstGeom prst="rect">
                <a:avLst/>
              </a:prstGeom>
              <a:noFill/>
            </p:spPr>
            <p:txBody>
              <a:bodyPr wrap="square">
                <a:spAutoFit/>
              </a:bodyPr>
              <a:lstStyle/>
              <a:p>
                <a:r>
                  <a:rPr lang="en-US" dirty="0"/>
                  <a:t>Note: clustering coefficient is undefined for nodes with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𝑘</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=0 </m:t>
                    </m:r>
                    <m:r>
                      <a:rPr lang="en-US" b="0" i="1" dirty="0" smtClean="0">
                        <a:latin typeface="Cambria Math" panose="02040503050406030204" pitchFamily="18" charset="0"/>
                      </a:rPr>
                      <m:t>𝑜𝑟</m:t>
                    </m:r>
                    <m:r>
                      <a:rPr lang="en-US" b="0" i="1" dirty="0" smtClean="0">
                        <a:latin typeface="Cambria Math" panose="02040503050406030204" pitchFamily="18" charset="0"/>
                      </a:rPr>
                      <m:t> 1</m:t>
                    </m:r>
                  </m:oMath>
                </a14:m>
                <a:endParaRPr lang="en-US" dirty="0"/>
              </a:p>
            </p:txBody>
          </p:sp>
        </mc:Choice>
        <mc:Fallback xmlns="">
          <p:sp>
            <p:nvSpPr>
              <p:cNvPr id="119" name="TextBox 118">
                <a:extLst>
                  <a:ext uri="{FF2B5EF4-FFF2-40B4-BE49-F238E27FC236}">
                    <a16:creationId xmlns:a16="http://schemas.microsoft.com/office/drawing/2014/main" id="{750C9536-0089-422B-9D79-92275DFDAD36}"/>
                  </a:ext>
                </a:extLst>
              </p:cNvPr>
              <p:cNvSpPr txBox="1">
                <a:spLocks noRot="1" noChangeAspect="1" noMove="1" noResize="1" noEditPoints="1" noAdjustHandles="1" noChangeArrowheads="1" noChangeShapeType="1" noTextEdit="1"/>
              </p:cNvSpPr>
              <p:nvPr/>
            </p:nvSpPr>
            <p:spPr bwMode="gray">
              <a:xfrm>
                <a:off x="6440779" y="4385051"/>
                <a:ext cx="5643107" cy="646331"/>
              </a:xfrm>
              <a:prstGeom prst="rect">
                <a:avLst/>
              </a:prstGeom>
              <a:blipFill>
                <a:blip r:embed="rId8"/>
                <a:stretch>
                  <a:fillRect l="-973"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D307A969-0BD2-428C-A3B8-9AE1887DF79A}"/>
                  </a:ext>
                </a:extLst>
              </p:cNvPr>
              <p:cNvSpPr txBox="1"/>
              <p:nvPr/>
            </p:nvSpPr>
            <p:spPr bwMode="gray">
              <a:xfrm>
                <a:off x="81971" y="2102540"/>
                <a:ext cx="2847855" cy="9067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𝐶𝑖</m:t>
                      </m:r>
                      <m:r>
                        <a:rPr lang="en-US" sz="2800" b="0" i="1" smtClean="0">
                          <a:latin typeface="Cambria Math" panose="02040503050406030204" pitchFamily="18" charset="0"/>
                        </a:rPr>
                        <m:t>=2</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𝑖</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𝑘</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𝑘</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−1)</m:t>
                          </m:r>
                        </m:den>
                      </m:f>
                    </m:oMath>
                  </m:oMathPara>
                </a14:m>
                <a:endParaRPr lang="en-US" sz="2800" b="0" dirty="0"/>
              </a:p>
            </p:txBody>
          </p:sp>
        </mc:Choice>
        <mc:Fallback xmlns="">
          <p:sp>
            <p:nvSpPr>
              <p:cNvPr id="121" name="TextBox 120">
                <a:extLst>
                  <a:ext uri="{FF2B5EF4-FFF2-40B4-BE49-F238E27FC236}">
                    <a16:creationId xmlns:a16="http://schemas.microsoft.com/office/drawing/2014/main" id="{D307A969-0BD2-428C-A3B8-9AE1887DF79A}"/>
                  </a:ext>
                </a:extLst>
              </p:cNvPr>
              <p:cNvSpPr txBox="1">
                <a:spLocks noRot="1" noChangeAspect="1" noMove="1" noResize="1" noEditPoints="1" noAdjustHandles="1" noChangeArrowheads="1" noChangeShapeType="1" noTextEdit="1"/>
              </p:cNvSpPr>
              <p:nvPr/>
            </p:nvSpPr>
            <p:spPr bwMode="gray">
              <a:xfrm>
                <a:off x="81971" y="2102540"/>
                <a:ext cx="2847855" cy="90672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2188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4" grpId="0" animBg="1"/>
      <p:bldP spid="15" grpId="0"/>
      <p:bldP spid="105" grpId="0"/>
      <p:bldP spid="106" grpId="0"/>
      <p:bldP spid="110" grpId="0"/>
      <p:bldP spid="113" grpId="0"/>
      <p:bldP spid="114" grpId="0"/>
      <p:bldP spid="116" grpId="0"/>
      <p:bldP spid="117" grpId="0"/>
      <p:bldP spid="119" grpId="0"/>
      <p:bldP spid="121"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BC957AD-EEBA-4C24-A848-2065D4B94D39}"/>
                  </a:ext>
                </a:extLst>
              </p:cNvPr>
              <p:cNvSpPr>
                <a:spLocks noGrp="1"/>
              </p:cNvSpPr>
              <p:nvPr>
                <p:ph type="title"/>
              </p:nvPr>
            </p:nvSpPr>
            <p:spPr/>
            <p:txBody>
              <a:bodyPr/>
              <a:lstStyle/>
              <a:p>
                <a:r>
                  <a:rPr lang="en-US" dirty="0"/>
                  <a:t>Connectivity </a:t>
                </a:r>
                <a14:m>
                  <m:oMath xmlns:m="http://schemas.openxmlformats.org/officeDocument/2006/math">
                    <m:r>
                      <a:rPr lang="en-US" b="0" i="1" smtClean="0">
                        <a:latin typeface="Cambria Math" panose="02040503050406030204" pitchFamily="18" charset="0"/>
                      </a:rPr>
                      <m:t>𝑆</m:t>
                    </m:r>
                  </m:oMath>
                </a14:m>
                <a:endParaRPr lang="en-US" dirty="0"/>
              </a:p>
            </p:txBody>
          </p:sp>
        </mc:Choice>
        <mc:Fallback xmlns="">
          <p:sp>
            <p:nvSpPr>
              <p:cNvPr id="2" name="Title 1">
                <a:extLst>
                  <a:ext uri="{FF2B5EF4-FFF2-40B4-BE49-F238E27FC236}">
                    <a16:creationId xmlns:a16="http://schemas.microsoft.com/office/drawing/2014/main" id="{8BC957AD-EEBA-4C24-A848-2065D4B94D39}"/>
                  </a:ext>
                </a:extLst>
              </p:cNvPr>
              <p:cNvSpPr>
                <a:spLocks noGrp="1" noRot="1" noChangeAspect="1" noMove="1" noResize="1" noEditPoints="1" noAdjustHandles="1" noChangeArrowheads="1" noChangeShapeType="1" noTextEdit="1"/>
              </p:cNvSpPr>
              <p:nvPr>
                <p:ph type="title"/>
              </p:nvPr>
            </p:nvSpPr>
            <p:spPr>
              <a:blipFill>
                <a:blip r:embed="rId3"/>
                <a:stretch>
                  <a:fillRect l="-2259" b="-351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5151DF-8242-46E6-8FAF-73C63976F3C3}"/>
                  </a:ext>
                </a:extLst>
              </p:cNvPr>
              <p:cNvSpPr>
                <a:spLocks noGrp="1"/>
              </p:cNvSpPr>
              <p:nvPr>
                <p:ph idx="1"/>
              </p:nvPr>
            </p:nvSpPr>
            <p:spPr>
              <a:xfrm>
                <a:off x="478369" y="1213308"/>
                <a:ext cx="11473384" cy="346249"/>
              </a:xfrm>
            </p:spPr>
            <p:txBody>
              <a:bodyPr/>
              <a:lstStyle/>
              <a:p>
                <a:r>
                  <a:rPr lang="en-US" dirty="0"/>
                  <a:t>Connectivity </a:t>
                </a:r>
                <a14:m>
                  <m:oMath xmlns:m="http://schemas.openxmlformats.org/officeDocument/2006/math">
                    <m:r>
                      <a:rPr lang="en-US" sz="2400" b="0" i="1" smtClean="0">
                        <a:latin typeface="Cambria Math" panose="02040503050406030204" pitchFamily="18" charset="0"/>
                      </a:rPr>
                      <m:t>𝑆</m:t>
                    </m:r>
                  </m:oMath>
                </a14:m>
                <a:r>
                  <a:rPr lang="en-US" dirty="0"/>
                  <a:t>: is the largest set of nodes that can be connected through any given path</a:t>
                </a:r>
              </a:p>
            </p:txBody>
          </p:sp>
        </mc:Choice>
        <mc:Fallback xmlns="">
          <p:sp>
            <p:nvSpPr>
              <p:cNvPr id="3" name="Content Placeholder 2">
                <a:extLst>
                  <a:ext uri="{FF2B5EF4-FFF2-40B4-BE49-F238E27FC236}">
                    <a16:creationId xmlns:a16="http://schemas.microsoft.com/office/drawing/2014/main" id="{2C5151DF-8242-46E6-8FAF-73C63976F3C3}"/>
                  </a:ext>
                </a:extLst>
              </p:cNvPr>
              <p:cNvSpPr>
                <a:spLocks noGrp="1" noRot="1" noChangeAspect="1" noMove="1" noResize="1" noEditPoints="1" noAdjustHandles="1" noChangeArrowheads="1" noChangeShapeType="1" noTextEdit="1"/>
              </p:cNvSpPr>
              <p:nvPr>
                <p:ph idx="1"/>
              </p:nvPr>
            </p:nvSpPr>
            <p:spPr>
              <a:xfrm>
                <a:off x="478369" y="1213308"/>
                <a:ext cx="11473384" cy="346249"/>
              </a:xfrm>
              <a:blipFill>
                <a:blip r:embed="rId4"/>
                <a:stretch>
                  <a:fillRect l="-1275" t="-10526" b="-3508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8B4AEF6-B40A-41D2-A32C-4FFB3711875A}"/>
              </a:ext>
            </a:extLst>
          </p:cNvPr>
          <p:cNvSpPr>
            <a:spLocks noGrp="1"/>
          </p:cNvSpPr>
          <p:nvPr>
            <p:ph type="sldNum" sz="quarter" idx="12"/>
          </p:nvPr>
        </p:nvSpPr>
        <p:spPr/>
        <p:txBody>
          <a:bodyPr/>
          <a:lstStyle/>
          <a:p>
            <a:fld id="{81561042-0DC2-4A04-AA50-F6D44EB20EBA}" type="slidenum">
              <a:rPr lang="en-US" smtClean="0"/>
              <a:t>16</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3B5285E-F357-4818-B4B8-EC690F672681}"/>
                  </a:ext>
                </a:extLst>
              </p:cNvPr>
              <p:cNvSpPr txBox="1"/>
              <p:nvPr/>
            </p:nvSpPr>
            <p:spPr bwMode="gray">
              <a:xfrm>
                <a:off x="5293893" y="4234404"/>
                <a:ext cx="1604213" cy="1421773"/>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𝑏𝑙𝑢𝑒</m:t>
                          </m:r>
                        </m:sub>
                      </m:sSub>
                      <m:r>
                        <a:rPr lang="en-US" sz="2000" b="0" i="1" smtClean="0">
                          <a:latin typeface="Cambria Math" panose="02040503050406030204" pitchFamily="18" charset="0"/>
                        </a:rPr>
                        <m:t>=3</m:t>
                      </m:r>
                    </m:oMath>
                  </m:oMathPara>
                </a14:m>
                <a:endParaRPr lang="en-US" sz="2000" b="0" dirty="0"/>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𝑔𝑟𝑒𝑒𝑛</m:t>
                          </m:r>
                        </m:sub>
                      </m:sSub>
                      <m:r>
                        <a:rPr lang="en-US" sz="2000" b="0" i="1" smtClean="0">
                          <a:latin typeface="Cambria Math" panose="02040503050406030204" pitchFamily="18" charset="0"/>
                        </a:rPr>
                        <m:t>=3</m:t>
                      </m:r>
                    </m:oMath>
                  </m:oMathPara>
                </a14:m>
                <a:endParaRPr lang="en-US" sz="2000" b="0" dirty="0"/>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𝑟𝑒𝑑</m:t>
                          </m:r>
                        </m:sub>
                      </m:sSub>
                      <m:r>
                        <a:rPr lang="en-US" sz="2000" i="1">
                          <a:latin typeface="Cambria Math" panose="02040503050406030204" pitchFamily="18" charset="0"/>
                        </a:rPr>
                        <m:t>=</m:t>
                      </m:r>
                      <m:r>
                        <a:rPr lang="en-US" sz="2000" b="0" i="1" smtClean="0">
                          <a:latin typeface="Cambria Math" panose="02040503050406030204" pitchFamily="18" charset="0"/>
                        </a:rPr>
                        <m:t>2</m:t>
                      </m:r>
                    </m:oMath>
                  </m:oMathPara>
                </a14:m>
                <a:endParaRPr lang="en-US" sz="2000" dirty="0"/>
              </a:p>
              <a:p>
                <a:pPr>
                  <a:spcBef>
                    <a:spcPts val="300"/>
                  </a:spcBef>
                  <a:spcAft>
                    <a:spcPts val="300"/>
                  </a:spcAft>
                  <a:buClr>
                    <a:schemeClr val="accent1"/>
                  </a:buClr>
                  <a:buSzPct val="90000"/>
                </a:pPr>
                <a:endParaRPr lang="en-US" sz="2000" b="0" dirty="0"/>
              </a:p>
              <a:p>
                <a:pPr>
                  <a:spcBef>
                    <a:spcPts val="300"/>
                  </a:spcBef>
                  <a:spcAft>
                    <a:spcPts val="300"/>
                  </a:spcAft>
                  <a:buClr>
                    <a:schemeClr val="accent1"/>
                  </a:buClr>
                  <a:buSzPct val="90000"/>
                </a:pPr>
                <a:endParaRPr lang="en-US" sz="2000" b="0" dirty="0"/>
              </a:p>
              <a:p>
                <a:pPr>
                  <a:spcBef>
                    <a:spcPts val="300"/>
                  </a:spcBef>
                  <a:spcAft>
                    <a:spcPts val="300"/>
                  </a:spcAft>
                  <a:buClr>
                    <a:schemeClr val="accent1"/>
                  </a:buClr>
                  <a:buSzPct val="90000"/>
                </a:pPr>
                <a:endParaRPr lang="en-US" sz="2000" dirty="0"/>
              </a:p>
            </p:txBody>
          </p:sp>
        </mc:Choice>
        <mc:Fallback xmlns="">
          <p:sp>
            <p:nvSpPr>
              <p:cNvPr id="5" name="TextBox 4">
                <a:extLst>
                  <a:ext uri="{FF2B5EF4-FFF2-40B4-BE49-F238E27FC236}">
                    <a16:creationId xmlns:a16="http://schemas.microsoft.com/office/drawing/2014/main" id="{B3B5285E-F357-4818-B4B8-EC690F672681}"/>
                  </a:ext>
                </a:extLst>
              </p:cNvPr>
              <p:cNvSpPr txBox="1">
                <a:spLocks noRot="1" noChangeAspect="1" noMove="1" noResize="1" noEditPoints="1" noAdjustHandles="1" noChangeArrowheads="1" noChangeShapeType="1" noTextEdit="1"/>
              </p:cNvSpPr>
              <p:nvPr/>
            </p:nvSpPr>
            <p:spPr bwMode="gray">
              <a:xfrm>
                <a:off x="5293893" y="4234404"/>
                <a:ext cx="1604213" cy="1421773"/>
              </a:xfrm>
              <a:prstGeom prst="rect">
                <a:avLst/>
              </a:prstGeom>
              <a:blipFill>
                <a:blip r:embed="rId5"/>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44BAE9D1-30A3-4863-8688-48A3606B53A7}"/>
              </a:ext>
            </a:extLst>
          </p:cNvPr>
          <p:cNvGrpSpPr/>
          <p:nvPr/>
        </p:nvGrpSpPr>
        <p:grpSpPr>
          <a:xfrm>
            <a:off x="3698103" y="2073024"/>
            <a:ext cx="2128477" cy="2018946"/>
            <a:chOff x="9938188" y="4606083"/>
            <a:chExt cx="2128477" cy="2018946"/>
          </a:xfrm>
        </p:grpSpPr>
        <p:sp>
          <p:nvSpPr>
            <p:cNvPr id="14" name="Oval 13">
              <a:extLst>
                <a:ext uri="{FF2B5EF4-FFF2-40B4-BE49-F238E27FC236}">
                  <a16:creationId xmlns:a16="http://schemas.microsoft.com/office/drawing/2014/main" id="{9747BE0A-1F5D-41D4-AD86-481E726F85C3}"/>
                </a:ext>
              </a:extLst>
            </p:cNvPr>
            <p:cNvSpPr/>
            <p:nvPr/>
          </p:nvSpPr>
          <p:spPr bwMode="gray">
            <a:xfrm>
              <a:off x="9938188" y="500055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15" name="Oval 14">
              <a:extLst>
                <a:ext uri="{FF2B5EF4-FFF2-40B4-BE49-F238E27FC236}">
                  <a16:creationId xmlns:a16="http://schemas.microsoft.com/office/drawing/2014/main" id="{3BDFFFF6-FC1E-4888-B59C-A9124F61A223}"/>
                </a:ext>
              </a:extLst>
            </p:cNvPr>
            <p:cNvSpPr/>
            <p:nvPr/>
          </p:nvSpPr>
          <p:spPr bwMode="gray">
            <a:xfrm>
              <a:off x="9938188" y="5928236"/>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16" name="Oval 15">
              <a:extLst>
                <a:ext uri="{FF2B5EF4-FFF2-40B4-BE49-F238E27FC236}">
                  <a16:creationId xmlns:a16="http://schemas.microsoft.com/office/drawing/2014/main" id="{463B7629-29D2-4521-BAD7-B0725ED51E5D}"/>
                </a:ext>
              </a:extLst>
            </p:cNvPr>
            <p:cNvSpPr/>
            <p:nvPr/>
          </p:nvSpPr>
          <p:spPr bwMode="gray">
            <a:xfrm>
              <a:off x="10972096" y="5387317"/>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18" name="Straight Arrow Connector 17">
              <a:extLst>
                <a:ext uri="{FF2B5EF4-FFF2-40B4-BE49-F238E27FC236}">
                  <a16:creationId xmlns:a16="http://schemas.microsoft.com/office/drawing/2014/main" id="{0471ED30-3F39-4337-8A0F-24CB7D65D6B0}"/>
                </a:ext>
              </a:extLst>
            </p:cNvPr>
            <p:cNvCxnSpPr>
              <a:cxnSpLocks/>
              <a:stCxn id="14" idx="4"/>
              <a:endCxn id="15" idx="0"/>
            </p:cNvCxnSpPr>
            <p:nvPr/>
          </p:nvCxnSpPr>
          <p:spPr bwMode="gray">
            <a:xfrm>
              <a:off x="10145296" y="5414769"/>
              <a:ext cx="0" cy="513467"/>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1A0D1499-D4E4-4F46-BAAF-AF5D8CF0562B}"/>
                </a:ext>
              </a:extLst>
            </p:cNvPr>
            <p:cNvSpPr/>
            <p:nvPr/>
          </p:nvSpPr>
          <p:spPr bwMode="gray">
            <a:xfrm>
              <a:off x="11214165" y="621081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sp>
          <p:nvSpPr>
            <p:cNvPr id="22" name="Oval 21">
              <a:extLst>
                <a:ext uri="{FF2B5EF4-FFF2-40B4-BE49-F238E27FC236}">
                  <a16:creationId xmlns:a16="http://schemas.microsoft.com/office/drawing/2014/main" id="{79AA71FC-30C6-4CF2-940C-2762DE4D57BB}"/>
                </a:ext>
              </a:extLst>
            </p:cNvPr>
            <p:cNvSpPr/>
            <p:nvPr/>
          </p:nvSpPr>
          <p:spPr bwMode="gray">
            <a:xfrm>
              <a:off x="11053577" y="460608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23" name="Oval 22">
              <a:extLst>
                <a:ext uri="{FF2B5EF4-FFF2-40B4-BE49-F238E27FC236}">
                  <a16:creationId xmlns:a16="http://schemas.microsoft.com/office/drawing/2014/main" id="{38EBA061-99D8-4D4C-AC08-26C85CA035AD}"/>
                </a:ext>
              </a:extLst>
            </p:cNvPr>
            <p:cNvSpPr/>
            <p:nvPr/>
          </p:nvSpPr>
          <p:spPr bwMode="gray">
            <a:xfrm>
              <a:off x="11652449" y="520766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24" name="Straight Arrow Connector 23">
              <a:extLst>
                <a:ext uri="{FF2B5EF4-FFF2-40B4-BE49-F238E27FC236}">
                  <a16:creationId xmlns:a16="http://schemas.microsoft.com/office/drawing/2014/main" id="{7A114EF9-3301-4FFF-AA0C-D36D92835F83}"/>
                </a:ext>
              </a:extLst>
            </p:cNvPr>
            <p:cNvCxnSpPr>
              <a:cxnSpLocks/>
              <a:stCxn id="16" idx="0"/>
              <a:endCxn id="22" idx="4"/>
            </p:cNvCxnSpPr>
            <p:nvPr/>
          </p:nvCxnSpPr>
          <p:spPr bwMode="gray">
            <a:xfrm flipV="1">
              <a:off x="11179204" y="5020299"/>
              <a:ext cx="81481" cy="367018"/>
            </a:xfrm>
            <a:prstGeom prst="straightConnector1">
              <a:avLst/>
            </a:prstGeom>
            <a:ln w="28575">
              <a:solidFill>
                <a:srgbClr val="00B05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0F8E83B-2B48-4359-A889-338FF8B4C0AB}"/>
                </a:ext>
              </a:extLst>
            </p:cNvPr>
            <p:cNvCxnSpPr>
              <a:cxnSpLocks/>
              <a:stCxn id="16" idx="7"/>
              <a:endCxn id="23" idx="2"/>
            </p:cNvCxnSpPr>
            <p:nvPr/>
          </p:nvCxnSpPr>
          <p:spPr bwMode="gray">
            <a:xfrm flipV="1">
              <a:off x="11325651" y="5414769"/>
              <a:ext cx="326798" cy="33209"/>
            </a:xfrm>
            <a:prstGeom prst="straightConnector1">
              <a:avLst/>
            </a:prstGeom>
            <a:ln w="28575">
              <a:solidFill>
                <a:srgbClr val="00B05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35DAD24-54AB-4E56-8F23-AA42E018A87E}"/>
                </a:ext>
              </a:extLst>
            </p:cNvPr>
            <p:cNvCxnSpPr>
              <a:cxnSpLocks/>
              <a:stCxn id="22" idx="5"/>
              <a:endCxn id="23" idx="1"/>
            </p:cNvCxnSpPr>
            <p:nvPr/>
          </p:nvCxnSpPr>
          <p:spPr bwMode="gray">
            <a:xfrm>
              <a:off x="11407132" y="4959638"/>
              <a:ext cx="305978" cy="308684"/>
            </a:xfrm>
            <a:prstGeom prst="straightConnector1">
              <a:avLst/>
            </a:prstGeom>
            <a:ln w="28575">
              <a:solidFill>
                <a:srgbClr val="00B05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4119900F-FAB6-4AA7-8894-A6DEEE337A49}"/>
                </a:ext>
              </a:extLst>
            </p:cNvPr>
            <p:cNvCxnSpPr>
              <a:cxnSpLocks/>
              <a:stCxn id="15" idx="5"/>
              <a:endCxn id="20" idx="2"/>
            </p:cNvCxnSpPr>
            <p:nvPr/>
          </p:nvCxnSpPr>
          <p:spPr bwMode="gray">
            <a:xfrm>
              <a:off x="10291743" y="6281791"/>
              <a:ext cx="922422" cy="136130"/>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F8D14E8-6E05-4DBF-BDEA-FA1A3EA5D314}"/>
                </a:ext>
              </a:extLst>
            </p:cNvPr>
            <p:cNvCxnSpPr>
              <a:cxnSpLocks/>
              <a:stCxn id="14" idx="5"/>
              <a:endCxn id="20" idx="1"/>
            </p:cNvCxnSpPr>
            <p:nvPr/>
          </p:nvCxnSpPr>
          <p:spPr bwMode="gray">
            <a:xfrm>
              <a:off x="10291743" y="5354108"/>
              <a:ext cx="983083" cy="917366"/>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4FE3D069-D969-4405-B0C5-96B8A8D974D9}"/>
              </a:ext>
            </a:extLst>
          </p:cNvPr>
          <p:cNvGrpSpPr/>
          <p:nvPr/>
        </p:nvGrpSpPr>
        <p:grpSpPr>
          <a:xfrm>
            <a:off x="5556878" y="2948473"/>
            <a:ext cx="953338" cy="960684"/>
            <a:chOff x="10584382" y="3100299"/>
            <a:chExt cx="953338" cy="960684"/>
          </a:xfrm>
        </p:grpSpPr>
        <p:sp>
          <p:nvSpPr>
            <p:cNvPr id="9" name="Oval 8">
              <a:extLst>
                <a:ext uri="{FF2B5EF4-FFF2-40B4-BE49-F238E27FC236}">
                  <a16:creationId xmlns:a16="http://schemas.microsoft.com/office/drawing/2014/main" id="{A17A2072-D374-465F-B794-E8D3B3F2A143}"/>
                </a:ext>
              </a:extLst>
            </p:cNvPr>
            <p:cNvSpPr/>
            <p:nvPr/>
          </p:nvSpPr>
          <p:spPr bwMode="gray">
            <a:xfrm>
              <a:off x="10584382" y="3646767"/>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G</a:t>
              </a:r>
            </a:p>
          </p:txBody>
        </p:sp>
        <p:sp>
          <p:nvSpPr>
            <p:cNvPr id="10" name="Oval 9">
              <a:extLst>
                <a:ext uri="{FF2B5EF4-FFF2-40B4-BE49-F238E27FC236}">
                  <a16:creationId xmlns:a16="http://schemas.microsoft.com/office/drawing/2014/main" id="{7C4DA149-A168-4B24-98EA-20A0FEA10F8C}"/>
                </a:ext>
              </a:extLst>
            </p:cNvPr>
            <p:cNvSpPr/>
            <p:nvPr/>
          </p:nvSpPr>
          <p:spPr bwMode="gray">
            <a:xfrm>
              <a:off x="11123504" y="3100299"/>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H</a:t>
              </a:r>
            </a:p>
          </p:txBody>
        </p:sp>
        <p:cxnSp>
          <p:nvCxnSpPr>
            <p:cNvPr id="11" name="Straight Arrow Connector 10">
              <a:extLst>
                <a:ext uri="{FF2B5EF4-FFF2-40B4-BE49-F238E27FC236}">
                  <a16:creationId xmlns:a16="http://schemas.microsoft.com/office/drawing/2014/main" id="{9E1B92D8-5730-4995-9DD1-F1F39C96D5B6}"/>
                </a:ext>
              </a:extLst>
            </p:cNvPr>
            <p:cNvCxnSpPr>
              <a:cxnSpLocks/>
              <a:stCxn id="9" idx="7"/>
              <a:endCxn id="10" idx="3"/>
            </p:cNvCxnSpPr>
            <p:nvPr/>
          </p:nvCxnSpPr>
          <p:spPr bwMode="gray">
            <a:xfrm flipV="1">
              <a:off x="10937937" y="3453854"/>
              <a:ext cx="246228" cy="253574"/>
            </a:xfrm>
            <a:prstGeom prst="straightConnector1">
              <a:avLst/>
            </a:prstGeom>
            <a:ln w="28575">
              <a:solidFill>
                <a:schemeClr val="accent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617678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D0243E-BCA4-47B7-96B8-4E7C6770D158}"/>
              </a:ext>
            </a:extLst>
          </p:cNvPr>
          <p:cNvSpPr txBox="1"/>
          <p:nvPr/>
        </p:nvSpPr>
        <p:spPr bwMode="gray">
          <a:xfrm>
            <a:off x="179268" y="6515622"/>
            <a:ext cx="11676034" cy="367881"/>
          </a:xfrm>
          <a:prstGeom prst="rect">
            <a:avLst/>
          </a:prstGeom>
        </p:spPr>
        <p:txBody>
          <a:bodyPr vert="horz" lIns="0" tIns="144000" rIns="0" bIns="0" rtlCol="0" anchor="t" anchorCtr="0">
            <a:normAutofit/>
          </a:bodyPr>
          <a:lstStyle/>
          <a:p>
            <a:pPr defTabSz="1219170">
              <a:lnSpc>
                <a:spcPct val="90000"/>
              </a:lnSpc>
              <a:spcBef>
                <a:spcPct val="0"/>
              </a:spcBef>
              <a:spcAft>
                <a:spcPts val="600"/>
              </a:spcAft>
            </a:pPr>
            <a:r>
              <a:rPr lang="en-US" sz="1200" u="sng" kern="1200" baseline="0" dirty="0">
                <a:solidFill>
                  <a:schemeClr val="bg2"/>
                </a:solidFill>
                <a:latin typeface="+mj-lt"/>
                <a:ea typeface="+mj-ea"/>
                <a:cs typeface="+mj-cs"/>
              </a:rPr>
              <a:t>Source:</a:t>
            </a:r>
            <a:r>
              <a:rPr lang="en-US" sz="1200" kern="1200" baseline="0" dirty="0">
                <a:solidFill>
                  <a:schemeClr val="bg2"/>
                </a:solidFill>
                <a:latin typeface="+mj-lt"/>
                <a:ea typeface="+mj-ea"/>
                <a:cs typeface="+mj-cs"/>
              </a:rPr>
              <a:t> Leskovec, Jure, et al. "Microscopic evolution of social networks." </a:t>
            </a:r>
            <a:r>
              <a:rPr lang="en-US" sz="1200" i="1" kern="1200" baseline="0" dirty="0">
                <a:solidFill>
                  <a:schemeClr val="bg2"/>
                </a:solidFill>
                <a:latin typeface="+mj-lt"/>
                <a:ea typeface="+mj-ea"/>
                <a:cs typeface="+mj-cs"/>
              </a:rPr>
              <a:t>Proceedings of the 14th ACM SIGKDD</a:t>
            </a:r>
            <a:r>
              <a:rPr lang="en-US" sz="1200" kern="1200" baseline="0" dirty="0">
                <a:solidFill>
                  <a:schemeClr val="bg2"/>
                </a:solidFill>
                <a:latin typeface="+mj-lt"/>
                <a:ea typeface="+mj-ea"/>
                <a:cs typeface="+mj-cs"/>
              </a:rPr>
              <a:t> 2008.</a:t>
            </a:r>
          </a:p>
        </p:txBody>
      </p:sp>
      <p:sp>
        <p:nvSpPr>
          <p:cNvPr id="4" name="Slide Number Placeholder 3">
            <a:extLst>
              <a:ext uri="{FF2B5EF4-FFF2-40B4-BE49-F238E27FC236}">
                <a16:creationId xmlns:a16="http://schemas.microsoft.com/office/drawing/2014/main" id="{FD0D9679-0BB1-4D86-A49B-5FC14BE577A7}"/>
              </a:ext>
            </a:extLst>
          </p:cNvPr>
          <p:cNvSpPr>
            <a:spLocks noGrp="1"/>
          </p:cNvSpPr>
          <p:nvPr>
            <p:ph type="sldNum" sz="quarter" idx="12"/>
          </p:nvPr>
        </p:nvSpPr>
        <p:spPr>
          <a:xfrm>
            <a:off x="11180006" y="6391112"/>
            <a:ext cx="771750" cy="260792"/>
          </a:xfrm>
        </p:spPr>
        <p:txBody>
          <a:bodyPr vert="horz" lIns="108000" tIns="0" rIns="0" bIns="0" rtlCol="0" anchor="b">
            <a:normAutofit/>
          </a:bodyPr>
          <a:lstStyle/>
          <a:p>
            <a:pPr>
              <a:spcAft>
                <a:spcPts val="600"/>
              </a:spcAft>
            </a:pPr>
            <a:fld id="{81561042-0DC2-4A04-AA50-F6D44EB20EBA}" type="slidenum">
              <a:rPr lang="en-US" smtClean="0"/>
              <a:pPr>
                <a:spcAft>
                  <a:spcPts val="600"/>
                </a:spcAft>
              </a:pPr>
              <a:t>17</a:t>
            </a:fld>
            <a:endParaRPr lang="en-US"/>
          </a:p>
        </p:txBody>
      </p:sp>
      <p:pic>
        <p:nvPicPr>
          <p:cNvPr id="12" name="Content Placeholder 11">
            <a:extLst>
              <a:ext uri="{FF2B5EF4-FFF2-40B4-BE49-F238E27FC236}">
                <a16:creationId xmlns:a16="http://schemas.microsoft.com/office/drawing/2014/main" id="{E90874FE-0A2F-44E3-9D94-A3436D45163C}"/>
              </a:ext>
            </a:extLst>
          </p:cNvPr>
          <p:cNvPicPr>
            <a:picLocks noGrp="1" noChangeAspect="1"/>
          </p:cNvPicPr>
          <p:nvPr>
            <p:ph idx="1"/>
          </p:nvPr>
        </p:nvPicPr>
        <p:blipFill>
          <a:blip r:embed="rId3"/>
          <a:stretch>
            <a:fillRect/>
          </a:stretch>
        </p:blipFill>
        <p:spPr>
          <a:xfrm>
            <a:off x="357201" y="814848"/>
            <a:ext cx="3537494" cy="2850422"/>
          </a:xfrm>
        </p:spPr>
      </p:pic>
      <p:pic>
        <p:nvPicPr>
          <p:cNvPr id="14" name="Picture 13">
            <a:extLst>
              <a:ext uri="{FF2B5EF4-FFF2-40B4-BE49-F238E27FC236}">
                <a16:creationId xmlns:a16="http://schemas.microsoft.com/office/drawing/2014/main" id="{1EE618F1-E350-4A07-A89E-A0D3DEA77774}"/>
              </a:ext>
            </a:extLst>
          </p:cNvPr>
          <p:cNvPicPr>
            <a:picLocks noChangeAspect="1"/>
          </p:cNvPicPr>
          <p:nvPr/>
        </p:nvPicPr>
        <p:blipFill>
          <a:blip r:embed="rId4"/>
          <a:stretch>
            <a:fillRect/>
          </a:stretch>
        </p:blipFill>
        <p:spPr>
          <a:xfrm>
            <a:off x="4823655" y="813029"/>
            <a:ext cx="3562350" cy="2990850"/>
          </a:xfrm>
          <a:prstGeom prst="rect">
            <a:avLst/>
          </a:prstGeom>
        </p:spPr>
      </p:pic>
      <p:pic>
        <p:nvPicPr>
          <p:cNvPr id="16" name="Picture 15">
            <a:extLst>
              <a:ext uri="{FF2B5EF4-FFF2-40B4-BE49-F238E27FC236}">
                <a16:creationId xmlns:a16="http://schemas.microsoft.com/office/drawing/2014/main" id="{25A6E2AF-A751-4D9E-BBA4-7B2C057830EA}"/>
              </a:ext>
            </a:extLst>
          </p:cNvPr>
          <p:cNvPicPr>
            <a:picLocks noChangeAspect="1"/>
          </p:cNvPicPr>
          <p:nvPr/>
        </p:nvPicPr>
        <p:blipFill>
          <a:blip r:embed="rId5"/>
          <a:stretch>
            <a:fillRect/>
          </a:stretch>
        </p:blipFill>
        <p:spPr>
          <a:xfrm>
            <a:off x="8386005" y="906327"/>
            <a:ext cx="3752850" cy="2924175"/>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7F295A9-19F3-4111-B145-B8BA0B69FB09}"/>
                  </a:ext>
                </a:extLst>
              </p:cNvPr>
              <p:cNvSpPr txBox="1"/>
              <p:nvPr/>
            </p:nvSpPr>
            <p:spPr bwMode="gray">
              <a:xfrm>
                <a:off x="106310" y="3612107"/>
                <a:ext cx="5337846" cy="275877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Many nodes with low degree</a:t>
                </a:r>
              </a:p>
              <a:p>
                <a:pPr>
                  <a:spcBef>
                    <a:spcPts val="300"/>
                  </a:spcBef>
                  <a:spcAft>
                    <a:spcPts val="300"/>
                  </a:spcAft>
                  <a:buClr>
                    <a:schemeClr val="accent1"/>
                  </a:buClr>
                  <a:buSzPct val="90000"/>
                </a:pPr>
                <a:r>
                  <a:rPr lang="en-US" sz="1600" dirty="0"/>
                  <a:t>Few nodes with very high degree </a:t>
                </a:r>
              </a:p>
              <a:p>
                <a:pPr>
                  <a:spcBef>
                    <a:spcPts val="300"/>
                  </a:spcBef>
                  <a:spcAft>
                    <a:spcPts val="300"/>
                  </a:spcAft>
                  <a:buClr>
                    <a:schemeClr val="accent1"/>
                  </a:buClr>
                  <a:buSzPct val="90000"/>
                </a:pP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𝑘</m:t>
                        </m:r>
                      </m:e>
                    </m:d>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𝑘</m:t>
                        </m:r>
                      </m:e>
                      <m:sup>
                        <m:r>
                          <a:rPr lang="en-US" sz="1600" i="1">
                            <a:latin typeface="Cambria Math" panose="02040503050406030204" pitchFamily="18" charset="0"/>
                          </a:rPr>
                          <m:t>−</m:t>
                        </m:r>
                        <m:r>
                          <a:rPr lang="en-US" sz="1600" i="1">
                            <a:latin typeface="Cambria Math" panose="02040503050406030204" pitchFamily="18" charset="0"/>
                          </a:rPr>
                          <m:t>𝛼</m:t>
                        </m:r>
                      </m:sup>
                    </m:sSup>
                  </m:oMath>
                </a14:m>
                <a:r>
                  <a:rPr lang="en-US" sz="1600" dirty="0"/>
                  <a:t>, i.e., follows a power-law distribution</a:t>
                </a:r>
              </a:p>
              <a:p>
                <a:pPr>
                  <a:spcBef>
                    <a:spcPts val="300"/>
                  </a:spcBef>
                  <a:spcAft>
                    <a:spcPts val="300"/>
                  </a:spcAft>
                  <a:buClr>
                    <a:schemeClr val="accent1"/>
                  </a:buClr>
                  <a:buSzPct val="90000"/>
                </a:pPr>
                <a:r>
                  <a:rPr lang="en-US" sz="1600" u="sng" dirty="0"/>
                  <a:t>Typically </a:t>
                </a:r>
                <a14:m>
                  <m:oMath xmlns:m="http://schemas.openxmlformats.org/officeDocument/2006/math">
                    <m:r>
                      <a:rPr lang="en-US" sz="1600" b="0" i="1" u="sng" smtClean="0">
                        <a:latin typeface="Cambria Math" panose="02040503050406030204" pitchFamily="18" charset="0"/>
                      </a:rPr>
                      <m:t>𝛼</m:t>
                    </m:r>
                    <m:r>
                      <a:rPr lang="en-US" sz="1600" b="0" i="1" u="sng" smtClean="0">
                        <a:latin typeface="Cambria Math" panose="02040503050406030204" pitchFamily="18" charset="0"/>
                      </a:rPr>
                      <m:t>∈[2,3]</m:t>
                    </m:r>
                  </m:oMath>
                </a14:m>
                <a:endParaRPr lang="en-US" sz="1600" u="sng" dirty="0"/>
              </a:p>
              <a:p>
                <a:pPr marL="342900" indent="-342900">
                  <a:buFont typeface="Arial" panose="020B0604020202020204" pitchFamily="34" charset="0"/>
                  <a:buChar char="•"/>
                </a:pPr>
                <a:r>
                  <a:rPr lang="en-US" sz="2000" dirty="0">
                    <a:latin typeface="Calibri" panose="020F0502020204030204" pitchFamily="34" charset="0"/>
                  </a:rPr>
                  <a:t>Web graph [</a:t>
                </a:r>
                <a:r>
                  <a:rPr lang="en-US" sz="2000" dirty="0" err="1">
                    <a:latin typeface="Calibri" panose="020F0502020204030204" pitchFamily="34" charset="0"/>
                  </a:rPr>
                  <a:t>Broderet</a:t>
                </a:r>
                <a:r>
                  <a:rPr lang="en-US" sz="2000" dirty="0">
                    <a:latin typeface="Calibri" panose="020F0502020204030204" pitchFamily="34" charset="0"/>
                  </a:rPr>
                  <a:t> al. 00]: </a:t>
                </a:r>
                <a:r>
                  <a:rPr lang="en-US" dirty="0">
                    <a:latin typeface="Calibri" panose="020F0502020204030204" pitchFamily="34" charset="0"/>
                  </a:rPr>
                  <a:t>α in [2.1, 2.4]</a:t>
                </a:r>
              </a:p>
              <a:p>
                <a:pPr marL="342900" indent="-342900">
                  <a:buFont typeface="Arial" panose="020B0604020202020204" pitchFamily="34" charset="0"/>
                  <a:buChar char="•"/>
                </a:pPr>
                <a:r>
                  <a:rPr lang="da-DK" sz="2000" dirty="0">
                    <a:latin typeface="Calibri" panose="020F0502020204030204" pitchFamily="34" charset="0"/>
                  </a:rPr>
                  <a:t>Autonomous systems [Faloutsoset al. 99]:</a:t>
                </a:r>
                <a:r>
                  <a:rPr lang="da-DK" dirty="0">
                    <a:latin typeface="Calibri" panose="020F0502020204030204" pitchFamily="34" charset="0"/>
                  </a:rPr>
                  <a:t>α= 2.4</a:t>
                </a:r>
                <a:endParaRPr lang="en-US" dirty="0">
                  <a:latin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rPr>
                  <a:t>Actor collaborations [</a:t>
                </a:r>
                <a:r>
                  <a:rPr lang="en-US" sz="2000" dirty="0" err="1">
                    <a:latin typeface="Calibri" panose="020F0502020204030204" pitchFamily="34" charset="0"/>
                  </a:rPr>
                  <a:t>Barabasi</a:t>
                </a:r>
                <a:r>
                  <a:rPr lang="en-US" sz="2000" dirty="0">
                    <a:latin typeface="Calibri" panose="020F0502020204030204" pitchFamily="34" charset="0"/>
                  </a:rPr>
                  <a:t>-Albert 00]:</a:t>
                </a:r>
                <a:r>
                  <a:rPr lang="en-US" dirty="0">
                    <a:latin typeface="Calibri" panose="020F0502020204030204" pitchFamily="34" charset="0"/>
                  </a:rPr>
                  <a:t>α= 2.3</a:t>
                </a:r>
              </a:p>
              <a:p>
                <a:pPr marL="342900" indent="-342900">
                  <a:buFont typeface="Arial" panose="020B0604020202020204" pitchFamily="34" charset="0"/>
                  <a:buChar char="•"/>
                </a:pPr>
                <a:r>
                  <a:rPr lang="en-US" sz="2000" dirty="0">
                    <a:latin typeface="Calibri" panose="020F0502020204030204" pitchFamily="34" charset="0"/>
                  </a:rPr>
                  <a:t>Citations to papers [Redner98]:</a:t>
                </a:r>
                <a:r>
                  <a:rPr lang="en-US" dirty="0">
                    <a:latin typeface="Calibri" panose="020F0502020204030204" pitchFamily="34" charset="0"/>
                  </a:rPr>
                  <a:t>α≈3</a:t>
                </a:r>
              </a:p>
              <a:p>
                <a:pPr marL="342900" indent="-342900">
                  <a:buFont typeface="Arial" panose="020B0604020202020204" pitchFamily="34" charset="0"/>
                  <a:buChar char="•"/>
                </a:pPr>
                <a:r>
                  <a:rPr lang="da-DK" sz="2000" dirty="0">
                    <a:latin typeface="Calibri" panose="020F0502020204030204" pitchFamily="34" charset="0"/>
                  </a:rPr>
                  <a:t>Online social networks [Leskovecet al. 07]:</a:t>
                </a:r>
                <a:r>
                  <a:rPr lang="da-DK" dirty="0">
                    <a:latin typeface="Calibri" panose="020F0502020204030204" pitchFamily="34" charset="0"/>
                  </a:rPr>
                  <a:t>α≈2 </a:t>
                </a:r>
              </a:p>
              <a:p>
                <a:pPr>
                  <a:spcBef>
                    <a:spcPts val="300"/>
                  </a:spcBef>
                  <a:spcAft>
                    <a:spcPts val="300"/>
                  </a:spcAft>
                  <a:buClr>
                    <a:schemeClr val="accent1"/>
                  </a:buClr>
                  <a:buSzPct val="90000"/>
                </a:pPr>
                <a:endParaRPr lang="en-US" sz="1400" dirty="0"/>
              </a:p>
              <a:p>
                <a:pPr>
                  <a:spcBef>
                    <a:spcPts val="300"/>
                  </a:spcBef>
                  <a:spcAft>
                    <a:spcPts val="300"/>
                  </a:spcAft>
                  <a:buClr>
                    <a:schemeClr val="accent1"/>
                  </a:buClr>
                  <a:buSzPct val="90000"/>
                </a:pPr>
                <a:endParaRPr lang="en-US" sz="1600" dirty="0"/>
              </a:p>
            </p:txBody>
          </p:sp>
        </mc:Choice>
        <mc:Fallback xmlns="">
          <p:sp>
            <p:nvSpPr>
              <p:cNvPr id="17" name="TextBox 16">
                <a:extLst>
                  <a:ext uri="{FF2B5EF4-FFF2-40B4-BE49-F238E27FC236}">
                    <a16:creationId xmlns:a16="http://schemas.microsoft.com/office/drawing/2014/main" id="{C7F295A9-19F3-4111-B145-B8BA0B69FB09}"/>
                  </a:ext>
                </a:extLst>
              </p:cNvPr>
              <p:cNvSpPr txBox="1">
                <a:spLocks noRot="1" noChangeAspect="1" noMove="1" noResize="1" noEditPoints="1" noAdjustHandles="1" noChangeArrowheads="1" noChangeShapeType="1" noTextEdit="1"/>
              </p:cNvSpPr>
              <p:nvPr/>
            </p:nvSpPr>
            <p:spPr bwMode="gray">
              <a:xfrm>
                <a:off x="106310" y="3612107"/>
                <a:ext cx="5337846" cy="2758778"/>
              </a:xfrm>
              <a:prstGeom prst="rect">
                <a:avLst/>
              </a:prstGeom>
              <a:blipFill>
                <a:blip r:embed="rId6"/>
                <a:stretch>
                  <a:fillRect l="-2740" t="-2434" r="-571" b="-5973"/>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BE0C10A8-9617-445E-995F-869DFEDB3887}"/>
              </a:ext>
            </a:extLst>
          </p:cNvPr>
          <p:cNvSpPr txBox="1"/>
          <p:nvPr/>
        </p:nvSpPr>
        <p:spPr bwMode="gray">
          <a:xfrm>
            <a:off x="5529475" y="4110696"/>
            <a:ext cx="2579077" cy="93784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Few hops on average allow to reach anywhere in the network</a:t>
            </a:r>
          </a:p>
        </p:txBody>
      </p:sp>
      <p:sp>
        <p:nvSpPr>
          <p:cNvPr id="21" name="TextBox 20">
            <a:extLst>
              <a:ext uri="{FF2B5EF4-FFF2-40B4-BE49-F238E27FC236}">
                <a16:creationId xmlns:a16="http://schemas.microsoft.com/office/drawing/2014/main" id="{3A389D91-82CB-40AC-94DA-BD8767FEDFC8}"/>
              </a:ext>
            </a:extLst>
          </p:cNvPr>
          <p:cNvSpPr txBox="1"/>
          <p:nvPr/>
        </p:nvSpPr>
        <p:spPr bwMode="gray">
          <a:xfrm>
            <a:off x="9323943" y="4110696"/>
            <a:ext cx="2579077" cy="93784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Low degree nodes tend to have higher clustering</a:t>
            </a:r>
          </a:p>
        </p:txBody>
      </p:sp>
      <p:sp>
        <p:nvSpPr>
          <p:cNvPr id="23" name="TextBox 22">
            <a:extLst>
              <a:ext uri="{FF2B5EF4-FFF2-40B4-BE49-F238E27FC236}">
                <a16:creationId xmlns:a16="http://schemas.microsoft.com/office/drawing/2014/main" id="{44F55A45-F8A0-4DC6-93B3-D53586F39077}"/>
              </a:ext>
            </a:extLst>
          </p:cNvPr>
          <p:cNvSpPr txBox="1"/>
          <p:nvPr/>
        </p:nvSpPr>
        <p:spPr bwMode="gray">
          <a:xfrm>
            <a:off x="8108552" y="5193280"/>
            <a:ext cx="4470316" cy="923330"/>
          </a:xfrm>
          <a:prstGeom prst="rect">
            <a:avLst/>
          </a:prstGeom>
          <a:noFill/>
        </p:spPr>
        <p:txBody>
          <a:bodyPr wrap="square">
            <a:spAutoFit/>
          </a:bodyPr>
          <a:lstStyle/>
          <a:p>
            <a:r>
              <a:rPr lang="en-US" dirty="0"/>
              <a:t>Note: remember to plot degree distributions and clustering coefficients in log-log scale</a:t>
            </a:r>
          </a:p>
        </p:txBody>
      </p:sp>
      <p:sp>
        <p:nvSpPr>
          <p:cNvPr id="24" name="Title 1">
            <a:extLst>
              <a:ext uri="{FF2B5EF4-FFF2-40B4-BE49-F238E27FC236}">
                <a16:creationId xmlns:a16="http://schemas.microsoft.com/office/drawing/2014/main" id="{4BC0562A-EEAF-4822-9B8D-FA154B6D7CA0}"/>
              </a:ext>
            </a:extLst>
          </p:cNvPr>
          <p:cNvSpPr>
            <a:spLocks noGrp="1"/>
          </p:cNvSpPr>
          <p:nvPr>
            <p:ph type="title"/>
          </p:nvPr>
        </p:nvSpPr>
        <p:spPr>
          <a:xfrm>
            <a:off x="478369" y="144001"/>
            <a:ext cx="9169401" cy="555840"/>
          </a:xfrm>
        </p:spPr>
        <p:txBody>
          <a:bodyPr/>
          <a:lstStyle/>
          <a:p>
            <a:r>
              <a:rPr lang="en-US" dirty="0"/>
              <a:t>Empirical values (Flickr)</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3582AD1-42EB-4B78-9998-5778C8330163}"/>
                  </a:ext>
                </a:extLst>
              </p:cNvPr>
              <p:cNvSpPr txBox="1"/>
              <p:nvPr/>
            </p:nvSpPr>
            <p:spPr bwMode="gray">
              <a:xfrm>
                <a:off x="2125948" y="1796481"/>
                <a:ext cx="1508206" cy="362139"/>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𝑘</m:t>
                          </m:r>
                        </m:e>
                        <m:sup>
                          <m:r>
                            <a:rPr lang="en-US" sz="2000" b="0" i="1" smtClean="0">
                              <a:latin typeface="Cambria Math" panose="02040503050406030204" pitchFamily="18" charset="0"/>
                            </a:rPr>
                            <m:t>−</m:t>
                          </m:r>
                          <m:r>
                            <a:rPr lang="en-US" sz="2000" b="0" i="1" smtClean="0">
                              <a:latin typeface="Cambria Math" panose="02040503050406030204" pitchFamily="18" charset="0"/>
                            </a:rPr>
                            <m:t>𝛼</m:t>
                          </m:r>
                        </m:sup>
                      </m:sSup>
                    </m:oMath>
                  </m:oMathPara>
                </a14:m>
                <a:endParaRPr lang="en-US" sz="2000" dirty="0" err="1"/>
              </a:p>
            </p:txBody>
          </p:sp>
        </mc:Choice>
        <mc:Fallback xmlns="">
          <p:sp>
            <p:nvSpPr>
              <p:cNvPr id="25" name="TextBox 24">
                <a:extLst>
                  <a:ext uri="{FF2B5EF4-FFF2-40B4-BE49-F238E27FC236}">
                    <a16:creationId xmlns:a16="http://schemas.microsoft.com/office/drawing/2014/main" id="{E3582AD1-42EB-4B78-9998-5778C8330163}"/>
                  </a:ext>
                </a:extLst>
              </p:cNvPr>
              <p:cNvSpPr txBox="1">
                <a:spLocks noRot="1" noChangeAspect="1" noMove="1" noResize="1" noEditPoints="1" noAdjustHandles="1" noChangeArrowheads="1" noChangeShapeType="1" noTextEdit="1"/>
              </p:cNvSpPr>
              <p:nvPr/>
            </p:nvSpPr>
            <p:spPr bwMode="gray">
              <a:xfrm>
                <a:off x="2125948" y="1796481"/>
                <a:ext cx="1508206" cy="36213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0854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B6AF-48C1-4E0C-AE82-15C8FE2DEFC0}"/>
              </a:ext>
            </a:extLst>
          </p:cNvPr>
          <p:cNvSpPr>
            <a:spLocks noGrp="1"/>
          </p:cNvSpPr>
          <p:nvPr>
            <p:ph type="title"/>
          </p:nvPr>
        </p:nvSpPr>
        <p:spPr/>
        <p:txBody>
          <a:bodyPr/>
          <a:lstStyle/>
          <a:p>
            <a:r>
              <a:rPr lang="en-US" dirty="0"/>
              <a:t>Comparing some networks</a:t>
            </a:r>
          </a:p>
        </p:txBody>
      </p:sp>
      <p:pic>
        <p:nvPicPr>
          <p:cNvPr id="6" name="Content Placeholder 5">
            <a:extLst>
              <a:ext uri="{FF2B5EF4-FFF2-40B4-BE49-F238E27FC236}">
                <a16:creationId xmlns:a16="http://schemas.microsoft.com/office/drawing/2014/main" id="{EC42FFEF-BA0F-479B-96BA-296818FCFF10}"/>
              </a:ext>
            </a:extLst>
          </p:cNvPr>
          <p:cNvPicPr>
            <a:picLocks noGrp="1" noChangeAspect="1"/>
          </p:cNvPicPr>
          <p:nvPr>
            <p:ph idx="1"/>
          </p:nvPr>
        </p:nvPicPr>
        <p:blipFill>
          <a:blip r:embed="rId2"/>
          <a:stretch>
            <a:fillRect/>
          </a:stretch>
        </p:blipFill>
        <p:spPr>
          <a:xfrm>
            <a:off x="340818" y="1577912"/>
            <a:ext cx="9871490" cy="4708275"/>
          </a:xfrm>
        </p:spPr>
      </p:pic>
      <p:sp>
        <p:nvSpPr>
          <p:cNvPr id="4" name="Slide Number Placeholder 3">
            <a:extLst>
              <a:ext uri="{FF2B5EF4-FFF2-40B4-BE49-F238E27FC236}">
                <a16:creationId xmlns:a16="http://schemas.microsoft.com/office/drawing/2014/main" id="{F9A51246-F79F-453B-80D5-34DFC80D6432}"/>
              </a:ext>
            </a:extLst>
          </p:cNvPr>
          <p:cNvSpPr>
            <a:spLocks noGrp="1"/>
          </p:cNvSpPr>
          <p:nvPr>
            <p:ph type="sldNum" sz="quarter" idx="12"/>
          </p:nvPr>
        </p:nvSpPr>
        <p:spPr/>
        <p:txBody>
          <a:bodyPr/>
          <a:lstStyle/>
          <a:p>
            <a:fld id="{81561042-0DC2-4A04-AA50-F6D44EB20EBA}" type="slidenum">
              <a:rPr lang="en-US" smtClean="0"/>
              <a:t>18</a:t>
            </a:fld>
            <a:endParaRPr lang="en-US"/>
          </a:p>
        </p:txBody>
      </p:sp>
      <p:sp>
        <p:nvSpPr>
          <p:cNvPr id="7" name="TextBox 6">
            <a:extLst>
              <a:ext uri="{FF2B5EF4-FFF2-40B4-BE49-F238E27FC236}">
                <a16:creationId xmlns:a16="http://schemas.microsoft.com/office/drawing/2014/main" id="{1989B84C-CE70-40E1-ADAE-D8BFE97DD442}"/>
              </a:ext>
            </a:extLst>
          </p:cNvPr>
          <p:cNvSpPr txBox="1"/>
          <p:nvPr/>
        </p:nvSpPr>
        <p:spPr bwMode="gray">
          <a:xfrm>
            <a:off x="5924062" y="5943600"/>
            <a:ext cx="914400" cy="91440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9" name="TextBox 8">
            <a:extLst>
              <a:ext uri="{FF2B5EF4-FFF2-40B4-BE49-F238E27FC236}">
                <a16:creationId xmlns:a16="http://schemas.microsoft.com/office/drawing/2014/main" id="{5B56B4B7-5716-428D-A28A-0E1BF7B07AD9}"/>
              </a:ext>
            </a:extLst>
          </p:cNvPr>
          <p:cNvSpPr txBox="1"/>
          <p:nvPr/>
        </p:nvSpPr>
        <p:spPr bwMode="gray">
          <a:xfrm>
            <a:off x="98157" y="6334780"/>
            <a:ext cx="11651810" cy="523220"/>
          </a:xfrm>
          <a:prstGeom prst="rect">
            <a:avLst/>
          </a:prstGeom>
          <a:noFill/>
        </p:spPr>
        <p:txBody>
          <a:bodyPr wrap="square">
            <a:spAutoFit/>
          </a:bodyPr>
          <a:lstStyle/>
          <a:p>
            <a:r>
              <a:rPr lang="en-US" sz="1400" u="sng" dirty="0"/>
              <a:t>Source</a:t>
            </a:r>
            <a:r>
              <a:rPr lang="en-US" sz="1400" dirty="0"/>
              <a:t>: </a:t>
            </a:r>
          </a:p>
          <a:p>
            <a:r>
              <a:rPr lang="en-US" sz="1400" dirty="0"/>
              <a:t>Albert, R., &amp; </a:t>
            </a:r>
            <a:r>
              <a:rPr lang="en-US" sz="1400" dirty="0" err="1"/>
              <a:t>Barabási</a:t>
            </a:r>
            <a:r>
              <a:rPr lang="en-US" sz="1400" dirty="0"/>
              <a:t>, A. L. (2002). Statistical mechanics of complex networks. </a:t>
            </a:r>
            <a:r>
              <a:rPr lang="en-US" sz="1400" i="1" dirty="0"/>
              <a:t>Reviews of modern physics</a:t>
            </a:r>
            <a:r>
              <a:rPr lang="en-US" sz="1400" dirty="0"/>
              <a:t>, </a:t>
            </a:r>
            <a:r>
              <a:rPr lang="en-US" sz="1400" i="1" dirty="0"/>
              <a:t>74</a:t>
            </a:r>
            <a:r>
              <a:rPr lang="en-US" sz="1400" dirty="0"/>
              <a:t>(1), 47.</a:t>
            </a:r>
          </a:p>
        </p:txBody>
      </p:sp>
      <p:sp>
        <p:nvSpPr>
          <p:cNvPr id="13" name="TextBox 12">
            <a:extLst>
              <a:ext uri="{FF2B5EF4-FFF2-40B4-BE49-F238E27FC236}">
                <a16:creationId xmlns:a16="http://schemas.microsoft.com/office/drawing/2014/main" id="{4B2B401E-1F68-4325-B5BA-75F707B3A543}"/>
              </a:ext>
            </a:extLst>
          </p:cNvPr>
          <p:cNvSpPr txBox="1"/>
          <p:nvPr/>
        </p:nvSpPr>
        <p:spPr bwMode="gray">
          <a:xfrm>
            <a:off x="4546270" y="934971"/>
            <a:ext cx="1021630" cy="44586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Network diameter</a:t>
            </a:r>
          </a:p>
        </p:txBody>
      </p:sp>
      <p:sp>
        <p:nvSpPr>
          <p:cNvPr id="11" name="TextBox 10">
            <a:extLst>
              <a:ext uri="{FF2B5EF4-FFF2-40B4-BE49-F238E27FC236}">
                <a16:creationId xmlns:a16="http://schemas.microsoft.com/office/drawing/2014/main" id="{D7E5A43A-CCCF-48CF-A892-F8DAC1189C74}"/>
              </a:ext>
            </a:extLst>
          </p:cNvPr>
          <p:cNvSpPr txBox="1"/>
          <p:nvPr/>
        </p:nvSpPr>
        <p:spPr bwMode="gray">
          <a:xfrm>
            <a:off x="3352705" y="934971"/>
            <a:ext cx="947692" cy="4458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Average degree</a:t>
            </a:r>
          </a:p>
        </p:txBody>
      </p:sp>
      <p:sp>
        <p:nvSpPr>
          <p:cNvPr id="17" name="Rectangle 16">
            <a:extLst>
              <a:ext uri="{FF2B5EF4-FFF2-40B4-BE49-F238E27FC236}">
                <a16:creationId xmlns:a16="http://schemas.microsoft.com/office/drawing/2014/main" id="{055D185A-AA1E-4D6C-81C5-AB080CF8E732}"/>
              </a:ext>
            </a:extLst>
          </p:cNvPr>
          <p:cNvSpPr/>
          <p:nvPr/>
        </p:nvSpPr>
        <p:spPr bwMode="gray">
          <a:xfrm>
            <a:off x="4300397" y="1423641"/>
            <a:ext cx="1474760" cy="4770771"/>
          </a:xfrm>
          <a:prstGeom prst="rect">
            <a:avLst/>
          </a:prstGeom>
          <a:solidFill>
            <a:srgbClr val="B1063A">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5" name="TextBox 14">
            <a:extLst>
              <a:ext uri="{FF2B5EF4-FFF2-40B4-BE49-F238E27FC236}">
                <a16:creationId xmlns:a16="http://schemas.microsoft.com/office/drawing/2014/main" id="{B5499305-89E8-45A1-A6EB-FA398486FC62}"/>
              </a:ext>
            </a:extLst>
          </p:cNvPr>
          <p:cNvSpPr txBox="1"/>
          <p:nvPr/>
        </p:nvSpPr>
        <p:spPr bwMode="gray">
          <a:xfrm>
            <a:off x="6096000" y="792941"/>
            <a:ext cx="1172396" cy="74216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Average Clustering coefficient</a:t>
            </a:r>
          </a:p>
        </p:txBody>
      </p:sp>
      <p:sp>
        <p:nvSpPr>
          <p:cNvPr id="19" name="Rectangle 18">
            <a:extLst>
              <a:ext uri="{FF2B5EF4-FFF2-40B4-BE49-F238E27FC236}">
                <a16:creationId xmlns:a16="http://schemas.microsoft.com/office/drawing/2014/main" id="{70FDE6E4-7C4D-49A5-ACB0-411BD59064B0}"/>
              </a:ext>
            </a:extLst>
          </p:cNvPr>
          <p:cNvSpPr/>
          <p:nvPr/>
        </p:nvSpPr>
        <p:spPr bwMode="gray">
          <a:xfrm>
            <a:off x="5872519" y="1475239"/>
            <a:ext cx="1416407" cy="4708276"/>
          </a:xfrm>
          <a:prstGeom prst="rect">
            <a:avLst/>
          </a:prstGeom>
          <a:solidFill>
            <a:srgbClr val="AFAB09">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1" name="Rectangle 20">
            <a:extLst>
              <a:ext uri="{FF2B5EF4-FFF2-40B4-BE49-F238E27FC236}">
                <a16:creationId xmlns:a16="http://schemas.microsoft.com/office/drawing/2014/main" id="{AC09978F-D9C3-4BF5-9261-D73FA4C55F8B}"/>
              </a:ext>
            </a:extLst>
          </p:cNvPr>
          <p:cNvSpPr/>
          <p:nvPr/>
        </p:nvSpPr>
        <p:spPr bwMode="gray">
          <a:xfrm>
            <a:off x="3440317" y="1448080"/>
            <a:ext cx="735559" cy="4708276"/>
          </a:xfrm>
          <a:prstGeom prst="rect">
            <a:avLst/>
          </a:prstGeom>
          <a:solidFill>
            <a:srgbClr val="AFAB09">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365849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2DE90-4BCD-4ADF-8B10-B91077BE0966}"/>
              </a:ext>
            </a:extLst>
          </p:cNvPr>
          <p:cNvSpPr>
            <a:spLocks noGrp="1"/>
          </p:cNvSpPr>
          <p:nvPr>
            <p:ph type="title"/>
          </p:nvPr>
        </p:nvSpPr>
        <p:spPr/>
        <p:txBody>
          <a:bodyPr/>
          <a:lstStyle/>
          <a:p>
            <a:r>
              <a:rPr lang="en-US" dirty="0"/>
              <a:t>Other ways of comparing networks</a:t>
            </a:r>
          </a:p>
        </p:txBody>
      </p:sp>
      <p:sp>
        <p:nvSpPr>
          <p:cNvPr id="3" name="Content Placeholder 2">
            <a:extLst>
              <a:ext uri="{FF2B5EF4-FFF2-40B4-BE49-F238E27FC236}">
                <a16:creationId xmlns:a16="http://schemas.microsoft.com/office/drawing/2014/main" id="{AB576311-1375-4221-80F4-17653848BF62}"/>
              </a:ext>
            </a:extLst>
          </p:cNvPr>
          <p:cNvSpPr>
            <a:spLocks noGrp="1"/>
          </p:cNvSpPr>
          <p:nvPr>
            <p:ph idx="1"/>
          </p:nvPr>
        </p:nvSpPr>
        <p:spPr>
          <a:xfrm>
            <a:off x="478369" y="6064998"/>
            <a:ext cx="11473384" cy="655564"/>
          </a:xfrm>
        </p:spPr>
        <p:txBody>
          <a:bodyPr/>
          <a:lstStyle/>
          <a:p>
            <a:r>
              <a:rPr lang="en-US" u="sng" dirty="0"/>
              <a:t>Source:</a:t>
            </a:r>
            <a:r>
              <a:rPr lang="en-US" dirty="0"/>
              <a:t> </a:t>
            </a:r>
            <a:r>
              <a:rPr lang="en-US" dirty="0" err="1"/>
              <a:t>Tantardini</a:t>
            </a:r>
            <a:r>
              <a:rPr lang="en-US" dirty="0"/>
              <a:t>, M., </a:t>
            </a:r>
            <a:r>
              <a:rPr lang="en-US" dirty="0" err="1"/>
              <a:t>Ieva</a:t>
            </a:r>
            <a:r>
              <a:rPr lang="en-US" dirty="0"/>
              <a:t>, F., </a:t>
            </a:r>
            <a:r>
              <a:rPr lang="en-US" dirty="0" err="1"/>
              <a:t>Tajoli</a:t>
            </a:r>
            <a:r>
              <a:rPr lang="en-US" dirty="0"/>
              <a:t>, L., &amp; </a:t>
            </a:r>
            <a:r>
              <a:rPr lang="en-US" dirty="0" err="1"/>
              <a:t>Piccardi</a:t>
            </a:r>
            <a:r>
              <a:rPr lang="en-US" dirty="0"/>
              <a:t>, C. (</a:t>
            </a:r>
            <a:r>
              <a:rPr lang="en-US" b="1" dirty="0"/>
              <a:t>2019</a:t>
            </a:r>
            <a:r>
              <a:rPr lang="en-US" dirty="0"/>
              <a:t>). Comparing methods for comparing networks. </a:t>
            </a:r>
            <a:r>
              <a:rPr lang="en-US" i="1" dirty="0"/>
              <a:t>Scientific reports</a:t>
            </a:r>
            <a:r>
              <a:rPr lang="en-US" dirty="0"/>
              <a:t>, </a:t>
            </a:r>
            <a:r>
              <a:rPr lang="en-US" i="1" dirty="0"/>
              <a:t>9</a:t>
            </a:r>
            <a:r>
              <a:rPr lang="en-US" dirty="0"/>
              <a:t>(1), 1-19.</a:t>
            </a:r>
          </a:p>
        </p:txBody>
      </p:sp>
      <p:sp>
        <p:nvSpPr>
          <p:cNvPr id="4" name="Slide Number Placeholder 3">
            <a:extLst>
              <a:ext uri="{FF2B5EF4-FFF2-40B4-BE49-F238E27FC236}">
                <a16:creationId xmlns:a16="http://schemas.microsoft.com/office/drawing/2014/main" id="{51322A92-C789-4734-A5AD-0D6916C3B219}"/>
              </a:ext>
            </a:extLst>
          </p:cNvPr>
          <p:cNvSpPr>
            <a:spLocks noGrp="1"/>
          </p:cNvSpPr>
          <p:nvPr>
            <p:ph type="sldNum" sz="quarter" idx="12"/>
          </p:nvPr>
        </p:nvSpPr>
        <p:spPr/>
        <p:txBody>
          <a:bodyPr/>
          <a:lstStyle/>
          <a:p>
            <a:fld id="{81561042-0DC2-4A04-AA50-F6D44EB20EBA}" type="slidenum">
              <a:rPr lang="en-US" smtClean="0"/>
              <a:t>19</a:t>
            </a:fld>
            <a:endParaRPr lang="en-US"/>
          </a:p>
        </p:txBody>
      </p:sp>
      <p:sp>
        <p:nvSpPr>
          <p:cNvPr id="6" name="TextBox 5">
            <a:extLst>
              <a:ext uri="{FF2B5EF4-FFF2-40B4-BE49-F238E27FC236}">
                <a16:creationId xmlns:a16="http://schemas.microsoft.com/office/drawing/2014/main" id="{1EA70099-35B0-4306-9979-A134BCF4BAFD}"/>
              </a:ext>
            </a:extLst>
          </p:cNvPr>
          <p:cNvSpPr txBox="1"/>
          <p:nvPr/>
        </p:nvSpPr>
        <p:spPr bwMode="gray">
          <a:xfrm>
            <a:off x="526182" y="883353"/>
            <a:ext cx="10653824" cy="4524315"/>
          </a:xfrm>
          <a:prstGeom prst="rect">
            <a:avLst/>
          </a:prstGeom>
          <a:noFill/>
        </p:spPr>
        <p:txBody>
          <a:bodyPr wrap="square">
            <a:spAutoFit/>
          </a:bodyPr>
          <a:lstStyle/>
          <a:p>
            <a:r>
              <a:rPr lang="en-US" sz="2400" b="1" dirty="0">
                <a:effectLst/>
                <a:latin typeface="Calibri,Helvetica,sans-serif"/>
              </a:rPr>
              <a:t>Known Node Correspondence Methods:</a:t>
            </a:r>
          </a:p>
          <a:p>
            <a:pPr marL="285750" indent="-285750">
              <a:buFont typeface="Arial" panose="020B0604020202020204" pitchFamily="34" charset="0"/>
              <a:buChar char="•"/>
            </a:pPr>
            <a:r>
              <a:rPr lang="en-US" sz="2400" dirty="0">
                <a:effectLst/>
                <a:latin typeface="Calibri,Helvetica,sans-serif"/>
              </a:rPr>
              <a:t>Difference of the adjacency matrices</a:t>
            </a:r>
          </a:p>
          <a:p>
            <a:pPr marL="285750" indent="-285750">
              <a:buFont typeface="Arial" panose="020B0604020202020204" pitchFamily="34" charset="0"/>
              <a:buChar char="•"/>
            </a:pPr>
            <a:r>
              <a:rPr lang="en-US" sz="2400" dirty="0" err="1">
                <a:effectLst/>
                <a:latin typeface="Calibri,Helvetica,sans-serif"/>
              </a:rPr>
              <a:t>DeltaCon</a:t>
            </a:r>
            <a:r>
              <a:rPr lang="en-US" sz="2400" dirty="0">
                <a:effectLst/>
                <a:latin typeface="Calibri,Helvetica,sans-serif"/>
              </a:rPr>
              <a:t> (similarity between node pairs)</a:t>
            </a:r>
          </a:p>
          <a:p>
            <a:pPr marL="285750" indent="-285750">
              <a:buFont typeface="Arial" panose="020B0604020202020204" pitchFamily="34" charset="0"/>
              <a:buChar char="•"/>
            </a:pPr>
            <a:r>
              <a:rPr lang="en-US" sz="2400" dirty="0">
                <a:effectLst/>
                <a:latin typeface="Calibri,Helvetica,sans-serif"/>
              </a:rPr>
              <a:t>Cut distance</a:t>
            </a:r>
          </a:p>
          <a:p>
            <a:pPr marL="285750" indent="-285750">
              <a:buFont typeface="Arial" panose="020B0604020202020204" pitchFamily="34" charset="0"/>
              <a:buChar char="•"/>
            </a:pPr>
            <a:endParaRPr lang="en-US" sz="2400" dirty="0">
              <a:effectLst/>
              <a:latin typeface="Calibri,Helvetica,sans-serif"/>
            </a:endParaRPr>
          </a:p>
          <a:p>
            <a:r>
              <a:rPr lang="en-US" sz="2400" b="1" dirty="0">
                <a:effectLst/>
                <a:latin typeface="Calibri,Helvetica,sans-serif"/>
              </a:rPr>
              <a:t>Unknown Node Correspondence Methods:</a:t>
            </a:r>
          </a:p>
          <a:p>
            <a:pPr marL="285750" indent="-285750">
              <a:buFont typeface="Arial" panose="020B0604020202020204" pitchFamily="34" charset="0"/>
              <a:buChar char="•"/>
            </a:pPr>
            <a:r>
              <a:rPr lang="en-US" sz="2400" dirty="0">
                <a:effectLst/>
                <a:latin typeface="Calibri,Helvetica,sans-serif"/>
              </a:rPr>
              <a:t>global statistics, </a:t>
            </a:r>
          </a:p>
          <a:p>
            <a:pPr marL="285750" indent="-285750">
              <a:buFont typeface="Arial" panose="020B0604020202020204" pitchFamily="34" charset="0"/>
              <a:buChar char="•"/>
            </a:pPr>
            <a:r>
              <a:rPr lang="en-US" sz="2400" dirty="0">
                <a:effectLst/>
                <a:latin typeface="Calibri,Helvetica,sans-serif"/>
              </a:rPr>
              <a:t>matching of subgraphs (graphlets)</a:t>
            </a:r>
          </a:p>
          <a:p>
            <a:pPr marL="742950" lvl="1" indent="-285750">
              <a:buFont typeface="Arial" panose="020B0604020202020204" pitchFamily="34" charset="0"/>
              <a:buChar char="•"/>
            </a:pPr>
            <a:r>
              <a:rPr lang="en-US" sz="2400" dirty="0">
                <a:effectLst/>
                <a:latin typeface="Calibri,Helvetica,sans-serif"/>
              </a:rPr>
              <a:t>Relative Graphlets Frequency Distance (RGFD)</a:t>
            </a:r>
          </a:p>
          <a:p>
            <a:pPr marL="742950" lvl="1" indent="-285750">
              <a:buFont typeface="Arial" panose="020B0604020202020204" pitchFamily="34" charset="0"/>
              <a:buChar char="•"/>
            </a:pPr>
            <a:r>
              <a:rPr lang="en-US" sz="2400" dirty="0">
                <a:effectLst/>
                <a:latin typeface="Calibri,Helvetica,sans-serif"/>
              </a:rPr>
              <a:t>Graphlet Degree Distribution Agreement (GDDA)</a:t>
            </a:r>
          </a:p>
          <a:p>
            <a:pPr marL="285750" indent="-285750">
              <a:buFont typeface="Arial" panose="020B0604020202020204" pitchFamily="34" charset="0"/>
              <a:buChar char="•"/>
            </a:pPr>
            <a:r>
              <a:rPr lang="en-US" sz="2400" dirty="0">
                <a:effectLst/>
                <a:latin typeface="Calibri,Helvetica,sans-serif"/>
              </a:rPr>
              <a:t>alignment-based methods entropy measures (isomorphism)</a:t>
            </a:r>
          </a:p>
          <a:p>
            <a:pPr marL="285750" indent="-285750">
              <a:buFont typeface="Arial" panose="020B0604020202020204" pitchFamily="34" charset="0"/>
              <a:buChar char="•"/>
            </a:pPr>
            <a:r>
              <a:rPr lang="en-US" sz="2400" dirty="0">
                <a:latin typeface="Calibri,Helvetica,sans-serif"/>
              </a:rPr>
              <a:t>spectral methods (distance-based)</a:t>
            </a:r>
            <a:endParaRPr lang="en-US" sz="2400" dirty="0"/>
          </a:p>
        </p:txBody>
      </p:sp>
    </p:spTree>
    <p:extLst>
      <p:ext uri="{BB962C8B-B14F-4D97-AF65-F5344CB8AC3E}">
        <p14:creationId xmlns:p14="http://schemas.microsoft.com/office/powerpoint/2010/main" val="844940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6E955B-A4CD-456E-8D9C-AABAFDACD721}"/>
              </a:ext>
            </a:extLst>
          </p:cNvPr>
          <p:cNvSpPr/>
          <p:nvPr/>
        </p:nvSpPr>
        <p:spPr bwMode="gray">
          <a:xfrm>
            <a:off x="0" y="825830"/>
            <a:ext cx="12192000" cy="2472538"/>
          </a:xfrm>
          <a:prstGeom prst="rect">
            <a:avLst/>
          </a:prstGeom>
          <a:solidFill>
            <a:srgbClr val="B1063A">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D4FB387A-9B0D-46E0-8B44-4DB9E61D2743}"/>
              </a:ext>
            </a:extLst>
          </p:cNvPr>
          <p:cNvSpPr>
            <a:spLocks noGrp="1"/>
          </p:cNvSpPr>
          <p:nvPr>
            <p:ph type="title"/>
          </p:nvPr>
        </p:nvSpPr>
        <p:spPr>
          <a:xfrm>
            <a:off x="478369" y="144001"/>
            <a:ext cx="9169401" cy="555840"/>
          </a:xfrm>
        </p:spPr>
        <p:txBody>
          <a:bodyPr/>
          <a:lstStyle/>
          <a:p>
            <a:r>
              <a:rPr lang="en-US" dirty="0"/>
              <a:t>Quick recap – Where are we now?</a:t>
            </a:r>
          </a:p>
        </p:txBody>
      </p:sp>
      <p:sp>
        <p:nvSpPr>
          <p:cNvPr id="4" name="Slide Number Placeholder 3">
            <a:extLst>
              <a:ext uri="{FF2B5EF4-FFF2-40B4-BE49-F238E27FC236}">
                <a16:creationId xmlns:a16="http://schemas.microsoft.com/office/drawing/2014/main" id="{25FE8E0B-DE42-418B-8913-D8A19537F305}"/>
              </a:ext>
            </a:extLst>
          </p:cNvPr>
          <p:cNvSpPr>
            <a:spLocks noGrp="1"/>
          </p:cNvSpPr>
          <p:nvPr>
            <p:ph type="sldNum" sz="quarter" idx="12"/>
          </p:nvPr>
        </p:nvSpPr>
        <p:spPr>
          <a:xfrm>
            <a:off x="11180006" y="6356173"/>
            <a:ext cx="771750" cy="260792"/>
          </a:xfrm>
        </p:spPr>
        <p:txBody>
          <a:bodyPr/>
          <a:lstStyle/>
          <a:p>
            <a:fld id="{81561042-0DC2-4A04-AA50-F6D44EB20EBA}" type="slidenum">
              <a:rPr lang="en-US" smtClean="0"/>
              <a:t>2</a:t>
            </a:fld>
            <a:endParaRPr lang="en-US"/>
          </a:p>
        </p:txBody>
      </p:sp>
      <p:sp>
        <p:nvSpPr>
          <p:cNvPr id="19" name="TextBox 18">
            <a:extLst>
              <a:ext uri="{FF2B5EF4-FFF2-40B4-BE49-F238E27FC236}">
                <a16:creationId xmlns:a16="http://schemas.microsoft.com/office/drawing/2014/main" id="{B532401A-49B6-4950-A4BC-A253D9A84CD8}"/>
              </a:ext>
            </a:extLst>
          </p:cNvPr>
          <p:cNvSpPr txBox="1"/>
          <p:nvPr/>
        </p:nvSpPr>
        <p:spPr bwMode="gray">
          <a:xfrm>
            <a:off x="87460" y="721849"/>
            <a:ext cx="5284788" cy="5951886"/>
          </a:xfrm>
          <a:prstGeom prst="rect">
            <a:avLst/>
          </a:prstGeom>
          <a:noFill/>
        </p:spPr>
        <p:txBody>
          <a:bodyPr wrap="square">
            <a:spAutoFit/>
          </a:bodyPr>
          <a:lstStyle/>
          <a:p>
            <a:pPr marL="342900" indent="-342900">
              <a:lnSpc>
                <a:spcPct val="150000"/>
              </a:lnSpc>
              <a:buFont typeface="+mj-lt"/>
              <a:buAutoNum type="arabicPeriod"/>
            </a:pPr>
            <a:r>
              <a:rPr lang="en-US" sz="1600" i="0" dirty="0">
                <a:solidFill>
                  <a:srgbClr val="222222"/>
                </a:solidFill>
                <a:effectLst/>
                <a:latin typeface="+mj-lt"/>
              </a:rPr>
              <a:t>Intro and Course Organization</a:t>
            </a:r>
          </a:p>
          <a:p>
            <a:pPr marL="342900" indent="-342900">
              <a:lnSpc>
                <a:spcPct val="150000"/>
              </a:lnSpc>
              <a:buFont typeface="+mj-lt"/>
              <a:buAutoNum type="arabicPeriod"/>
            </a:pPr>
            <a:r>
              <a:rPr lang="en-US" sz="1600" i="0" dirty="0">
                <a:solidFill>
                  <a:srgbClr val="222222"/>
                </a:solidFill>
                <a:effectLst/>
                <a:latin typeface="+mj-lt"/>
              </a:rPr>
              <a:t>Graph Metr</a:t>
            </a:r>
            <a:r>
              <a:rPr lang="en-US" sz="1600" dirty="0">
                <a:solidFill>
                  <a:srgbClr val="222222"/>
                </a:solidFill>
                <a:latin typeface="+mj-lt"/>
              </a:rPr>
              <a:t>ics and Random Models</a:t>
            </a:r>
          </a:p>
          <a:p>
            <a:pPr marL="342900" indent="-342900">
              <a:lnSpc>
                <a:spcPct val="150000"/>
              </a:lnSpc>
              <a:buFont typeface="+mj-lt"/>
              <a:buAutoNum type="arabicPeriod"/>
            </a:pPr>
            <a:r>
              <a:rPr lang="en-US" sz="1600" dirty="0">
                <a:solidFill>
                  <a:srgbClr val="222222"/>
                </a:solidFill>
                <a:latin typeface="+mj-lt"/>
              </a:rPr>
              <a:t>Graph Structural Features – Clustering</a:t>
            </a:r>
          </a:p>
          <a:p>
            <a:pPr marL="342900" indent="-342900">
              <a:lnSpc>
                <a:spcPct val="150000"/>
              </a:lnSpc>
              <a:buFont typeface="+mj-lt"/>
              <a:buAutoNum type="arabicPeriod"/>
            </a:pPr>
            <a:r>
              <a:rPr lang="en-US" sz="1600" dirty="0">
                <a:solidFill>
                  <a:srgbClr val="222222"/>
                </a:solidFill>
                <a:latin typeface="+mj-lt"/>
              </a:rPr>
              <a:t>Message Passing &amp; Belief Propagation</a:t>
            </a:r>
            <a:endParaRPr lang="en-US" sz="1600" i="0" dirty="0">
              <a:solidFill>
                <a:srgbClr val="222222"/>
              </a:solidFill>
              <a:effectLst/>
              <a:latin typeface="+mj-lt"/>
            </a:endParaRPr>
          </a:p>
          <a:p>
            <a:pPr marL="342900" indent="-342900">
              <a:lnSpc>
                <a:spcPct val="150000"/>
              </a:lnSpc>
              <a:buFont typeface="+mj-lt"/>
              <a:buAutoNum type="arabicPeriod"/>
            </a:pPr>
            <a:r>
              <a:rPr lang="en-US" sz="1600" dirty="0">
                <a:solidFill>
                  <a:srgbClr val="222222"/>
                </a:solidFill>
                <a:latin typeface="+mj-lt"/>
              </a:rPr>
              <a:t>Graph Embeddings - Message Passing</a:t>
            </a:r>
          </a:p>
          <a:p>
            <a:pPr marL="342900" indent="-342900">
              <a:lnSpc>
                <a:spcPct val="150000"/>
              </a:lnSpc>
              <a:buFont typeface="+mj-lt"/>
              <a:buAutoNum type="arabicPeriod"/>
            </a:pPr>
            <a:r>
              <a:rPr lang="en-US" sz="1600" dirty="0">
                <a:solidFill>
                  <a:srgbClr val="222222"/>
                </a:solidFill>
                <a:latin typeface="+mj-lt"/>
              </a:rPr>
              <a:t>PageRank &amp; Markov Chains </a:t>
            </a:r>
          </a:p>
          <a:p>
            <a:pPr marL="342900" indent="-342900">
              <a:lnSpc>
                <a:spcPct val="150000"/>
              </a:lnSpc>
              <a:buFont typeface="+mj-lt"/>
              <a:buAutoNum type="arabicPeriod"/>
            </a:pPr>
            <a:r>
              <a:rPr lang="en-US" sz="1600" dirty="0">
                <a:solidFill>
                  <a:srgbClr val="222222"/>
                </a:solidFill>
                <a:latin typeface="+mj-lt"/>
              </a:rPr>
              <a:t>Graph Convolutional Networks</a:t>
            </a:r>
          </a:p>
          <a:p>
            <a:pPr marL="342900" indent="-342900">
              <a:lnSpc>
                <a:spcPct val="150000"/>
              </a:lnSpc>
              <a:buFont typeface="+mj-lt"/>
              <a:buAutoNum type="arabicPeriod"/>
            </a:pPr>
            <a:r>
              <a:rPr lang="en-US" sz="1600" dirty="0">
                <a:solidFill>
                  <a:srgbClr val="222222"/>
                </a:solidFill>
                <a:latin typeface="+mj-lt"/>
              </a:rPr>
              <a:t>Graph Attention Networks</a:t>
            </a:r>
          </a:p>
          <a:p>
            <a:pPr marL="342900" indent="-342900">
              <a:lnSpc>
                <a:spcPct val="150000"/>
              </a:lnSpc>
              <a:buFont typeface="+mj-lt"/>
              <a:buAutoNum type="arabicPeriod"/>
            </a:pPr>
            <a:r>
              <a:rPr lang="en-US" sz="1600" dirty="0">
                <a:solidFill>
                  <a:srgbClr val="222222"/>
                </a:solidFill>
                <a:latin typeface="+mj-lt"/>
              </a:rPr>
              <a:t>Graph Evolution Networks</a:t>
            </a:r>
          </a:p>
          <a:p>
            <a:pPr marL="342900" indent="-342900">
              <a:lnSpc>
                <a:spcPct val="150000"/>
              </a:lnSpc>
              <a:buFont typeface="+mj-lt"/>
              <a:buAutoNum type="arabicPeriod"/>
            </a:pPr>
            <a:r>
              <a:rPr lang="en-US" sz="1600" dirty="0">
                <a:solidFill>
                  <a:srgbClr val="222222"/>
                </a:solidFill>
                <a:latin typeface="+mj-lt"/>
              </a:rPr>
              <a:t> Temporal Graph Networks </a:t>
            </a:r>
          </a:p>
          <a:p>
            <a:pPr marL="342900" indent="-342900">
              <a:lnSpc>
                <a:spcPct val="150000"/>
              </a:lnSpc>
              <a:buFont typeface="+mj-lt"/>
              <a:buAutoNum type="arabicPeriod"/>
            </a:pPr>
            <a:r>
              <a:rPr lang="en-US" sz="1600" dirty="0">
                <a:solidFill>
                  <a:srgbClr val="222222"/>
                </a:solidFill>
                <a:latin typeface="+mj-lt"/>
              </a:rPr>
              <a:t> Graph Neural Differential Equations</a:t>
            </a:r>
          </a:p>
          <a:p>
            <a:pPr marL="342900" indent="-342900">
              <a:lnSpc>
                <a:spcPct val="150000"/>
              </a:lnSpc>
              <a:buFont typeface="+mj-lt"/>
              <a:buAutoNum type="arabicPeriod"/>
            </a:pPr>
            <a:r>
              <a:rPr lang="en-US" sz="1600" dirty="0">
                <a:solidFill>
                  <a:srgbClr val="222222"/>
                </a:solidFill>
                <a:latin typeface="+mj-lt"/>
              </a:rPr>
              <a:t> Deep Graph Generative Models</a:t>
            </a:r>
          </a:p>
          <a:p>
            <a:pPr marL="342900" indent="-342900">
              <a:lnSpc>
                <a:spcPct val="150000"/>
              </a:lnSpc>
              <a:buFont typeface="+mj-lt"/>
              <a:buAutoNum type="arabicPeriod"/>
            </a:pPr>
            <a:r>
              <a:rPr lang="en-US" sz="1600" dirty="0"/>
              <a:t> Causal Graph Neural Networks</a:t>
            </a:r>
          </a:p>
          <a:p>
            <a:pPr marL="342900" indent="-342900">
              <a:lnSpc>
                <a:spcPct val="150000"/>
              </a:lnSpc>
              <a:buFont typeface="+mj-lt"/>
              <a:buAutoNum type="arabicPeriod"/>
            </a:pPr>
            <a:r>
              <a:rPr lang="en-US" sz="1600" dirty="0"/>
              <a:t> Propagation Graph Neural Networks</a:t>
            </a:r>
          </a:p>
          <a:p>
            <a:pPr marL="342900" indent="-342900">
              <a:lnSpc>
                <a:spcPct val="150000"/>
              </a:lnSpc>
              <a:buFont typeface="Arial" panose="020B0604020202020204" pitchFamily="34" charset="0"/>
              <a:buChar char="•"/>
            </a:pPr>
            <a:r>
              <a:rPr lang="en-US" sz="1600" dirty="0"/>
              <a:t>Outbreaks, Cascading and Contagion</a:t>
            </a:r>
          </a:p>
          <a:p>
            <a:pPr marL="342900" indent="-342900">
              <a:lnSpc>
                <a:spcPct val="150000"/>
              </a:lnSpc>
              <a:buFont typeface="+mj-lt"/>
              <a:buAutoNum type="arabicPeriod" startAt="15"/>
            </a:pPr>
            <a:r>
              <a:rPr lang="en-US" sz="1600" dirty="0"/>
              <a:t> Optimization on Graphs and </a:t>
            </a:r>
            <a:r>
              <a:rPr lang="en-US" sz="1600" dirty="0" err="1"/>
              <a:t>Submodularity</a:t>
            </a:r>
            <a:r>
              <a:rPr lang="en-US" sz="1600" dirty="0"/>
              <a:t> </a:t>
            </a:r>
          </a:p>
        </p:txBody>
      </p:sp>
      <p:sp>
        <p:nvSpPr>
          <p:cNvPr id="3" name="Right Brace 2">
            <a:extLst>
              <a:ext uri="{FF2B5EF4-FFF2-40B4-BE49-F238E27FC236}">
                <a16:creationId xmlns:a16="http://schemas.microsoft.com/office/drawing/2014/main" id="{84AFEFE2-C6EC-4D70-B6A9-EA6049991254}"/>
              </a:ext>
            </a:extLst>
          </p:cNvPr>
          <p:cNvSpPr/>
          <p:nvPr/>
        </p:nvSpPr>
        <p:spPr bwMode="gray">
          <a:xfrm>
            <a:off x="5520531" y="984065"/>
            <a:ext cx="391886" cy="1497874"/>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92A4B4BE-8E12-4FB8-A865-9329AB6639E8}"/>
              </a:ext>
            </a:extLst>
          </p:cNvPr>
          <p:cNvSpPr/>
          <p:nvPr/>
        </p:nvSpPr>
        <p:spPr bwMode="gray">
          <a:xfrm>
            <a:off x="5556774" y="2791745"/>
            <a:ext cx="383177" cy="2212593"/>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2D3D2C95-6798-4E3A-A190-0D6228A1A053}"/>
              </a:ext>
            </a:extLst>
          </p:cNvPr>
          <p:cNvSpPr txBox="1"/>
          <p:nvPr/>
        </p:nvSpPr>
        <p:spPr bwMode="gray">
          <a:xfrm>
            <a:off x="6040865" y="1563450"/>
            <a:ext cx="2505321" cy="42061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Description models</a:t>
            </a:r>
          </a:p>
        </p:txBody>
      </p:sp>
      <p:sp>
        <p:nvSpPr>
          <p:cNvPr id="10" name="TextBox 9">
            <a:extLst>
              <a:ext uri="{FF2B5EF4-FFF2-40B4-BE49-F238E27FC236}">
                <a16:creationId xmlns:a16="http://schemas.microsoft.com/office/drawing/2014/main" id="{0EA1C55D-B08A-427E-83A5-373028255984}"/>
              </a:ext>
            </a:extLst>
          </p:cNvPr>
          <p:cNvSpPr txBox="1"/>
          <p:nvPr/>
        </p:nvSpPr>
        <p:spPr bwMode="gray">
          <a:xfrm>
            <a:off x="6096000" y="3745037"/>
            <a:ext cx="2272937" cy="32280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Prediction models</a:t>
            </a:r>
          </a:p>
        </p:txBody>
      </p:sp>
      <p:sp>
        <p:nvSpPr>
          <p:cNvPr id="12" name="TextBox 11">
            <a:extLst>
              <a:ext uri="{FF2B5EF4-FFF2-40B4-BE49-F238E27FC236}">
                <a16:creationId xmlns:a16="http://schemas.microsoft.com/office/drawing/2014/main" id="{54D9302E-E209-43A5-9FA6-79140C433C07}"/>
              </a:ext>
            </a:extLst>
          </p:cNvPr>
          <p:cNvSpPr txBox="1"/>
          <p:nvPr/>
        </p:nvSpPr>
        <p:spPr bwMode="gray">
          <a:xfrm>
            <a:off x="8694470" y="1228120"/>
            <a:ext cx="3144050" cy="142684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Understand a phenomenon</a:t>
            </a:r>
          </a:p>
          <a:p>
            <a:pPr>
              <a:spcBef>
                <a:spcPts val="300"/>
              </a:spcBef>
              <a:spcAft>
                <a:spcPts val="300"/>
              </a:spcAft>
              <a:buClr>
                <a:schemeClr val="accent1"/>
              </a:buClr>
              <a:buSzPct val="90000"/>
            </a:pPr>
            <a:r>
              <a:rPr lang="en-US" dirty="0"/>
              <a:t>Extract features</a:t>
            </a:r>
          </a:p>
          <a:p>
            <a:pPr>
              <a:spcBef>
                <a:spcPts val="300"/>
              </a:spcBef>
              <a:spcAft>
                <a:spcPts val="300"/>
              </a:spcAft>
              <a:buClr>
                <a:schemeClr val="accent1"/>
              </a:buClr>
              <a:buSzPct val="90000"/>
            </a:pPr>
            <a:r>
              <a:rPr lang="en-US" dirty="0"/>
              <a:t>Stablish baselines</a:t>
            </a:r>
          </a:p>
          <a:p>
            <a:pPr>
              <a:spcBef>
                <a:spcPts val="300"/>
              </a:spcBef>
              <a:spcAft>
                <a:spcPts val="300"/>
              </a:spcAft>
              <a:buClr>
                <a:schemeClr val="accent1"/>
              </a:buClr>
              <a:buSzPct val="90000"/>
            </a:pPr>
            <a:r>
              <a:rPr lang="en-US" dirty="0"/>
              <a:t>Preprocessing data</a:t>
            </a:r>
          </a:p>
        </p:txBody>
      </p:sp>
      <p:sp>
        <p:nvSpPr>
          <p:cNvPr id="15" name="TextBox 14">
            <a:extLst>
              <a:ext uri="{FF2B5EF4-FFF2-40B4-BE49-F238E27FC236}">
                <a16:creationId xmlns:a16="http://schemas.microsoft.com/office/drawing/2014/main" id="{8CF06FA7-B0AC-4082-9584-8B9A849C7A2B}"/>
              </a:ext>
            </a:extLst>
          </p:cNvPr>
          <p:cNvSpPr txBox="1"/>
          <p:nvPr/>
        </p:nvSpPr>
        <p:spPr bwMode="gray">
          <a:xfrm>
            <a:off x="8546186" y="591495"/>
            <a:ext cx="2727960" cy="369332"/>
          </a:xfrm>
          <a:prstGeom prst="rect">
            <a:avLst/>
          </a:prstGeom>
          <a:noFill/>
        </p:spPr>
        <p:txBody>
          <a:bodyPr wrap="square">
            <a:spAutoFit/>
          </a:bodyPr>
          <a:lstStyle/>
          <a:p>
            <a:pPr>
              <a:spcBef>
                <a:spcPts val="300"/>
              </a:spcBef>
              <a:spcAft>
                <a:spcPts val="300"/>
              </a:spcAft>
              <a:buClr>
                <a:schemeClr val="accent1"/>
              </a:buClr>
              <a:buSzPct val="90000"/>
            </a:pPr>
            <a:r>
              <a:rPr lang="en-US" b="1" dirty="0"/>
              <a:t>Design concerns</a:t>
            </a:r>
          </a:p>
        </p:txBody>
      </p:sp>
      <p:sp>
        <p:nvSpPr>
          <p:cNvPr id="16" name="TextBox 15">
            <a:extLst>
              <a:ext uri="{FF2B5EF4-FFF2-40B4-BE49-F238E27FC236}">
                <a16:creationId xmlns:a16="http://schemas.microsoft.com/office/drawing/2014/main" id="{F1C5DA3B-6DB3-4A2D-A4BB-E8DC068A07AA}"/>
              </a:ext>
            </a:extLst>
          </p:cNvPr>
          <p:cNvSpPr txBox="1"/>
          <p:nvPr/>
        </p:nvSpPr>
        <p:spPr bwMode="gray">
          <a:xfrm>
            <a:off x="8637958" y="3146280"/>
            <a:ext cx="3395485" cy="135733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Predict an outcome</a:t>
            </a:r>
          </a:p>
          <a:p>
            <a:pPr>
              <a:spcBef>
                <a:spcPts val="300"/>
              </a:spcBef>
              <a:spcAft>
                <a:spcPts val="300"/>
              </a:spcAft>
              <a:buClr>
                <a:schemeClr val="accent1"/>
              </a:buClr>
              <a:buSzPct val="90000"/>
            </a:pPr>
            <a:r>
              <a:rPr lang="en-US" dirty="0"/>
              <a:t>ML architecture and pipeline</a:t>
            </a:r>
          </a:p>
          <a:p>
            <a:pPr>
              <a:spcBef>
                <a:spcPts val="300"/>
              </a:spcBef>
              <a:spcAft>
                <a:spcPts val="300"/>
              </a:spcAft>
              <a:buClr>
                <a:schemeClr val="accent1"/>
              </a:buClr>
              <a:buSzPct val="90000"/>
            </a:pPr>
            <a:r>
              <a:rPr lang="en-US" dirty="0"/>
              <a:t>Training models</a:t>
            </a:r>
          </a:p>
          <a:p>
            <a:pPr>
              <a:spcBef>
                <a:spcPts val="300"/>
              </a:spcBef>
              <a:spcAft>
                <a:spcPts val="300"/>
              </a:spcAft>
              <a:buClr>
                <a:schemeClr val="accent1"/>
              </a:buClr>
              <a:buSzPct val="90000"/>
            </a:pPr>
            <a:r>
              <a:rPr lang="en-US" dirty="0"/>
              <a:t>Evaluation models</a:t>
            </a:r>
          </a:p>
        </p:txBody>
      </p:sp>
      <p:sp>
        <p:nvSpPr>
          <p:cNvPr id="20" name="TextBox 19">
            <a:extLst>
              <a:ext uri="{FF2B5EF4-FFF2-40B4-BE49-F238E27FC236}">
                <a16:creationId xmlns:a16="http://schemas.microsoft.com/office/drawing/2014/main" id="{C1AFA719-9994-4AC1-A848-FAC8760F553C}"/>
              </a:ext>
            </a:extLst>
          </p:cNvPr>
          <p:cNvSpPr txBox="1"/>
          <p:nvPr/>
        </p:nvSpPr>
        <p:spPr bwMode="gray">
          <a:xfrm>
            <a:off x="9083566" y="5332691"/>
            <a:ext cx="2818500" cy="113014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Effects of interventions</a:t>
            </a:r>
          </a:p>
          <a:p>
            <a:pPr>
              <a:spcBef>
                <a:spcPts val="300"/>
              </a:spcBef>
              <a:spcAft>
                <a:spcPts val="300"/>
              </a:spcAft>
              <a:buClr>
                <a:schemeClr val="accent1"/>
              </a:buClr>
              <a:buSzPct val="90000"/>
            </a:pPr>
            <a:r>
              <a:rPr lang="en-US" dirty="0"/>
              <a:t>Risks of confounding</a:t>
            </a:r>
          </a:p>
          <a:p>
            <a:pPr>
              <a:spcBef>
                <a:spcPts val="300"/>
              </a:spcBef>
              <a:spcAft>
                <a:spcPts val="300"/>
              </a:spcAft>
              <a:buClr>
                <a:schemeClr val="accent1"/>
              </a:buClr>
              <a:buSzPct val="90000"/>
            </a:pPr>
            <a:r>
              <a:rPr lang="en-US" dirty="0"/>
              <a:t>Causal structure</a:t>
            </a:r>
          </a:p>
        </p:txBody>
      </p:sp>
      <p:sp>
        <p:nvSpPr>
          <p:cNvPr id="22" name="Right Brace 21">
            <a:extLst>
              <a:ext uri="{FF2B5EF4-FFF2-40B4-BE49-F238E27FC236}">
                <a16:creationId xmlns:a16="http://schemas.microsoft.com/office/drawing/2014/main" id="{8B3916D4-BD64-4630-9A40-FF2A370826CF}"/>
              </a:ext>
            </a:extLst>
          </p:cNvPr>
          <p:cNvSpPr/>
          <p:nvPr/>
        </p:nvSpPr>
        <p:spPr bwMode="gray">
          <a:xfrm>
            <a:off x="5626183" y="5264283"/>
            <a:ext cx="397846" cy="1365974"/>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7F4519DA-6535-4465-8725-A5FDE9C3DD3A}"/>
              </a:ext>
            </a:extLst>
          </p:cNvPr>
          <p:cNvSpPr txBox="1"/>
          <p:nvPr/>
        </p:nvSpPr>
        <p:spPr bwMode="gray">
          <a:xfrm>
            <a:off x="6167973" y="5736361"/>
            <a:ext cx="2412273" cy="32280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Intervention models</a:t>
            </a:r>
          </a:p>
        </p:txBody>
      </p:sp>
      <p:cxnSp>
        <p:nvCxnSpPr>
          <p:cNvPr id="7" name="Straight Connector 6">
            <a:extLst>
              <a:ext uri="{FF2B5EF4-FFF2-40B4-BE49-F238E27FC236}">
                <a16:creationId xmlns:a16="http://schemas.microsoft.com/office/drawing/2014/main" id="{8B5269BE-799B-45F2-BC01-09F9CDEB5B2E}"/>
              </a:ext>
            </a:extLst>
          </p:cNvPr>
          <p:cNvCxnSpPr>
            <a:cxnSpLocks/>
          </p:cNvCxnSpPr>
          <p:nvPr/>
        </p:nvCxnSpPr>
        <p:spPr bwMode="gray">
          <a:xfrm>
            <a:off x="0" y="2654962"/>
            <a:ext cx="12192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6A166D58-21CC-42D0-BFE7-E52FFE4893A9}"/>
              </a:ext>
            </a:extLst>
          </p:cNvPr>
          <p:cNvCxnSpPr>
            <a:cxnSpLocks/>
          </p:cNvCxnSpPr>
          <p:nvPr/>
        </p:nvCxnSpPr>
        <p:spPr bwMode="gray">
          <a:xfrm>
            <a:off x="0" y="5169562"/>
            <a:ext cx="12192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31473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3F9473-7305-42B0-A304-EDF3B0B7A15F}"/>
              </a:ext>
            </a:extLst>
          </p:cNvPr>
          <p:cNvSpPr>
            <a:spLocks noGrp="1"/>
          </p:cNvSpPr>
          <p:nvPr>
            <p:ph type="ctrTitle"/>
          </p:nvPr>
        </p:nvSpPr>
        <p:spPr>
          <a:xfrm>
            <a:off x="565454" y="4159857"/>
            <a:ext cx="11228913" cy="2495551"/>
          </a:xfrm>
          <a:solidFill>
            <a:schemeClr val="bg1"/>
          </a:solidFill>
          <a:ln>
            <a:solidFill>
              <a:schemeClr val="bg1"/>
            </a:solidFill>
          </a:ln>
        </p:spPr>
        <p:txBody>
          <a:bodyPr anchor="ctr">
            <a:normAutofit/>
          </a:bodyPr>
          <a:lstStyle/>
          <a:p>
            <a:r>
              <a:rPr lang="en-US" dirty="0">
                <a:solidFill>
                  <a:schemeClr val="tx1"/>
                </a:solidFill>
              </a:rPr>
              <a:t>The Null Models</a:t>
            </a:r>
          </a:p>
        </p:txBody>
      </p:sp>
    </p:spTree>
    <p:extLst>
      <p:ext uri="{BB962C8B-B14F-4D97-AF65-F5344CB8AC3E}">
        <p14:creationId xmlns:p14="http://schemas.microsoft.com/office/powerpoint/2010/main" val="755769428"/>
      </p:ext>
    </p:extLst>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57AD-EEBA-4C24-A848-2065D4B94D39}"/>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2C5151DF-8242-46E6-8FAF-73C63976F3C3}"/>
              </a:ext>
            </a:extLst>
          </p:cNvPr>
          <p:cNvSpPr>
            <a:spLocks noGrp="1"/>
          </p:cNvSpPr>
          <p:nvPr>
            <p:ph idx="1"/>
          </p:nvPr>
        </p:nvSpPr>
        <p:spPr>
          <a:xfrm>
            <a:off x="478369" y="1213308"/>
            <a:ext cx="11473384" cy="758156"/>
          </a:xfrm>
        </p:spPr>
        <p:txBody>
          <a:bodyPr/>
          <a:lstStyle/>
          <a:p>
            <a:r>
              <a:rPr lang="en-US" dirty="0"/>
              <a:t>We need null-models to compare our graph metrics in a principle and reproducible manner</a:t>
            </a:r>
          </a:p>
          <a:p>
            <a:endParaRPr lang="en-US" dirty="0"/>
          </a:p>
        </p:txBody>
      </p:sp>
      <p:sp>
        <p:nvSpPr>
          <p:cNvPr id="4" name="Slide Number Placeholder 3">
            <a:extLst>
              <a:ext uri="{FF2B5EF4-FFF2-40B4-BE49-F238E27FC236}">
                <a16:creationId xmlns:a16="http://schemas.microsoft.com/office/drawing/2014/main" id="{78B4AEF6-B40A-41D2-A32C-4FFB3711875A}"/>
              </a:ext>
            </a:extLst>
          </p:cNvPr>
          <p:cNvSpPr>
            <a:spLocks noGrp="1"/>
          </p:cNvSpPr>
          <p:nvPr>
            <p:ph type="sldNum" sz="quarter" idx="12"/>
          </p:nvPr>
        </p:nvSpPr>
        <p:spPr/>
        <p:txBody>
          <a:bodyPr/>
          <a:lstStyle/>
          <a:p>
            <a:fld id="{81561042-0DC2-4A04-AA50-F6D44EB20EBA}" type="slidenum">
              <a:rPr lang="en-US" smtClean="0"/>
              <a:t>21</a:t>
            </a:fld>
            <a:endParaRPr lang="en-US"/>
          </a:p>
        </p:txBody>
      </p:sp>
      <p:sp>
        <p:nvSpPr>
          <p:cNvPr id="6" name="Oval 5">
            <a:extLst>
              <a:ext uri="{FF2B5EF4-FFF2-40B4-BE49-F238E27FC236}">
                <a16:creationId xmlns:a16="http://schemas.microsoft.com/office/drawing/2014/main" id="{63E124C1-30A5-4E42-B785-AA908950510B}"/>
              </a:ext>
            </a:extLst>
          </p:cNvPr>
          <p:cNvSpPr/>
          <p:nvPr/>
        </p:nvSpPr>
        <p:spPr bwMode="gray">
          <a:xfrm>
            <a:off x="2052084" y="1893772"/>
            <a:ext cx="1924493" cy="988828"/>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600" dirty="0">
                <a:ln w="0"/>
                <a:solidFill>
                  <a:schemeClr val="tx1"/>
                </a:solidFill>
              </a:rPr>
              <a:t>Obtain a real network</a:t>
            </a:r>
          </a:p>
        </p:txBody>
      </p:sp>
      <p:sp>
        <p:nvSpPr>
          <p:cNvPr id="7" name="Oval 6">
            <a:extLst>
              <a:ext uri="{FF2B5EF4-FFF2-40B4-BE49-F238E27FC236}">
                <a16:creationId xmlns:a16="http://schemas.microsoft.com/office/drawing/2014/main" id="{2E4F200E-9864-44A6-BF90-333408443EBE}"/>
              </a:ext>
            </a:extLst>
          </p:cNvPr>
          <p:cNvSpPr/>
          <p:nvPr/>
        </p:nvSpPr>
        <p:spPr bwMode="gray">
          <a:xfrm>
            <a:off x="5054010" y="1893772"/>
            <a:ext cx="1889051" cy="988828"/>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600" dirty="0">
                <a:ln w="0"/>
                <a:solidFill>
                  <a:schemeClr val="tx1"/>
                </a:solidFill>
              </a:rPr>
              <a:t>Generate a synthetic network</a:t>
            </a:r>
          </a:p>
        </p:txBody>
      </p:sp>
      <p:sp>
        <p:nvSpPr>
          <p:cNvPr id="13" name="Oval 12">
            <a:extLst>
              <a:ext uri="{FF2B5EF4-FFF2-40B4-BE49-F238E27FC236}">
                <a16:creationId xmlns:a16="http://schemas.microsoft.com/office/drawing/2014/main" id="{10D467A6-FAA4-4BD6-83FF-47FDFDB25E42}"/>
              </a:ext>
            </a:extLst>
          </p:cNvPr>
          <p:cNvSpPr/>
          <p:nvPr/>
        </p:nvSpPr>
        <p:spPr bwMode="gray">
          <a:xfrm>
            <a:off x="7928344" y="1893772"/>
            <a:ext cx="1889051" cy="988828"/>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600" dirty="0">
                <a:ln w="0"/>
                <a:solidFill>
                  <a:schemeClr val="tx1"/>
                </a:solidFill>
              </a:rPr>
              <a:t>Compare networks</a:t>
            </a:r>
          </a:p>
        </p:txBody>
      </p:sp>
      <p:cxnSp>
        <p:nvCxnSpPr>
          <p:cNvPr id="19" name="Straight Arrow Connector 18">
            <a:extLst>
              <a:ext uri="{FF2B5EF4-FFF2-40B4-BE49-F238E27FC236}">
                <a16:creationId xmlns:a16="http://schemas.microsoft.com/office/drawing/2014/main" id="{D4C70D68-DCCC-45C8-8C83-CD6A1E0FEB56}"/>
              </a:ext>
            </a:extLst>
          </p:cNvPr>
          <p:cNvCxnSpPr>
            <a:cxnSpLocks/>
          </p:cNvCxnSpPr>
          <p:nvPr/>
        </p:nvCxnSpPr>
        <p:spPr bwMode="gray">
          <a:xfrm>
            <a:off x="3976577" y="2388186"/>
            <a:ext cx="1077433" cy="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A761DD8-0909-4842-BE4F-3FCEB1EF2DC1}"/>
              </a:ext>
            </a:extLst>
          </p:cNvPr>
          <p:cNvCxnSpPr>
            <a:cxnSpLocks/>
          </p:cNvCxnSpPr>
          <p:nvPr/>
        </p:nvCxnSpPr>
        <p:spPr bwMode="gray">
          <a:xfrm>
            <a:off x="6943061" y="2388186"/>
            <a:ext cx="985283" cy="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4F98241-AA94-4676-A7F6-37DFFBCA2F65}"/>
              </a:ext>
            </a:extLst>
          </p:cNvPr>
          <p:cNvSpPr txBox="1"/>
          <p:nvPr/>
        </p:nvSpPr>
        <p:spPr bwMode="gray">
          <a:xfrm>
            <a:off x="691117" y="3502275"/>
            <a:ext cx="6251944" cy="1754326"/>
          </a:xfrm>
          <a:prstGeom prst="rect">
            <a:avLst/>
          </a:prstGeom>
          <a:noFill/>
        </p:spPr>
        <p:txBody>
          <a:bodyPr wrap="square">
            <a:spAutoFit/>
          </a:bodyPr>
          <a:lstStyle/>
          <a:p>
            <a:r>
              <a:rPr lang="en-US" dirty="0"/>
              <a:t>Null-models are generate by synthetic graph generation procedures.</a:t>
            </a:r>
          </a:p>
          <a:p>
            <a:endParaRPr lang="en-US" dirty="0"/>
          </a:p>
          <a:p>
            <a:pPr marL="342900" indent="-342900">
              <a:buFont typeface="Arial" panose="020B0604020202020204" pitchFamily="34" charset="0"/>
              <a:buChar char="•"/>
            </a:pPr>
            <a:r>
              <a:rPr lang="en-US" dirty="0"/>
              <a:t>Random Graph Model</a:t>
            </a:r>
          </a:p>
          <a:p>
            <a:pPr marL="342900" indent="-342900">
              <a:buFont typeface="Arial" panose="020B0604020202020204" pitchFamily="34" charset="0"/>
              <a:buChar char="•"/>
            </a:pPr>
            <a:r>
              <a:rPr lang="en-US" dirty="0"/>
              <a:t>Small-World Model</a:t>
            </a:r>
          </a:p>
          <a:p>
            <a:pPr marL="342900" indent="-342900">
              <a:buFont typeface="Arial" panose="020B0604020202020204" pitchFamily="34" charset="0"/>
              <a:buChar char="•"/>
            </a:pPr>
            <a:r>
              <a:rPr lang="en-US" dirty="0"/>
              <a:t>Kronecker Graph Model</a:t>
            </a:r>
          </a:p>
        </p:txBody>
      </p:sp>
      <p:sp>
        <p:nvSpPr>
          <p:cNvPr id="36" name="Oval 35">
            <a:extLst>
              <a:ext uri="{FF2B5EF4-FFF2-40B4-BE49-F238E27FC236}">
                <a16:creationId xmlns:a16="http://schemas.microsoft.com/office/drawing/2014/main" id="{B2FC75BB-19FF-4279-A82F-B6A112B7DEBC}"/>
              </a:ext>
            </a:extLst>
          </p:cNvPr>
          <p:cNvSpPr/>
          <p:nvPr/>
        </p:nvSpPr>
        <p:spPr bwMode="gray">
          <a:xfrm>
            <a:off x="1378689" y="2297810"/>
            <a:ext cx="180754" cy="1807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37" name="Straight Arrow Connector 36">
            <a:extLst>
              <a:ext uri="{FF2B5EF4-FFF2-40B4-BE49-F238E27FC236}">
                <a16:creationId xmlns:a16="http://schemas.microsoft.com/office/drawing/2014/main" id="{37FF1A68-031F-4A71-BEF0-67F20A7E45A9}"/>
              </a:ext>
            </a:extLst>
          </p:cNvPr>
          <p:cNvCxnSpPr>
            <a:cxnSpLocks/>
          </p:cNvCxnSpPr>
          <p:nvPr/>
        </p:nvCxnSpPr>
        <p:spPr bwMode="gray">
          <a:xfrm flipV="1">
            <a:off x="1559443" y="2388186"/>
            <a:ext cx="492641" cy="1"/>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2" name="Oval 41">
            <a:extLst>
              <a:ext uri="{FF2B5EF4-FFF2-40B4-BE49-F238E27FC236}">
                <a16:creationId xmlns:a16="http://schemas.microsoft.com/office/drawing/2014/main" id="{27528488-A701-42C9-B6C9-34B47835554A}"/>
              </a:ext>
            </a:extLst>
          </p:cNvPr>
          <p:cNvSpPr/>
          <p:nvPr/>
        </p:nvSpPr>
        <p:spPr bwMode="gray">
          <a:xfrm>
            <a:off x="10260419" y="2297810"/>
            <a:ext cx="180754" cy="180753"/>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5" name="Straight Arrow Connector 44">
            <a:extLst>
              <a:ext uri="{FF2B5EF4-FFF2-40B4-BE49-F238E27FC236}">
                <a16:creationId xmlns:a16="http://schemas.microsoft.com/office/drawing/2014/main" id="{1F143291-5BBF-4996-AE92-B26D87F2212F}"/>
              </a:ext>
            </a:extLst>
          </p:cNvPr>
          <p:cNvCxnSpPr>
            <a:cxnSpLocks/>
          </p:cNvCxnSpPr>
          <p:nvPr/>
        </p:nvCxnSpPr>
        <p:spPr bwMode="gray">
          <a:xfrm flipV="1">
            <a:off x="9817395" y="2388185"/>
            <a:ext cx="443024" cy="6495"/>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087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35" grpId="0"/>
      <p:bldP spid="36" grpId="0" animBg="1"/>
      <p:bldP spid="42"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7B67-131A-4185-950D-27966E250E4F}"/>
              </a:ext>
            </a:extLst>
          </p:cNvPr>
          <p:cNvSpPr>
            <a:spLocks noGrp="1"/>
          </p:cNvSpPr>
          <p:nvPr>
            <p:ph type="title"/>
          </p:nvPr>
        </p:nvSpPr>
        <p:spPr/>
        <p:txBody>
          <a:bodyPr/>
          <a:lstStyle/>
          <a:p>
            <a:r>
              <a:rPr lang="en-US" dirty="0"/>
              <a:t>Threats to validity</a:t>
            </a:r>
          </a:p>
        </p:txBody>
      </p:sp>
      <p:sp>
        <p:nvSpPr>
          <p:cNvPr id="3" name="Content Placeholder 2">
            <a:extLst>
              <a:ext uri="{FF2B5EF4-FFF2-40B4-BE49-F238E27FC236}">
                <a16:creationId xmlns:a16="http://schemas.microsoft.com/office/drawing/2014/main" id="{D9C400D2-16A0-4986-B37F-9F4E09E9D205}"/>
              </a:ext>
            </a:extLst>
          </p:cNvPr>
          <p:cNvSpPr>
            <a:spLocks noGrp="1"/>
          </p:cNvSpPr>
          <p:nvPr>
            <p:ph idx="1"/>
          </p:nvPr>
        </p:nvSpPr>
        <p:spPr>
          <a:xfrm>
            <a:off x="478369" y="1213308"/>
            <a:ext cx="11473384" cy="3451201"/>
          </a:xfrm>
        </p:spPr>
        <p:txBody>
          <a:bodyPr/>
          <a:lstStyle/>
          <a:p>
            <a:pPr marL="457200" indent="-457200">
              <a:buFont typeface="+mj-lt"/>
              <a:buAutoNum type="arabicPeriod"/>
            </a:pPr>
            <a:r>
              <a:rPr lang="en-US" b="1" dirty="0"/>
              <a:t>Construct validity:</a:t>
            </a:r>
            <a:r>
              <a:rPr lang="en-US" dirty="0"/>
              <a:t> measurements might not be correct</a:t>
            </a:r>
          </a:p>
          <a:p>
            <a:pPr marL="457200" indent="-457200">
              <a:buFont typeface="+mj-lt"/>
              <a:buAutoNum type="arabicPeriod"/>
            </a:pPr>
            <a:endParaRPr lang="en-US" dirty="0"/>
          </a:p>
          <a:p>
            <a:pPr marL="457200" indent="-457200">
              <a:buFont typeface="+mj-lt"/>
              <a:buAutoNum type="arabicPeriod"/>
            </a:pPr>
            <a:r>
              <a:rPr lang="en-US" b="1" dirty="0"/>
              <a:t>Conclusion validity: </a:t>
            </a:r>
            <a:r>
              <a:rPr lang="en-US" dirty="0"/>
              <a:t>instruments or methods adopted are not adequate</a:t>
            </a:r>
          </a:p>
          <a:p>
            <a:pPr marL="457200" indent="-457200">
              <a:buFont typeface="+mj-lt"/>
              <a:buAutoNum type="arabicPeriod"/>
            </a:pPr>
            <a:endParaRPr lang="en-US" b="1" dirty="0"/>
          </a:p>
          <a:p>
            <a:pPr marL="457200" indent="-457200">
              <a:buFont typeface="+mj-lt"/>
              <a:buAutoNum type="arabicPeriod"/>
            </a:pPr>
            <a:r>
              <a:rPr lang="en-US" b="1" dirty="0"/>
              <a:t>Internal validity: </a:t>
            </a:r>
            <a:r>
              <a:rPr lang="en-US" dirty="0"/>
              <a:t>relations of cause-effect might not be true</a:t>
            </a:r>
          </a:p>
          <a:p>
            <a:pPr marL="457200" indent="-457200">
              <a:buFont typeface="+mj-lt"/>
              <a:buAutoNum type="arabicPeriod"/>
            </a:pPr>
            <a:endParaRPr lang="en-US" dirty="0"/>
          </a:p>
          <a:p>
            <a:pPr marL="457200" indent="-457200">
              <a:buFont typeface="+mj-lt"/>
              <a:buAutoNum type="arabicPeriod"/>
            </a:pPr>
            <a:r>
              <a:rPr lang="en-US" b="1" dirty="0"/>
              <a:t>External validity: </a:t>
            </a:r>
            <a:r>
              <a:rPr lang="en-US" dirty="0"/>
              <a:t>results do not generalize to slight changes in the data or context.</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5F03893D-519D-46BB-AB6F-598EDF915E4F}"/>
              </a:ext>
            </a:extLst>
          </p:cNvPr>
          <p:cNvSpPr>
            <a:spLocks noGrp="1"/>
          </p:cNvSpPr>
          <p:nvPr>
            <p:ph type="sldNum" sz="quarter" idx="12"/>
          </p:nvPr>
        </p:nvSpPr>
        <p:spPr/>
        <p:txBody>
          <a:bodyPr/>
          <a:lstStyle/>
          <a:p>
            <a:fld id="{81561042-0DC2-4A04-AA50-F6D44EB20EBA}" type="slidenum">
              <a:rPr lang="en-US" smtClean="0"/>
              <a:t>22</a:t>
            </a:fld>
            <a:endParaRPr lang="en-US"/>
          </a:p>
        </p:txBody>
      </p:sp>
      <p:sp>
        <p:nvSpPr>
          <p:cNvPr id="6" name="TextBox 5">
            <a:extLst>
              <a:ext uri="{FF2B5EF4-FFF2-40B4-BE49-F238E27FC236}">
                <a16:creationId xmlns:a16="http://schemas.microsoft.com/office/drawing/2014/main" id="{062BCF94-7D12-447E-9756-CE76FCA724BD}"/>
              </a:ext>
            </a:extLst>
          </p:cNvPr>
          <p:cNvSpPr txBox="1"/>
          <p:nvPr/>
        </p:nvSpPr>
        <p:spPr bwMode="gray">
          <a:xfrm>
            <a:off x="240244" y="4664509"/>
            <a:ext cx="11524027" cy="2031325"/>
          </a:xfrm>
          <a:prstGeom prst="rect">
            <a:avLst/>
          </a:prstGeom>
          <a:noFill/>
        </p:spPr>
        <p:txBody>
          <a:bodyPr wrap="square">
            <a:spAutoFit/>
          </a:bodyPr>
          <a:lstStyle/>
          <a:p>
            <a:pPr marL="0" marR="0">
              <a:spcBef>
                <a:spcPts val="0"/>
              </a:spcBef>
              <a:spcAft>
                <a:spcPts val="0"/>
              </a:spcAft>
            </a:pPr>
            <a:r>
              <a:rPr lang="en-US" sz="1800" u="sng" dirty="0">
                <a:effectLst/>
                <a:latin typeface="Calibri" panose="020F0502020204030204" pitchFamily="34" charset="0"/>
              </a:rPr>
              <a:t>Recommended readings:</a:t>
            </a:r>
          </a:p>
          <a:p>
            <a:pPr marL="285750" marR="0" indent="-285750">
              <a:spcBef>
                <a:spcPts val="0"/>
              </a:spcBef>
              <a:spcAft>
                <a:spcPts val="0"/>
              </a:spcAft>
              <a:buFont typeface="Arial" panose="020B0604020202020204" pitchFamily="34" charset="0"/>
              <a:buChar char="•"/>
            </a:pPr>
            <a:r>
              <a:rPr lang="en-US" sz="1800" dirty="0" err="1">
                <a:effectLst/>
                <a:latin typeface="Calibri" panose="020F0502020204030204" pitchFamily="34" charset="0"/>
              </a:rPr>
              <a:t>Siegmund</a:t>
            </a:r>
            <a:r>
              <a:rPr lang="en-US" sz="1800" dirty="0">
                <a:effectLst/>
                <a:latin typeface="Calibri" panose="020F0502020204030204" pitchFamily="34" charset="0"/>
              </a:rPr>
              <a:t>, J., </a:t>
            </a:r>
            <a:r>
              <a:rPr lang="en-US" sz="1800" dirty="0" err="1">
                <a:effectLst/>
                <a:latin typeface="Calibri" panose="020F0502020204030204" pitchFamily="34" charset="0"/>
              </a:rPr>
              <a:t>Siegmund</a:t>
            </a:r>
            <a:r>
              <a:rPr lang="en-US" sz="1800" dirty="0">
                <a:effectLst/>
                <a:latin typeface="Calibri" panose="020F0502020204030204" pitchFamily="34" charset="0"/>
              </a:rPr>
              <a:t>, N., &amp; </a:t>
            </a:r>
            <a:r>
              <a:rPr lang="en-US" sz="1800" dirty="0" err="1">
                <a:effectLst/>
                <a:latin typeface="Calibri" panose="020F0502020204030204" pitchFamily="34" charset="0"/>
              </a:rPr>
              <a:t>Apel</a:t>
            </a:r>
            <a:r>
              <a:rPr lang="en-US" sz="1800" dirty="0">
                <a:effectLst/>
                <a:latin typeface="Calibri" panose="020F0502020204030204" pitchFamily="34" charset="0"/>
              </a:rPr>
              <a:t>, S. (2015, May). Views on internal and external validity in empirical software engineering. In Proceedings of the 37th International Conference on Software Engineering-Volume 1 (pp. 9-19). IEEE Press.</a:t>
            </a:r>
          </a:p>
          <a:p>
            <a:pPr marL="285750" marR="0" indent="-285750">
              <a:spcBef>
                <a:spcPts val="0"/>
              </a:spcBef>
              <a:spcAft>
                <a:spcPts val="0"/>
              </a:spcAft>
              <a:buFont typeface="Arial" panose="020B0604020202020204" pitchFamily="34" charset="0"/>
              <a:buChar char="•"/>
            </a:pPr>
            <a:r>
              <a:rPr lang="en-US" sz="1800" dirty="0" err="1">
                <a:effectLst/>
                <a:latin typeface="Calibri" panose="020F0502020204030204" pitchFamily="34" charset="0"/>
              </a:rPr>
              <a:t>Wieringa</a:t>
            </a:r>
            <a:r>
              <a:rPr lang="en-US" sz="1800" dirty="0">
                <a:effectLst/>
                <a:latin typeface="Calibri" panose="020F0502020204030204" pitchFamily="34" charset="0"/>
              </a:rPr>
              <a:t>, R. J. (2014). </a:t>
            </a:r>
            <a:r>
              <a:rPr lang="en-US" sz="1400" i="1" dirty="0">
                <a:solidFill>
                  <a:srgbClr val="222222"/>
                </a:solidFill>
                <a:effectLst/>
                <a:latin typeface="Arial" panose="020B0604020202020204" pitchFamily="34" charset="0"/>
              </a:rPr>
              <a:t>Design science methodology for information systems and software engineering</a:t>
            </a:r>
            <a:r>
              <a:rPr lang="en-US" sz="1800" dirty="0">
                <a:effectLst/>
                <a:latin typeface="Calibri" panose="020F0502020204030204" pitchFamily="34" charset="0"/>
              </a:rPr>
              <a:t>. Springer. </a:t>
            </a:r>
          </a:p>
          <a:p>
            <a:pPr marL="285750" marR="0" indent="-285750">
              <a:spcBef>
                <a:spcPts val="0"/>
              </a:spcBef>
              <a:spcAft>
                <a:spcPts val="0"/>
              </a:spcAft>
              <a:buFont typeface="Arial" panose="020B0604020202020204" pitchFamily="34" charset="0"/>
              <a:buChar char="•"/>
            </a:pPr>
            <a:r>
              <a:rPr lang="en-US" sz="1800" dirty="0" err="1">
                <a:effectLst/>
                <a:latin typeface="Calibri" panose="020F0502020204030204" pitchFamily="34" charset="0"/>
              </a:rPr>
              <a:t>Wohlin</a:t>
            </a:r>
            <a:r>
              <a:rPr lang="en-US" sz="1800" dirty="0">
                <a:effectLst/>
                <a:latin typeface="Calibri" panose="020F0502020204030204" pitchFamily="34" charset="0"/>
              </a:rPr>
              <a:t>, C., </a:t>
            </a:r>
            <a:r>
              <a:rPr lang="en-US" sz="1800" dirty="0" err="1">
                <a:effectLst/>
                <a:latin typeface="Calibri" panose="020F0502020204030204" pitchFamily="34" charset="0"/>
              </a:rPr>
              <a:t>Runeson</a:t>
            </a:r>
            <a:r>
              <a:rPr lang="en-US" sz="1800" dirty="0">
                <a:effectLst/>
                <a:latin typeface="Calibri" panose="020F0502020204030204" pitchFamily="34" charset="0"/>
              </a:rPr>
              <a:t>, P., </a:t>
            </a:r>
            <a:r>
              <a:rPr lang="en-US" sz="1800" dirty="0" err="1">
                <a:effectLst/>
                <a:latin typeface="Calibri" panose="020F0502020204030204" pitchFamily="34" charset="0"/>
              </a:rPr>
              <a:t>Höst</a:t>
            </a:r>
            <a:r>
              <a:rPr lang="en-US" sz="1800" dirty="0">
                <a:effectLst/>
                <a:latin typeface="Calibri" panose="020F0502020204030204" pitchFamily="34" charset="0"/>
              </a:rPr>
              <a:t>, M., Ohlsson, M. C., </a:t>
            </a:r>
            <a:r>
              <a:rPr lang="en-US" sz="1800" dirty="0" err="1">
                <a:effectLst/>
                <a:latin typeface="Calibri" panose="020F0502020204030204" pitchFamily="34" charset="0"/>
              </a:rPr>
              <a:t>Regnell</a:t>
            </a:r>
            <a:r>
              <a:rPr lang="en-US" sz="1800" dirty="0">
                <a:effectLst/>
                <a:latin typeface="Calibri" panose="020F0502020204030204" pitchFamily="34" charset="0"/>
              </a:rPr>
              <a:t>, B., &amp; </a:t>
            </a:r>
            <a:r>
              <a:rPr lang="en-US" sz="1800" dirty="0" err="1">
                <a:effectLst/>
                <a:latin typeface="Calibri" panose="020F0502020204030204" pitchFamily="34" charset="0"/>
              </a:rPr>
              <a:t>Wesslén</a:t>
            </a:r>
            <a:r>
              <a:rPr lang="en-US" sz="1800" dirty="0">
                <a:effectLst/>
                <a:latin typeface="Calibri" panose="020F0502020204030204" pitchFamily="34" charset="0"/>
              </a:rPr>
              <a:t>, A. (2012). </a:t>
            </a:r>
            <a:r>
              <a:rPr lang="en-US" sz="1400" i="1" dirty="0">
                <a:solidFill>
                  <a:srgbClr val="222222"/>
                </a:solidFill>
                <a:effectLst/>
                <a:latin typeface="Arial" panose="020B0604020202020204" pitchFamily="34" charset="0"/>
              </a:rPr>
              <a:t>Experimentation in software engineering</a:t>
            </a:r>
            <a:r>
              <a:rPr lang="en-US" sz="1800" dirty="0">
                <a:effectLst/>
                <a:latin typeface="Calibri" panose="020F0502020204030204" pitchFamily="34" charset="0"/>
              </a:rPr>
              <a:t>. Springer Science &amp; Business Media.</a:t>
            </a:r>
          </a:p>
        </p:txBody>
      </p:sp>
    </p:spTree>
    <p:extLst>
      <p:ext uri="{BB962C8B-B14F-4D97-AF65-F5344CB8AC3E}">
        <p14:creationId xmlns:p14="http://schemas.microsoft.com/office/powerpoint/2010/main" val="3536334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57AD-EEBA-4C24-A848-2065D4B94D39}"/>
              </a:ext>
            </a:extLst>
          </p:cNvPr>
          <p:cNvSpPr>
            <a:spLocks noGrp="1"/>
          </p:cNvSpPr>
          <p:nvPr>
            <p:ph type="title"/>
          </p:nvPr>
        </p:nvSpPr>
        <p:spPr/>
        <p:txBody>
          <a:bodyPr/>
          <a:lstStyle/>
          <a:p>
            <a:r>
              <a:rPr lang="en-US" dirty="0"/>
              <a:t>Random Graph - </a:t>
            </a:r>
            <a:r>
              <a:rPr lang="en-US" b="0" i="0" dirty="0" err="1">
                <a:solidFill>
                  <a:srgbClr val="000000"/>
                </a:solidFill>
                <a:effectLst/>
                <a:latin typeface="Lucida Grande"/>
              </a:rPr>
              <a:t>Erd</a:t>
            </a:r>
            <a:r>
              <a:rPr lang="de-DE" dirty="0">
                <a:solidFill>
                  <a:srgbClr val="000000"/>
                </a:solidFill>
                <a:latin typeface="Lucida Grande"/>
              </a:rPr>
              <a:t>ö</a:t>
            </a:r>
            <a:r>
              <a:rPr lang="en-US" b="0" i="0" dirty="0">
                <a:solidFill>
                  <a:srgbClr val="000000"/>
                </a:solidFill>
                <a:effectLst/>
                <a:latin typeface="Lucida Grande"/>
              </a:rPr>
              <a:t>s-R</a:t>
            </a:r>
            <a:r>
              <a:rPr lang="pt-BR" dirty="0">
                <a:solidFill>
                  <a:srgbClr val="000000"/>
                </a:solidFill>
                <a:latin typeface="Lucida Grande"/>
              </a:rPr>
              <a:t>é</a:t>
            </a:r>
            <a:r>
              <a:rPr lang="en-US" b="0" i="0" dirty="0" err="1">
                <a:solidFill>
                  <a:srgbClr val="000000"/>
                </a:solidFill>
                <a:effectLst/>
                <a:latin typeface="Lucida Grande"/>
              </a:rPr>
              <a:t>nyi</a:t>
            </a:r>
            <a:r>
              <a:rPr lang="en-US" b="0" i="0" dirty="0">
                <a:solidFill>
                  <a:srgbClr val="000000"/>
                </a:solidFill>
                <a:effectLst/>
                <a:latin typeface="Lucida Grande"/>
              </a:rPr>
              <a:t> (ER) networks</a:t>
            </a:r>
            <a:endParaRPr lang="en-US" dirty="0"/>
          </a:p>
        </p:txBody>
      </p:sp>
      <p:sp>
        <p:nvSpPr>
          <p:cNvPr id="3" name="Content Placeholder 2">
            <a:extLst>
              <a:ext uri="{FF2B5EF4-FFF2-40B4-BE49-F238E27FC236}">
                <a16:creationId xmlns:a16="http://schemas.microsoft.com/office/drawing/2014/main" id="{2C5151DF-8242-46E6-8FAF-73C63976F3C3}"/>
              </a:ext>
            </a:extLst>
          </p:cNvPr>
          <p:cNvSpPr>
            <a:spLocks noGrp="1"/>
          </p:cNvSpPr>
          <p:nvPr>
            <p:ph idx="1"/>
          </p:nvPr>
        </p:nvSpPr>
        <p:spPr>
          <a:xfrm>
            <a:off x="478369" y="1213308"/>
            <a:ext cx="11473384" cy="309315"/>
          </a:xfrm>
        </p:spPr>
        <p:txBody>
          <a:bodyPr/>
          <a:lstStyle/>
          <a:p>
            <a:r>
              <a:rPr lang="en-US" dirty="0"/>
              <a:t>Stochastically connect nodes</a:t>
            </a:r>
          </a:p>
        </p:txBody>
      </p:sp>
      <p:sp>
        <p:nvSpPr>
          <p:cNvPr id="4" name="Slide Number Placeholder 3">
            <a:extLst>
              <a:ext uri="{FF2B5EF4-FFF2-40B4-BE49-F238E27FC236}">
                <a16:creationId xmlns:a16="http://schemas.microsoft.com/office/drawing/2014/main" id="{78B4AEF6-B40A-41D2-A32C-4FFB3711875A}"/>
              </a:ext>
            </a:extLst>
          </p:cNvPr>
          <p:cNvSpPr>
            <a:spLocks noGrp="1"/>
          </p:cNvSpPr>
          <p:nvPr>
            <p:ph type="sldNum" sz="quarter" idx="12"/>
          </p:nvPr>
        </p:nvSpPr>
        <p:spPr/>
        <p:txBody>
          <a:bodyPr/>
          <a:lstStyle/>
          <a:p>
            <a:fld id="{81561042-0DC2-4A04-AA50-F6D44EB20EBA}" type="slidenum">
              <a:rPr lang="en-US" smtClean="0"/>
              <a:t>23</a:t>
            </a:fld>
            <a:endParaRPr lang="en-US"/>
          </a:p>
        </p:txBody>
      </p:sp>
      <p:grpSp>
        <p:nvGrpSpPr>
          <p:cNvPr id="12" name="Group 11">
            <a:extLst>
              <a:ext uri="{FF2B5EF4-FFF2-40B4-BE49-F238E27FC236}">
                <a16:creationId xmlns:a16="http://schemas.microsoft.com/office/drawing/2014/main" id="{44BAE9D1-30A3-4863-8688-48A3606B53A7}"/>
              </a:ext>
            </a:extLst>
          </p:cNvPr>
          <p:cNvGrpSpPr/>
          <p:nvPr/>
        </p:nvGrpSpPr>
        <p:grpSpPr>
          <a:xfrm>
            <a:off x="257787" y="1686322"/>
            <a:ext cx="2128477" cy="2018946"/>
            <a:chOff x="9938188" y="4606083"/>
            <a:chExt cx="2128477" cy="2018946"/>
          </a:xfrm>
        </p:grpSpPr>
        <p:sp>
          <p:nvSpPr>
            <p:cNvPr id="14" name="Oval 13">
              <a:extLst>
                <a:ext uri="{FF2B5EF4-FFF2-40B4-BE49-F238E27FC236}">
                  <a16:creationId xmlns:a16="http://schemas.microsoft.com/office/drawing/2014/main" id="{9747BE0A-1F5D-41D4-AD86-481E726F85C3}"/>
                </a:ext>
              </a:extLst>
            </p:cNvPr>
            <p:cNvSpPr/>
            <p:nvPr/>
          </p:nvSpPr>
          <p:spPr bwMode="gray">
            <a:xfrm>
              <a:off x="9938188" y="500055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15" name="Oval 14">
              <a:extLst>
                <a:ext uri="{FF2B5EF4-FFF2-40B4-BE49-F238E27FC236}">
                  <a16:creationId xmlns:a16="http://schemas.microsoft.com/office/drawing/2014/main" id="{3BDFFFF6-FC1E-4888-B59C-A9124F61A223}"/>
                </a:ext>
              </a:extLst>
            </p:cNvPr>
            <p:cNvSpPr/>
            <p:nvPr/>
          </p:nvSpPr>
          <p:spPr bwMode="gray">
            <a:xfrm>
              <a:off x="9938188" y="5928236"/>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16" name="Oval 15">
              <a:extLst>
                <a:ext uri="{FF2B5EF4-FFF2-40B4-BE49-F238E27FC236}">
                  <a16:creationId xmlns:a16="http://schemas.microsoft.com/office/drawing/2014/main" id="{463B7629-29D2-4521-BAD7-B0725ED51E5D}"/>
                </a:ext>
              </a:extLst>
            </p:cNvPr>
            <p:cNvSpPr/>
            <p:nvPr/>
          </p:nvSpPr>
          <p:spPr bwMode="gray">
            <a:xfrm>
              <a:off x="10972096" y="5387317"/>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18" name="Straight Arrow Connector 17">
              <a:extLst>
                <a:ext uri="{FF2B5EF4-FFF2-40B4-BE49-F238E27FC236}">
                  <a16:creationId xmlns:a16="http://schemas.microsoft.com/office/drawing/2014/main" id="{0471ED30-3F39-4337-8A0F-24CB7D65D6B0}"/>
                </a:ext>
              </a:extLst>
            </p:cNvPr>
            <p:cNvCxnSpPr>
              <a:cxnSpLocks/>
              <a:stCxn id="14" idx="4"/>
              <a:endCxn id="15" idx="0"/>
            </p:cNvCxnSpPr>
            <p:nvPr/>
          </p:nvCxnSpPr>
          <p:spPr bwMode="gray">
            <a:xfrm>
              <a:off x="10145296" y="5414769"/>
              <a:ext cx="0" cy="513467"/>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1A0D1499-D4E4-4F46-BAAF-AF5D8CF0562B}"/>
                </a:ext>
              </a:extLst>
            </p:cNvPr>
            <p:cNvSpPr/>
            <p:nvPr/>
          </p:nvSpPr>
          <p:spPr bwMode="gray">
            <a:xfrm>
              <a:off x="11214165" y="621081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sp>
          <p:nvSpPr>
            <p:cNvPr id="22" name="Oval 21">
              <a:extLst>
                <a:ext uri="{FF2B5EF4-FFF2-40B4-BE49-F238E27FC236}">
                  <a16:creationId xmlns:a16="http://schemas.microsoft.com/office/drawing/2014/main" id="{79AA71FC-30C6-4CF2-940C-2762DE4D57BB}"/>
                </a:ext>
              </a:extLst>
            </p:cNvPr>
            <p:cNvSpPr/>
            <p:nvPr/>
          </p:nvSpPr>
          <p:spPr bwMode="gray">
            <a:xfrm>
              <a:off x="11053577" y="460608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23" name="Oval 22">
              <a:extLst>
                <a:ext uri="{FF2B5EF4-FFF2-40B4-BE49-F238E27FC236}">
                  <a16:creationId xmlns:a16="http://schemas.microsoft.com/office/drawing/2014/main" id="{38EBA061-99D8-4D4C-AC08-26C85CA035AD}"/>
                </a:ext>
              </a:extLst>
            </p:cNvPr>
            <p:cNvSpPr/>
            <p:nvPr/>
          </p:nvSpPr>
          <p:spPr bwMode="gray">
            <a:xfrm>
              <a:off x="11652449" y="520766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24" name="Straight Arrow Connector 23">
              <a:extLst>
                <a:ext uri="{FF2B5EF4-FFF2-40B4-BE49-F238E27FC236}">
                  <a16:creationId xmlns:a16="http://schemas.microsoft.com/office/drawing/2014/main" id="{7A114EF9-3301-4FFF-AA0C-D36D92835F83}"/>
                </a:ext>
              </a:extLst>
            </p:cNvPr>
            <p:cNvCxnSpPr>
              <a:cxnSpLocks/>
              <a:stCxn id="16" idx="0"/>
              <a:endCxn id="22" idx="4"/>
            </p:cNvCxnSpPr>
            <p:nvPr/>
          </p:nvCxnSpPr>
          <p:spPr bwMode="gray">
            <a:xfrm flipV="1">
              <a:off x="11179204" y="5020299"/>
              <a:ext cx="81481" cy="367018"/>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0F8E83B-2B48-4359-A889-338FF8B4C0AB}"/>
                </a:ext>
              </a:extLst>
            </p:cNvPr>
            <p:cNvCxnSpPr>
              <a:cxnSpLocks/>
              <a:stCxn id="16" idx="7"/>
              <a:endCxn id="23" idx="2"/>
            </p:cNvCxnSpPr>
            <p:nvPr/>
          </p:nvCxnSpPr>
          <p:spPr bwMode="gray">
            <a:xfrm flipV="1">
              <a:off x="11325651" y="5414769"/>
              <a:ext cx="326798" cy="33209"/>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35DAD24-54AB-4E56-8F23-AA42E018A87E}"/>
                </a:ext>
              </a:extLst>
            </p:cNvPr>
            <p:cNvCxnSpPr>
              <a:cxnSpLocks/>
              <a:stCxn id="22" idx="5"/>
              <a:endCxn id="23" idx="1"/>
            </p:cNvCxnSpPr>
            <p:nvPr/>
          </p:nvCxnSpPr>
          <p:spPr bwMode="gray">
            <a:xfrm>
              <a:off x="11407132" y="4959638"/>
              <a:ext cx="305978" cy="308684"/>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4119900F-FAB6-4AA7-8894-A6DEEE337A49}"/>
                </a:ext>
              </a:extLst>
            </p:cNvPr>
            <p:cNvCxnSpPr>
              <a:cxnSpLocks/>
              <a:stCxn id="15" idx="5"/>
              <a:endCxn id="20" idx="2"/>
            </p:cNvCxnSpPr>
            <p:nvPr/>
          </p:nvCxnSpPr>
          <p:spPr bwMode="gray">
            <a:xfrm>
              <a:off x="10291743" y="6281791"/>
              <a:ext cx="922422" cy="136130"/>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F8D14E8-6E05-4DBF-BDEA-FA1A3EA5D314}"/>
                </a:ext>
              </a:extLst>
            </p:cNvPr>
            <p:cNvCxnSpPr>
              <a:cxnSpLocks/>
              <a:stCxn id="14" idx="5"/>
              <a:endCxn id="20" idx="1"/>
            </p:cNvCxnSpPr>
            <p:nvPr/>
          </p:nvCxnSpPr>
          <p:spPr bwMode="gray">
            <a:xfrm>
              <a:off x="10291743" y="5354108"/>
              <a:ext cx="983083" cy="917366"/>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4FE3D069-D969-4405-B0C5-96B8A8D974D9}"/>
              </a:ext>
            </a:extLst>
          </p:cNvPr>
          <p:cNvGrpSpPr/>
          <p:nvPr/>
        </p:nvGrpSpPr>
        <p:grpSpPr>
          <a:xfrm>
            <a:off x="2116562" y="2561771"/>
            <a:ext cx="953338" cy="960684"/>
            <a:chOff x="10584382" y="3100299"/>
            <a:chExt cx="953338" cy="960684"/>
          </a:xfrm>
        </p:grpSpPr>
        <p:sp>
          <p:nvSpPr>
            <p:cNvPr id="9" name="Oval 8">
              <a:extLst>
                <a:ext uri="{FF2B5EF4-FFF2-40B4-BE49-F238E27FC236}">
                  <a16:creationId xmlns:a16="http://schemas.microsoft.com/office/drawing/2014/main" id="{A17A2072-D374-465F-B794-E8D3B3F2A143}"/>
                </a:ext>
              </a:extLst>
            </p:cNvPr>
            <p:cNvSpPr/>
            <p:nvPr/>
          </p:nvSpPr>
          <p:spPr bwMode="gray">
            <a:xfrm>
              <a:off x="10584382" y="3646767"/>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G</a:t>
              </a:r>
            </a:p>
          </p:txBody>
        </p:sp>
        <p:sp>
          <p:nvSpPr>
            <p:cNvPr id="10" name="Oval 9">
              <a:extLst>
                <a:ext uri="{FF2B5EF4-FFF2-40B4-BE49-F238E27FC236}">
                  <a16:creationId xmlns:a16="http://schemas.microsoft.com/office/drawing/2014/main" id="{7C4DA149-A168-4B24-98EA-20A0FEA10F8C}"/>
                </a:ext>
              </a:extLst>
            </p:cNvPr>
            <p:cNvSpPr/>
            <p:nvPr/>
          </p:nvSpPr>
          <p:spPr bwMode="gray">
            <a:xfrm>
              <a:off x="11123504" y="3100299"/>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H</a:t>
              </a:r>
            </a:p>
          </p:txBody>
        </p:sp>
        <p:cxnSp>
          <p:nvCxnSpPr>
            <p:cNvPr id="11" name="Straight Arrow Connector 10">
              <a:extLst>
                <a:ext uri="{FF2B5EF4-FFF2-40B4-BE49-F238E27FC236}">
                  <a16:creationId xmlns:a16="http://schemas.microsoft.com/office/drawing/2014/main" id="{9E1B92D8-5730-4995-9DD1-F1F39C96D5B6}"/>
                </a:ext>
              </a:extLst>
            </p:cNvPr>
            <p:cNvCxnSpPr>
              <a:cxnSpLocks/>
              <a:stCxn id="9" idx="7"/>
              <a:endCxn id="10" idx="3"/>
            </p:cNvCxnSpPr>
            <p:nvPr/>
          </p:nvCxnSpPr>
          <p:spPr bwMode="gray">
            <a:xfrm flipV="1">
              <a:off x="10937937" y="3453854"/>
              <a:ext cx="246228" cy="253574"/>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sp>
        <p:nvSpPr>
          <p:cNvPr id="49" name="Oval 48">
            <a:extLst>
              <a:ext uri="{FF2B5EF4-FFF2-40B4-BE49-F238E27FC236}">
                <a16:creationId xmlns:a16="http://schemas.microsoft.com/office/drawing/2014/main" id="{44E75946-F0FE-43C0-B328-FB1AA465AF4D}"/>
              </a:ext>
            </a:extLst>
          </p:cNvPr>
          <p:cNvSpPr/>
          <p:nvPr/>
        </p:nvSpPr>
        <p:spPr bwMode="gray">
          <a:xfrm>
            <a:off x="3990614" y="2080792"/>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50" name="Oval 49">
            <a:extLst>
              <a:ext uri="{FF2B5EF4-FFF2-40B4-BE49-F238E27FC236}">
                <a16:creationId xmlns:a16="http://schemas.microsoft.com/office/drawing/2014/main" id="{860C1FC3-B775-47B7-931F-982815D04900}"/>
              </a:ext>
            </a:extLst>
          </p:cNvPr>
          <p:cNvSpPr/>
          <p:nvPr/>
        </p:nvSpPr>
        <p:spPr bwMode="gray">
          <a:xfrm>
            <a:off x="3990614" y="3008475"/>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51" name="Oval 50">
            <a:extLst>
              <a:ext uri="{FF2B5EF4-FFF2-40B4-BE49-F238E27FC236}">
                <a16:creationId xmlns:a16="http://schemas.microsoft.com/office/drawing/2014/main" id="{24C0AF46-861D-4B82-B2CC-A1E79FD59D8E}"/>
              </a:ext>
            </a:extLst>
          </p:cNvPr>
          <p:cNvSpPr/>
          <p:nvPr/>
        </p:nvSpPr>
        <p:spPr bwMode="gray">
          <a:xfrm>
            <a:off x="5024522" y="2467556"/>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53" name="Oval 52">
            <a:extLst>
              <a:ext uri="{FF2B5EF4-FFF2-40B4-BE49-F238E27FC236}">
                <a16:creationId xmlns:a16="http://schemas.microsoft.com/office/drawing/2014/main" id="{27F66E62-323C-4E4D-A35C-32627ADFAD2F}"/>
              </a:ext>
            </a:extLst>
          </p:cNvPr>
          <p:cNvSpPr/>
          <p:nvPr/>
        </p:nvSpPr>
        <p:spPr bwMode="gray">
          <a:xfrm>
            <a:off x="5266591" y="3291052"/>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sp>
        <p:nvSpPr>
          <p:cNvPr id="54" name="Oval 53">
            <a:extLst>
              <a:ext uri="{FF2B5EF4-FFF2-40B4-BE49-F238E27FC236}">
                <a16:creationId xmlns:a16="http://schemas.microsoft.com/office/drawing/2014/main" id="{36B74B1F-3F91-42E0-AE0D-1912786CD0D9}"/>
              </a:ext>
            </a:extLst>
          </p:cNvPr>
          <p:cNvSpPr/>
          <p:nvPr/>
        </p:nvSpPr>
        <p:spPr bwMode="gray">
          <a:xfrm>
            <a:off x="5106003" y="1686322"/>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55" name="Oval 54">
            <a:extLst>
              <a:ext uri="{FF2B5EF4-FFF2-40B4-BE49-F238E27FC236}">
                <a16:creationId xmlns:a16="http://schemas.microsoft.com/office/drawing/2014/main" id="{5D676D3C-39D7-4D8F-A41A-7DD00595A258}"/>
              </a:ext>
            </a:extLst>
          </p:cNvPr>
          <p:cNvSpPr/>
          <p:nvPr/>
        </p:nvSpPr>
        <p:spPr bwMode="gray">
          <a:xfrm>
            <a:off x="5704875" y="2287900"/>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56" name="Straight Arrow Connector 55">
            <a:extLst>
              <a:ext uri="{FF2B5EF4-FFF2-40B4-BE49-F238E27FC236}">
                <a16:creationId xmlns:a16="http://schemas.microsoft.com/office/drawing/2014/main" id="{98A24A57-55F0-4A8C-94A8-315DDE372DCA}"/>
              </a:ext>
            </a:extLst>
          </p:cNvPr>
          <p:cNvCxnSpPr>
            <a:cxnSpLocks/>
            <a:stCxn id="51" idx="0"/>
            <a:endCxn id="54" idx="4"/>
          </p:cNvCxnSpPr>
          <p:nvPr/>
        </p:nvCxnSpPr>
        <p:spPr bwMode="gray">
          <a:xfrm flipV="1">
            <a:off x="5231630" y="2100538"/>
            <a:ext cx="81481" cy="367018"/>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274A950D-F735-4BF8-9679-56ABDD3F85B1}"/>
              </a:ext>
            </a:extLst>
          </p:cNvPr>
          <p:cNvCxnSpPr>
            <a:cxnSpLocks/>
            <a:stCxn id="51" idx="7"/>
            <a:endCxn id="55" idx="2"/>
          </p:cNvCxnSpPr>
          <p:nvPr/>
        </p:nvCxnSpPr>
        <p:spPr bwMode="gray">
          <a:xfrm flipV="1">
            <a:off x="5378077" y="2495008"/>
            <a:ext cx="326798" cy="33209"/>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E99ABEC-C1E5-400B-AF8C-A1E2FF5F5643}"/>
              </a:ext>
            </a:extLst>
          </p:cNvPr>
          <p:cNvCxnSpPr>
            <a:cxnSpLocks/>
            <a:stCxn id="50" idx="5"/>
            <a:endCxn id="53" idx="2"/>
          </p:cNvCxnSpPr>
          <p:nvPr/>
        </p:nvCxnSpPr>
        <p:spPr bwMode="gray">
          <a:xfrm>
            <a:off x="4344169" y="3362030"/>
            <a:ext cx="922422" cy="136130"/>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CFC95141-474D-4965-B071-93A28201B40A}"/>
              </a:ext>
            </a:extLst>
          </p:cNvPr>
          <p:cNvCxnSpPr>
            <a:cxnSpLocks/>
            <a:stCxn id="49" idx="5"/>
            <a:endCxn id="53" idx="1"/>
          </p:cNvCxnSpPr>
          <p:nvPr/>
        </p:nvCxnSpPr>
        <p:spPr bwMode="gray">
          <a:xfrm>
            <a:off x="4344169" y="2434347"/>
            <a:ext cx="983083" cy="917366"/>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2" name="Oval 61">
            <a:extLst>
              <a:ext uri="{FF2B5EF4-FFF2-40B4-BE49-F238E27FC236}">
                <a16:creationId xmlns:a16="http://schemas.microsoft.com/office/drawing/2014/main" id="{A9E20FDA-05C5-4436-8798-A29FEDB9C1CB}"/>
              </a:ext>
            </a:extLst>
          </p:cNvPr>
          <p:cNvSpPr/>
          <p:nvPr/>
        </p:nvSpPr>
        <p:spPr bwMode="gray">
          <a:xfrm>
            <a:off x="5849389" y="3108239"/>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G</a:t>
            </a:r>
          </a:p>
        </p:txBody>
      </p:sp>
      <p:sp>
        <p:nvSpPr>
          <p:cNvPr id="63" name="Oval 62">
            <a:extLst>
              <a:ext uri="{FF2B5EF4-FFF2-40B4-BE49-F238E27FC236}">
                <a16:creationId xmlns:a16="http://schemas.microsoft.com/office/drawing/2014/main" id="{B999DA8C-6FE4-4563-B610-BAB774EBBE2C}"/>
              </a:ext>
            </a:extLst>
          </p:cNvPr>
          <p:cNvSpPr/>
          <p:nvPr/>
        </p:nvSpPr>
        <p:spPr bwMode="gray">
          <a:xfrm>
            <a:off x="6388511" y="256177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H</a:t>
            </a:r>
          </a:p>
        </p:txBody>
      </p:sp>
      <p:cxnSp>
        <p:nvCxnSpPr>
          <p:cNvPr id="64" name="Straight Arrow Connector 63">
            <a:extLst>
              <a:ext uri="{FF2B5EF4-FFF2-40B4-BE49-F238E27FC236}">
                <a16:creationId xmlns:a16="http://schemas.microsoft.com/office/drawing/2014/main" id="{00F81943-D12B-43B9-AAB6-C84A05919756}"/>
              </a:ext>
            </a:extLst>
          </p:cNvPr>
          <p:cNvCxnSpPr>
            <a:cxnSpLocks/>
            <a:stCxn id="62" idx="1"/>
            <a:endCxn id="51" idx="5"/>
          </p:cNvCxnSpPr>
          <p:nvPr/>
        </p:nvCxnSpPr>
        <p:spPr bwMode="gray">
          <a:xfrm flipH="1" flipV="1">
            <a:off x="5378077" y="2821111"/>
            <a:ext cx="531973" cy="347789"/>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47583212-A24C-4B46-AFBF-194B9F255918}"/>
              </a:ext>
            </a:extLst>
          </p:cNvPr>
          <p:cNvCxnSpPr>
            <a:cxnSpLocks/>
            <a:stCxn id="49" idx="6"/>
            <a:endCxn id="51" idx="1"/>
          </p:cNvCxnSpPr>
          <p:nvPr/>
        </p:nvCxnSpPr>
        <p:spPr bwMode="gray">
          <a:xfrm>
            <a:off x="4404830" y="2287900"/>
            <a:ext cx="680353" cy="240317"/>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9" name="Oval 118">
            <a:extLst>
              <a:ext uri="{FF2B5EF4-FFF2-40B4-BE49-F238E27FC236}">
                <a16:creationId xmlns:a16="http://schemas.microsoft.com/office/drawing/2014/main" id="{31102B74-122D-4133-B945-447499A009D3}"/>
              </a:ext>
            </a:extLst>
          </p:cNvPr>
          <p:cNvSpPr/>
          <p:nvPr/>
        </p:nvSpPr>
        <p:spPr bwMode="gray">
          <a:xfrm>
            <a:off x="8805426" y="214145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120" name="Oval 119">
            <a:extLst>
              <a:ext uri="{FF2B5EF4-FFF2-40B4-BE49-F238E27FC236}">
                <a16:creationId xmlns:a16="http://schemas.microsoft.com/office/drawing/2014/main" id="{82E564E8-D33F-492D-9045-86E59C64B22E}"/>
              </a:ext>
            </a:extLst>
          </p:cNvPr>
          <p:cNvSpPr/>
          <p:nvPr/>
        </p:nvSpPr>
        <p:spPr bwMode="gray">
          <a:xfrm>
            <a:off x="8805426" y="3069136"/>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121" name="Oval 120">
            <a:extLst>
              <a:ext uri="{FF2B5EF4-FFF2-40B4-BE49-F238E27FC236}">
                <a16:creationId xmlns:a16="http://schemas.microsoft.com/office/drawing/2014/main" id="{5A96FC05-F418-402A-9BEB-FECC08325675}"/>
              </a:ext>
            </a:extLst>
          </p:cNvPr>
          <p:cNvSpPr/>
          <p:nvPr/>
        </p:nvSpPr>
        <p:spPr bwMode="gray">
          <a:xfrm>
            <a:off x="9839334" y="2528217"/>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122" name="Straight Arrow Connector 121">
            <a:extLst>
              <a:ext uri="{FF2B5EF4-FFF2-40B4-BE49-F238E27FC236}">
                <a16:creationId xmlns:a16="http://schemas.microsoft.com/office/drawing/2014/main" id="{4C7B2752-A11D-4043-8A67-20F366C93A68}"/>
              </a:ext>
            </a:extLst>
          </p:cNvPr>
          <p:cNvCxnSpPr>
            <a:cxnSpLocks/>
            <a:stCxn id="119" idx="4"/>
            <a:endCxn id="120" idx="0"/>
          </p:cNvCxnSpPr>
          <p:nvPr/>
        </p:nvCxnSpPr>
        <p:spPr bwMode="gray">
          <a:xfrm>
            <a:off x="9012534" y="2555669"/>
            <a:ext cx="0" cy="513467"/>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23" name="Oval 122">
            <a:extLst>
              <a:ext uri="{FF2B5EF4-FFF2-40B4-BE49-F238E27FC236}">
                <a16:creationId xmlns:a16="http://schemas.microsoft.com/office/drawing/2014/main" id="{31DBA9E0-BE4B-444D-B0E9-C1CD65724CFD}"/>
              </a:ext>
            </a:extLst>
          </p:cNvPr>
          <p:cNvSpPr/>
          <p:nvPr/>
        </p:nvSpPr>
        <p:spPr bwMode="gray">
          <a:xfrm>
            <a:off x="10081403" y="335171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sp>
        <p:nvSpPr>
          <p:cNvPr id="124" name="Oval 123">
            <a:extLst>
              <a:ext uri="{FF2B5EF4-FFF2-40B4-BE49-F238E27FC236}">
                <a16:creationId xmlns:a16="http://schemas.microsoft.com/office/drawing/2014/main" id="{2C7797FE-23A4-4C8B-BA17-83AD1B3B530C}"/>
              </a:ext>
            </a:extLst>
          </p:cNvPr>
          <p:cNvSpPr/>
          <p:nvPr/>
        </p:nvSpPr>
        <p:spPr bwMode="gray">
          <a:xfrm>
            <a:off x="9920815" y="174698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125" name="Oval 124">
            <a:extLst>
              <a:ext uri="{FF2B5EF4-FFF2-40B4-BE49-F238E27FC236}">
                <a16:creationId xmlns:a16="http://schemas.microsoft.com/office/drawing/2014/main" id="{15C55096-DAF7-480D-B0A2-D5867BDE0FCD}"/>
              </a:ext>
            </a:extLst>
          </p:cNvPr>
          <p:cNvSpPr/>
          <p:nvPr/>
        </p:nvSpPr>
        <p:spPr bwMode="gray">
          <a:xfrm>
            <a:off x="10519687" y="234856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126" name="Straight Arrow Connector 125">
            <a:extLst>
              <a:ext uri="{FF2B5EF4-FFF2-40B4-BE49-F238E27FC236}">
                <a16:creationId xmlns:a16="http://schemas.microsoft.com/office/drawing/2014/main" id="{44BF743B-3611-4026-9A2D-D67FFF7429B3}"/>
              </a:ext>
            </a:extLst>
          </p:cNvPr>
          <p:cNvCxnSpPr>
            <a:cxnSpLocks/>
            <a:stCxn id="124" idx="5"/>
            <a:endCxn id="125" idx="1"/>
          </p:cNvCxnSpPr>
          <p:nvPr/>
        </p:nvCxnSpPr>
        <p:spPr bwMode="gray">
          <a:xfrm>
            <a:off x="10274370" y="2100538"/>
            <a:ext cx="305978" cy="308684"/>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440D8F26-93B9-4EEA-8E73-4ECF804C4D92}"/>
              </a:ext>
            </a:extLst>
          </p:cNvPr>
          <p:cNvCxnSpPr>
            <a:cxnSpLocks/>
            <a:stCxn id="125" idx="6"/>
            <a:endCxn id="131" idx="1"/>
          </p:cNvCxnSpPr>
          <p:nvPr/>
        </p:nvCxnSpPr>
        <p:spPr bwMode="gray">
          <a:xfrm>
            <a:off x="10933903" y="2555669"/>
            <a:ext cx="330081" cy="127424"/>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85C5ABEF-1A77-4053-B66B-FDA99A8F89CF}"/>
              </a:ext>
            </a:extLst>
          </p:cNvPr>
          <p:cNvCxnSpPr>
            <a:cxnSpLocks/>
            <a:stCxn id="120" idx="5"/>
            <a:endCxn id="123" idx="2"/>
          </p:cNvCxnSpPr>
          <p:nvPr/>
        </p:nvCxnSpPr>
        <p:spPr bwMode="gray">
          <a:xfrm>
            <a:off x="9158981" y="3422691"/>
            <a:ext cx="922422" cy="136130"/>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0" name="Oval 129">
            <a:extLst>
              <a:ext uri="{FF2B5EF4-FFF2-40B4-BE49-F238E27FC236}">
                <a16:creationId xmlns:a16="http://schemas.microsoft.com/office/drawing/2014/main" id="{B4C2910A-3301-4F70-A9D0-844DBB5D0FDA}"/>
              </a:ext>
            </a:extLst>
          </p:cNvPr>
          <p:cNvSpPr/>
          <p:nvPr/>
        </p:nvSpPr>
        <p:spPr bwMode="gray">
          <a:xfrm>
            <a:off x="10664201" y="3168900"/>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G</a:t>
            </a:r>
          </a:p>
        </p:txBody>
      </p:sp>
      <p:sp>
        <p:nvSpPr>
          <p:cNvPr id="131" name="Oval 130">
            <a:extLst>
              <a:ext uri="{FF2B5EF4-FFF2-40B4-BE49-F238E27FC236}">
                <a16:creationId xmlns:a16="http://schemas.microsoft.com/office/drawing/2014/main" id="{6A9E94E5-1B0B-4CDF-9A82-42001766AE95}"/>
              </a:ext>
            </a:extLst>
          </p:cNvPr>
          <p:cNvSpPr/>
          <p:nvPr/>
        </p:nvSpPr>
        <p:spPr bwMode="gray">
          <a:xfrm>
            <a:off x="11203323" y="2622432"/>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H</a:t>
            </a:r>
          </a:p>
        </p:txBody>
      </p:sp>
      <p:cxnSp>
        <p:nvCxnSpPr>
          <p:cNvPr id="132" name="Straight Arrow Connector 131">
            <a:extLst>
              <a:ext uri="{FF2B5EF4-FFF2-40B4-BE49-F238E27FC236}">
                <a16:creationId xmlns:a16="http://schemas.microsoft.com/office/drawing/2014/main" id="{202E4693-9C45-4357-8C3E-38B17FAA2C10}"/>
              </a:ext>
            </a:extLst>
          </p:cNvPr>
          <p:cNvCxnSpPr>
            <a:cxnSpLocks/>
            <a:stCxn id="130" idx="1"/>
            <a:endCxn id="121" idx="5"/>
          </p:cNvCxnSpPr>
          <p:nvPr/>
        </p:nvCxnSpPr>
        <p:spPr bwMode="gray">
          <a:xfrm flipH="1" flipV="1">
            <a:off x="10192889" y="2881772"/>
            <a:ext cx="531973" cy="347789"/>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40" name="Oval 139">
            <a:extLst>
              <a:ext uri="{FF2B5EF4-FFF2-40B4-BE49-F238E27FC236}">
                <a16:creationId xmlns:a16="http://schemas.microsoft.com/office/drawing/2014/main" id="{6FF81980-AB78-4FEB-884E-B8FD11F202D2}"/>
              </a:ext>
            </a:extLst>
          </p:cNvPr>
          <p:cNvSpPr/>
          <p:nvPr/>
        </p:nvSpPr>
        <p:spPr bwMode="gray">
          <a:xfrm>
            <a:off x="7494761" y="2755023"/>
            <a:ext cx="117695" cy="12674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42" name="Oval 141">
            <a:extLst>
              <a:ext uri="{FF2B5EF4-FFF2-40B4-BE49-F238E27FC236}">
                <a16:creationId xmlns:a16="http://schemas.microsoft.com/office/drawing/2014/main" id="{83A741CB-B19C-4A58-B4FC-A90B10362B2B}"/>
              </a:ext>
            </a:extLst>
          </p:cNvPr>
          <p:cNvSpPr/>
          <p:nvPr/>
        </p:nvSpPr>
        <p:spPr bwMode="gray">
          <a:xfrm>
            <a:off x="7712548" y="2755023"/>
            <a:ext cx="117695" cy="12674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44" name="Oval 143">
            <a:extLst>
              <a:ext uri="{FF2B5EF4-FFF2-40B4-BE49-F238E27FC236}">
                <a16:creationId xmlns:a16="http://schemas.microsoft.com/office/drawing/2014/main" id="{ECCB62FA-20F7-405F-8088-ED473BC33F97}"/>
              </a:ext>
            </a:extLst>
          </p:cNvPr>
          <p:cNvSpPr/>
          <p:nvPr/>
        </p:nvSpPr>
        <p:spPr bwMode="gray">
          <a:xfrm>
            <a:off x="7930335" y="2755023"/>
            <a:ext cx="117695" cy="12674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33" name="Straight Arrow Connector 132">
            <a:extLst>
              <a:ext uri="{FF2B5EF4-FFF2-40B4-BE49-F238E27FC236}">
                <a16:creationId xmlns:a16="http://schemas.microsoft.com/office/drawing/2014/main" id="{38905D0C-08C1-45C3-B6C4-52FFB341C5E1}"/>
              </a:ext>
            </a:extLst>
          </p:cNvPr>
          <p:cNvCxnSpPr>
            <a:cxnSpLocks/>
            <a:stCxn id="119" idx="6"/>
            <a:endCxn id="124" idx="3"/>
          </p:cNvCxnSpPr>
          <p:nvPr/>
        </p:nvCxnSpPr>
        <p:spPr bwMode="gray">
          <a:xfrm flipV="1">
            <a:off x="9219642" y="2100538"/>
            <a:ext cx="761834" cy="248023"/>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15A48C2-E150-43A9-8B0D-17912A09EA78}"/>
                  </a:ext>
                </a:extLst>
              </p:cNvPr>
              <p:cNvSpPr txBox="1"/>
              <p:nvPr/>
            </p:nvSpPr>
            <p:spPr bwMode="gray">
              <a:xfrm>
                <a:off x="839971" y="3984546"/>
                <a:ext cx="10777568" cy="78123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b="1" dirty="0"/>
                  <a:t>Procedure</a:t>
                </a:r>
                <a:r>
                  <a:rPr lang="en-US" sz="2000" dirty="0"/>
                  <a:t>:</a:t>
                </a:r>
              </a:p>
              <a:p>
                <a:pPr>
                  <a:spcBef>
                    <a:spcPts val="300"/>
                  </a:spcBef>
                  <a:spcAft>
                    <a:spcPts val="300"/>
                  </a:spcAft>
                  <a:buClr>
                    <a:schemeClr val="accent1"/>
                  </a:buClr>
                  <a:buSzPct val="90000"/>
                </a:pPr>
                <a:r>
                  <a:rPr lang="en-US" sz="2000" dirty="0"/>
                  <a:t>For each pair of nodes decide do connect them with a probability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𝑘</m:t>
                        </m:r>
                      </m:sub>
                    </m:sSub>
                  </m:oMath>
                </a14:m>
                <a:endParaRPr lang="en-US" sz="2000" b="0" dirty="0"/>
              </a:p>
              <a:p>
                <a:pPr>
                  <a:spcBef>
                    <a:spcPts val="300"/>
                  </a:spcBef>
                  <a:spcAft>
                    <a:spcPts val="300"/>
                  </a:spcAft>
                  <a:buClr>
                    <a:schemeClr val="accent1"/>
                  </a:buClr>
                  <a:buSzPct val="90000"/>
                </a:pPr>
                <a:endParaRPr lang="en-US" sz="2000" dirty="0"/>
              </a:p>
            </p:txBody>
          </p:sp>
        </mc:Choice>
        <mc:Fallback xmlns="">
          <p:sp>
            <p:nvSpPr>
              <p:cNvPr id="145" name="TextBox 144">
                <a:extLst>
                  <a:ext uri="{FF2B5EF4-FFF2-40B4-BE49-F238E27FC236}">
                    <a16:creationId xmlns:a16="http://schemas.microsoft.com/office/drawing/2014/main" id="{F15A48C2-E150-43A9-8B0D-17912A09EA78}"/>
                  </a:ext>
                </a:extLst>
              </p:cNvPr>
              <p:cNvSpPr txBox="1">
                <a:spLocks noRot="1" noChangeAspect="1" noMove="1" noResize="1" noEditPoints="1" noAdjustHandles="1" noChangeArrowheads="1" noChangeShapeType="1" noTextEdit="1"/>
              </p:cNvSpPr>
              <p:nvPr/>
            </p:nvSpPr>
            <p:spPr bwMode="gray">
              <a:xfrm>
                <a:off x="839971" y="3984546"/>
                <a:ext cx="10777568" cy="781234"/>
              </a:xfrm>
              <a:prstGeom prst="rect">
                <a:avLst/>
              </a:prstGeom>
              <a:blipFill>
                <a:blip r:embed="rId3"/>
                <a:stretch>
                  <a:fillRect l="-1471" t="-10156" b="-70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DF7950BF-D4AA-437C-A7F8-D8DEAD229CED}"/>
                  </a:ext>
                </a:extLst>
              </p:cNvPr>
              <p:cNvSpPr txBox="1"/>
              <p:nvPr/>
            </p:nvSpPr>
            <p:spPr bwMode="gray">
              <a:xfrm>
                <a:off x="3357053" y="4915294"/>
                <a:ext cx="9264258" cy="950517"/>
              </a:xfrm>
              <a:prstGeom prst="rect">
                <a:avLst/>
              </a:prstGeom>
              <a:noFill/>
            </p:spPr>
            <p:txBody>
              <a:bodyPr wrap="square">
                <a:spAutoFit/>
              </a:bodyPr>
              <a:lstStyle/>
              <a:p>
                <a:pPr>
                  <a:spcBef>
                    <a:spcPts val="300"/>
                  </a:spcBef>
                  <a:spcAft>
                    <a:spcPts val="300"/>
                  </a:spcAft>
                  <a:buClr>
                    <a:schemeClr val="accent1"/>
                  </a:buClr>
                  <a:buSzPct val="90000"/>
                </a:pPr>
                <a:r>
                  <a:rPr lang="en-US" sz="1800" u="sng" dirty="0"/>
                  <a:t>Note</a:t>
                </a:r>
                <a:r>
                  <a:rPr lang="en-US" sz="1800" dirty="0"/>
                  <a:t>: The presence or absence of an edge between two vertices is independent of the presence or absence of any other edge, probabilities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𝑘</m:t>
                            </m:r>
                          </m:e>
                          <m:sub>
                            <m:r>
                              <a:rPr lang="en-US" sz="1800" b="0" i="1" smtClean="0">
                                <a:latin typeface="Cambria Math" panose="02040503050406030204" pitchFamily="18" charset="0"/>
                              </a:rPr>
                              <m:t>𝑖</m:t>
                            </m:r>
                          </m:sub>
                        </m:sSub>
                      </m:sub>
                    </m:sSub>
                  </m:oMath>
                </a14:m>
                <a:r>
                  <a:rPr lang="en-US" sz="1800" dirty="0"/>
                  <a:t> are independent from each other.</a:t>
                </a:r>
              </a:p>
            </p:txBody>
          </p:sp>
        </mc:Choice>
        <mc:Fallback xmlns="">
          <p:sp>
            <p:nvSpPr>
              <p:cNvPr id="147" name="TextBox 146">
                <a:extLst>
                  <a:ext uri="{FF2B5EF4-FFF2-40B4-BE49-F238E27FC236}">
                    <a16:creationId xmlns:a16="http://schemas.microsoft.com/office/drawing/2014/main" id="{DF7950BF-D4AA-437C-A7F8-D8DEAD229CED}"/>
                  </a:ext>
                </a:extLst>
              </p:cNvPr>
              <p:cNvSpPr txBox="1">
                <a:spLocks noRot="1" noChangeAspect="1" noMove="1" noResize="1" noEditPoints="1" noAdjustHandles="1" noChangeArrowheads="1" noChangeShapeType="1" noTextEdit="1"/>
              </p:cNvSpPr>
              <p:nvPr/>
            </p:nvSpPr>
            <p:spPr bwMode="gray">
              <a:xfrm>
                <a:off x="3357053" y="4915294"/>
                <a:ext cx="9264258" cy="950517"/>
              </a:xfrm>
              <a:prstGeom prst="rect">
                <a:avLst/>
              </a:prstGeom>
              <a:blipFill>
                <a:blip r:embed="rId4"/>
                <a:stretch>
                  <a:fillRect l="-592" t="-3205" b="-9615"/>
                </a:stretch>
              </a:blipFill>
            </p:spPr>
            <p:txBody>
              <a:bodyPr/>
              <a:lstStyle/>
              <a:p>
                <a:r>
                  <a:rPr lang="en-US">
                    <a:noFill/>
                  </a:rPr>
                  <a:t> </a:t>
                </a:r>
              </a:p>
            </p:txBody>
          </p:sp>
        </mc:Fallback>
      </mc:AlternateContent>
      <p:sp>
        <p:nvSpPr>
          <p:cNvPr id="149" name="TextBox 148">
            <a:extLst>
              <a:ext uri="{FF2B5EF4-FFF2-40B4-BE49-F238E27FC236}">
                <a16:creationId xmlns:a16="http://schemas.microsoft.com/office/drawing/2014/main" id="{794456C9-F5A2-49C1-BA13-C58EA79CBDEF}"/>
              </a:ext>
            </a:extLst>
          </p:cNvPr>
          <p:cNvSpPr txBox="1"/>
          <p:nvPr/>
        </p:nvSpPr>
        <p:spPr bwMode="gray">
          <a:xfrm>
            <a:off x="257787" y="6115986"/>
            <a:ext cx="11866031" cy="646331"/>
          </a:xfrm>
          <a:prstGeom prst="rect">
            <a:avLst/>
          </a:prstGeom>
          <a:noFill/>
        </p:spPr>
        <p:txBody>
          <a:bodyPr wrap="square">
            <a:spAutoFit/>
          </a:bodyPr>
          <a:lstStyle/>
          <a:p>
            <a:r>
              <a:rPr lang="en-US" b="0" i="0" u="sng" dirty="0">
                <a:solidFill>
                  <a:srgbClr val="222222"/>
                </a:solidFill>
                <a:effectLst/>
                <a:latin typeface="Arial" panose="020B0604020202020204" pitchFamily="34" charset="0"/>
              </a:rPr>
              <a:t>Source:</a:t>
            </a:r>
            <a:r>
              <a:rPr lang="en-US" b="0" i="0" dirty="0">
                <a:solidFill>
                  <a:srgbClr val="222222"/>
                </a:solidFill>
                <a:effectLst/>
                <a:latin typeface="Arial" panose="020B0604020202020204" pitchFamily="34" charset="0"/>
              </a:rPr>
              <a:t> Newman, Mark EJ, Steven H. </a:t>
            </a:r>
            <a:r>
              <a:rPr lang="en-US" b="0" i="0" dirty="0" err="1">
                <a:solidFill>
                  <a:srgbClr val="222222"/>
                </a:solidFill>
                <a:effectLst/>
                <a:latin typeface="Arial" panose="020B0604020202020204" pitchFamily="34" charset="0"/>
              </a:rPr>
              <a:t>Strogatz</a:t>
            </a:r>
            <a:r>
              <a:rPr lang="en-US" b="0" i="0" dirty="0">
                <a:solidFill>
                  <a:srgbClr val="222222"/>
                </a:solidFill>
                <a:effectLst/>
                <a:latin typeface="Arial" panose="020B0604020202020204" pitchFamily="34" charset="0"/>
              </a:rPr>
              <a:t>, and Duncan J. Watts. "Random graphs with arbitrary degree distributions and their applications." </a:t>
            </a:r>
            <a:r>
              <a:rPr lang="en-US" b="0" i="1" dirty="0">
                <a:solidFill>
                  <a:srgbClr val="222222"/>
                </a:solidFill>
                <a:effectLst/>
                <a:latin typeface="Arial" panose="020B0604020202020204" pitchFamily="34" charset="0"/>
              </a:rPr>
              <a:t>Physical review E</a:t>
            </a:r>
            <a:r>
              <a:rPr lang="en-US" b="0" i="0" dirty="0">
                <a:solidFill>
                  <a:srgbClr val="222222"/>
                </a:solidFill>
                <a:effectLst/>
                <a:latin typeface="Arial" panose="020B0604020202020204" pitchFamily="34" charset="0"/>
              </a:rPr>
              <a:t> 64.2 (2001): 026118.</a:t>
            </a:r>
            <a:endParaRPr lang="en-US" dirty="0"/>
          </a:p>
        </p:txBody>
      </p:sp>
    </p:spTree>
    <p:extLst>
      <p:ext uri="{BB962C8B-B14F-4D97-AF65-F5344CB8AC3E}">
        <p14:creationId xmlns:p14="http://schemas.microsoft.com/office/powerpoint/2010/main" val="59000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E200-F80C-4E30-9DAE-80B9D45CBBAD}"/>
              </a:ext>
            </a:extLst>
          </p:cNvPr>
          <p:cNvSpPr>
            <a:spLocks noGrp="1"/>
          </p:cNvSpPr>
          <p:nvPr>
            <p:ph type="title"/>
          </p:nvPr>
        </p:nvSpPr>
        <p:spPr/>
        <p:txBody>
          <a:bodyPr/>
          <a:lstStyle/>
          <a:p>
            <a:r>
              <a:rPr lang="en-US" dirty="0"/>
              <a:t>Random Graph – Distribution of Node Degree</a:t>
            </a:r>
          </a:p>
        </p:txBody>
      </p:sp>
      <p:sp>
        <p:nvSpPr>
          <p:cNvPr id="4" name="Slide Number Placeholder 3">
            <a:extLst>
              <a:ext uri="{FF2B5EF4-FFF2-40B4-BE49-F238E27FC236}">
                <a16:creationId xmlns:a16="http://schemas.microsoft.com/office/drawing/2014/main" id="{594251C8-0530-4FCE-96A8-D670CC08772E}"/>
              </a:ext>
            </a:extLst>
          </p:cNvPr>
          <p:cNvSpPr>
            <a:spLocks noGrp="1"/>
          </p:cNvSpPr>
          <p:nvPr>
            <p:ph type="sldNum" sz="quarter" idx="12"/>
          </p:nvPr>
        </p:nvSpPr>
        <p:spPr/>
        <p:txBody>
          <a:bodyPr/>
          <a:lstStyle/>
          <a:p>
            <a:fld id="{81561042-0DC2-4A04-AA50-F6D44EB20EBA}" type="slidenum">
              <a:rPr lang="en-US" smtClean="0"/>
              <a:t>24</a:t>
            </a:fld>
            <a:endParaRPr lang="en-US"/>
          </a:p>
        </p:txBody>
      </p:sp>
      <p:sp>
        <p:nvSpPr>
          <p:cNvPr id="6" name="TextBox 5">
            <a:extLst>
              <a:ext uri="{FF2B5EF4-FFF2-40B4-BE49-F238E27FC236}">
                <a16:creationId xmlns:a16="http://schemas.microsoft.com/office/drawing/2014/main" id="{612BA60F-B70F-422F-9928-FEB7B77BD3F3}"/>
              </a:ext>
            </a:extLst>
          </p:cNvPr>
          <p:cNvSpPr txBox="1"/>
          <p:nvPr/>
        </p:nvSpPr>
        <p:spPr bwMode="gray">
          <a:xfrm>
            <a:off x="478369" y="6101266"/>
            <a:ext cx="11345036" cy="646331"/>
          </a:xfrm>
          <a:prstGeom prst="rect">
            <a:avLst/>
          </a:prstGeom>
          <a:noFill/>
        </p:spPr>
        <p:txBody>
          <a:bodyPr wrap="square">
            <a:spAutoFit/>
          </a:bodyPr>
          <a:lstStyle/>
          <a:p>
            <a:r>
              <a:rPr lang="en-US" b="0" i="0" dirty="0">
                <a:solidFill>
                  <a:srgbClr val="222222"/>
                </a:solidFill>
                <a:effectLst/>
                <a:latin typeface="Arial" panose="020B0604020202020204" pitchFamily="34" charset="0"/>
              </a:rPr>
              <a:t>Newman, Mark EJ, Steven H. </a:t>
            </a:r>
            <a:r>
              <a:rPr lang="en-US" b="0" i="0" dirty="0" err="1">
                <a:solidFill>
                  <a:srgbClr val="222222"/>
                </a:solidFill>
                <a:effectLst/>
                <a:latin typeface="Arial" panose="020B0604020202020204" pitchFamily="34" charset="0"/>
              </a:rPr>
              <a:t>Strogatz</a:t>
            </a:r>
            <a:r>
              <a:rPr lang="en-US" b="0" i="0" dirty="0">
                <a:solidFill>
                  <a:srgbClr val="222222"/>
                </a:solidFill>
                <a:effectLst/>
                <a:latin typeface="Arial" panose="020B0604020202020204" pitchFamily="34" charset="0"/>
              </a:rPr>
              <a:t>, and Duncan J. Watts. "Random graphs with arbitrary degree distributions and their applications." </a:t>
            </a:r>
            <a:r>
              <a:rPr lang="en-US" b="0" i="1" dirty="0">
                <a:solidFill>
                  <a:srgbClr val="222222"/>
                </a:solidFill>
                <a:effectLst/>
                <a:latin typeface="Arial" panose="020B0604020202020204" pitchFamily="34" charset="0"/>
              </a:rPr>
              <a:t>Physical review E</a:t>
            </a:r>
            <a:r>
              <a:rPr lang="en-US" b="0" i="0" dirty="0">
                <a:solidFill>
                  <a:srgbClr val="222222"/>
                </a:solidFill>
                <a:effectLst/>
                <a:latin typeface="Arial" panose="020B0604020202020204" pitchFamily="34" charset="0"/>
              </a:rPr>
              <a:t> 64.2 (2001): 026118.</a:t>
            </a:r>
            <a:endParaRPr lang="en-US" dirty="0"/>
          </a:p>
        </p:txBody>
      </p:sp>
      <p:pic>
        <p:nvPicPr>
          <p:cNvPr id="11" name="Content Placeholder 7">
            <a:extLst>
              <a:ext uri="{FF2B5EF4-FFF2-40B4-BE49-F238E27FC236}">
                <a16:creationId xmlns:a16="http://schemas.microsoft.com/office/drawing/2014/main" id="{C580412A-0C40-4EA6-9698-2DB66E21B5BA}"/>
              </a:ext>
            </a:extLst>
          </p:cNvPr>
          <p:cNvPicPr>
            <a:picLocks noChangeAspect="1"/>
          </p:cNvPicPr>
          <p:nvPr/>
        </p:nvPicPr>
        <p:blipFill>
          <a:blip r:embed="rId3"/>
          <a:stretch>
            <a:fillRect/>
          </a:stretch>
        </p:blipFill>
        <p:spPr bwMode="gray">
          <a:xfrm>
            <a:off x="826477" y="2619573"/>
            <a:ext cx="6096000" cy="1657350"/>
          </a:xfrm>
          <a:prstGeom prst="rect">
            <a:avLst/>
          </a:prstGeom>
        </p:spPr>
      </p:pic>
      <p:cxnSp>
        <p:nvCxnSpPr>
          <p:cNvPr id="13" name="Connector: Elbow 12">
            <a:extLst>
              <a:ext uri="{FF2B5EF4-FFF2-40B4-BE49-F238E27FC236}">
                <a16:creationId xmlns:a16="http://schemas.microsoft.com/office/drawing/2014/main" id="{E7AAEA3B-BD5E-46E6-86A7-2EA5B9B4012D}"/>
              </a:ext>
            </a:extLst>
          </p:cNvPr>
          <p:cNvCxnSpPr>
            <a:cxnSpLocks/>
            <a:stCxn id="11" idx="3"/>
            <a:endCxn id="15" idx="0"/>
          </p:cNvCxnSpPr>
          <p:nvPr/>
        </p:nvCxnSpPr>
        <p:spPr bwMode="gray">
          <a:xfrm>
            <a:off x="6922477" y="3448248"/>
            <a:ext cx="2571831" cy="645474"/>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71E58AC-B305-48F5-984D-4E53C924E01B}"/>
              </a:ext>
            </a:extLst>
          </p:cNvPr>
          <p:cNvSpPr/>
          <p:nvPr/>
        </p:nvSpPr>
        <p:spPr bwMode="gray">
          <a:xfrm flipV="1">
            <a:off x="5582289" y="2827778"/>
            <a:ext cx="1105795" cy="1240940"/>
          </a:xfrm>
          <a:prstGeom prst="rect">
            <a:avLst/>
          </a:prstGeom>
          <a:solidFill>
            <a:schemeClr val="accent3">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5" name="TextBox 14">
            <a:extLst>
              <a:ext uri="{FF2B5EF4-FFF2-40B4-BE49-F238E27FC236}">
                <a16:creationId xmlns:a16="http://schemas.microsoft.com/office/drawing/2014/main" id="{F7DFE1FD-217B-43E1-BD30-E741D0E603FF}"/>
              </a:ext>
            </a:extLst>
          </p:cNvPr>
          <p:cNvSpPr txBox="1"/>
          <p:nvPr/>
        </p:nvSpPr>
        <p:spPr bwMode="gray">
          <a:xfrm>
            <a:off x="7342519" y="4093722"/>
            <a:ext cx="4303578" cy="646331"/>
          </a:xfrm>
          <a:prstGeom prst="rect">
            <a:avLst/>
          </a:prstGeom>
          <a:noFill/>
        </p:spPr>
        <p:txBody>
          <a:bodyPr wrap="square">
            <a:spAutoFit/>
          </a:bodyPr>
          <a:lstStyle/>
          <a:p>
            <a:r>
              <a:rPr lang="en-US" dirty="0"/>
              <a:t>In the limit when N is very large. i.e., a Poisson distribution</a:t>
            </a:r>
          </a:p>
        </p:txBody>
      </p:sp>
      <p:sp>
        <p:nvSpPr>
          <p:cNvPr id="17" name="TextBox 16">
            <a:extLst>
              <a:ext uri="{FF2B5EF4-FFF2-40B4-BE49-F238E27FC236}">
                <a16:creationId xmlns:a16="http://schemas.microsoft.com/office/drawing/2014/main" id="{841A81AB-092C-4616-91CB-9028ABEFDB27}"/>
              </a:ext>
            </a:extLst>
          </p:cNvPr>
          <p:cNvSpPr txBox="1"/>
          <p:nvPr/>
        </p:nvSpPr>
        <p:spPr bwMode="gray">
          <a:xfrm>
            <a:off x="7374711" y="2296407"/>
            <a:ext cx="4303578" cy="646331"/>
          </a:xfrm>
          <a:prstGeom prst="rect">
            <a:avLst/>
          </a:prstGeom>
          <a:noFill/>
        </p:spPr>
        <p:txBody>
          <a:bodyPr wrap="square">
            <a:spAutoFit/>
          </a:bodyPr>
          <a:lstStyle/>
          <a:p>
            <a:r>
              <a:rPr lang="en-US" dirty="0"/>
              <a:t>z = average number of edges</a:t>
            </a:r>
          </a:p>
          <a:p>
            <a:r>
              <a:rPr lang="en-US" dirty="0"/>
              <a:t>k = degree of an edge</a:t>
            </a:r>
          </a:p>
        </p:txBody>
      </p:sp>
      <p:sp>
        <p:nvSpPr>
          <p:cNvPr id="18" name="TextBox 17">
            <a:extLst>
              <a:ext uri="{FF2B5EF4-FFF2-40B4-BE49-F238E27FC236}">
                <a16:creationId xmlns:a16="http://schemas.microsoft.com/office/drawing/2014/main" id="{66EC6995-1307-4E1B-B2C5-336A7BD2D5C6}"/>
              </a:ext>
            </a:extLst>
          </p:cNvPr>
          <p:cNvSpPr txBox="1"/>
          <p:nvPr/>
        </p:nvSpPr>
        <p:spPr bwMode="gray">
          <a:xfrm>
            <a:off x="449061" y="1723114"/>
            <a:ext cx="4303578" cy="369332"/>
          </a:xfrm>
          <a:prstGeom prst="rect">
            <a:avLst/>
          </a:prstGeom>
          <a:noFill/>
        </p:spPr>
        <p:txBody>
          <a:bodyPr wrap="square">
            <a:spAutoFit/>
          </a:bodyPr>
          <a:lstStyle/>
          <a:p>
            <a:r>
              <a:rPr lang="en-US" b="1" dirty="0"/>
              <a:t>Distribution of Node Degrees</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3166FBB-D643-44B5-B2C7-8B31C6DDF664}"/>
                  </a:ext>
                </a:extLst>
              </p:cNvPr>
              <p:cNvSpPr txBox="1"/>
              <p:nvPr/>
            </p:nvSpPr>
            <p:spPr bwMode="gray">
              <a:xfrm>
                <a:off x="668217" y="4915392"/>
                <a:ext cx="6254260" cy="929422"/>
              </a:xfrm>
              <a:prstGeom prst="rect">
                <a:avLst/>
              </a:prstGeom>
              <a:noFill/>
            </p:spPr>
            <p:txBody>
              <a:bodyPr wrap="square">
                <a:spAutoFit/>
              </a:bodyPr>
              <a:lstStyle/>
              <a:p>
                <a:r>
                  <a:rPr lang="en-US" sz="1800" b="0" dirty="0">
                    <a:effectLst/>
                  </a:rPr>
                  <a:t>For the binomial distribution:</a:t>
                </a:r>
              </a:p>
              <a:p>
                <a:pPr lvl="1"/>
                <a:r>
                  <a:rPr lang="en-US" b="0" dirty="0">
                    <a:effectLst/>
                  </a:rPr>
                  <a:t>Mean </a:t>
                </a:r>
                <a14:m>
                  <m:oMath xmlns:m="http://schemas.openxmlformats.org/officeDocument/2006/math">
                    <m:acc>
                      <m:accPr>
                        <m:chr m:val="̅"/>
                        <m:ctrlPr>
                          <a:rPr lang="en-US" i="1" smtClean="0">
                            <a:effectLst/>
                            <a:latin typeface="Cambria Math" panose="02040503050406030204" pitchFamily="18" charset="0"/>
                          </a:rPr>
                        </m:ctrlPr>
                      </m:accPr>
                      <m:e>
                        <m:r>
                          <a:rPr lang="en-US" b="0" i="1" smtClean="0">
                            <a:effectLst/>
                            <a:latin typeface="Cambria Math" panose="02040503050406030204" pitchFamily="18" charset="0"/>
                          </a:rPr>
                          <m:t>𝑘</m:t>
                        </m:r>
                      </m:e>
                    </m:acc>
                    <m:r>
                      <a:rPr lang="en-US" b="0" i="1" smtClean="0">
                        <a:effectLst/>
                        <a:latin typeface="Cambria Math" panose="02040503050406030204" pitchFamily="18" charset="0"/>
                      </a:rPr>
                      <m:t>=</m:t>
                    </m:r>
                    <m:r>
                      <a:rPr lang="en-US" b="0" i="1" smtClean="0">
                        <a:effectLst/>
                        <a:latin typeface="Cambria Math" panose="02040503050406030204" pitchFamily="18" charset="0"/>
                      </a:rPr>
                      <m:t>𝑝</m:t>
                    </m:r>
                    <m:d>
                      <m:dPr>
                        <m:ctrlPr>
                          <a:rPr lang="en-US" b="0" i="1" smtClean="0">
                            <a:effectLst/>
                            <a:latin typeface="Cambria Math" panose="02040503050406030204" pitchFamily="18" charset="0"/>
                          </a:rPr>
                        </m:ctrlPr>
                      </m:dPr>
                      <m:e>
                        <m:r>
                          <a:rPr lang="en-US" b="0" i="1" smtClean="0">
                            <a:effectLst/>
                            <a:latin typeface="Cambria Math" panose="02040503050406030204" pitchFamily="18" charset="0"/>
                          </a:rPr>
                          <m:t>𝑁</m:t>
                        </m:r>
                        <m:r>
                          <a:rPr lang="en-US" b="0" i="1" smtClean="0">
                            <a:effectLst/>
                            <a:latin typeface="Cambria Math" panose="02040503050406030204" pitchFamily="18" charset="0"/>
                          </a:rPr>
                          <m:t>−1</m:t>
                        </m:r>
                      </m:e>
                    </m:d>
                  </m:oMath>
                </a14:m>
                <a:endParaRPr lang="en-US" b="0" dirty="0">
                  <a:effectLst/>
                </a:endParaRPr>
              </a:p>
              <a:p>
                <a:pPr lvl="1"/>
                <a:r>
                  <a:rPr lang="en-US" dirty="0"/>
                  <a:t>Variance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oMath>
                </a14:m>
                <a:endParaRPr lang="en-US" dirty="0"/>
              </a:p>
            </p:txBody>
          </p:sp>
        </mc:Choice>
        <mc:Fallback xmlns="">
          <p:sp>
            <p:nvSpPr>
              <p:cNvPr id="46" name="TextBox 45">
                <a:extLst>
                  <a:ext uri="{FF2B5EF4-FFF2-40B4-BE49-F238E27FC236}">
                    <a16:creationId xmlns:a16="http://schemas.microsoft.com/office/drawing/2014/main" id="{73166FBB-D643-44B5-B2C7-8B31C6DDF664}"/>
                  </a:ext>
                </a:extLst>
              </p:cNvPr>
              <p:cNvSpPr txBox="1">
                <a:spLocks noRot="1" noChangeAspect="1" noMove="1" noResize="1" noEditPoints="1" noAdjustHandles="1" noChangeArrowheads="1" noChangeShapeType="1" noTextEdit="1"/>
              </p:cNvSpPr>
              <p:nvPr/>
            </p:nvSpPr>
            <p:spPr bwMode="gray">
              <a:xfrm>
                <a:off x="668217" y="4915392"/>
                <a:ext cx="6254260" cy="929422"/>
              </a:xfrm>
              <a:prstGeom prst="rect">
                <a:avLst/>
              </a:prstGeom>
              <a:blipFill>
                <a:blip r:embed="rId4"/>
                <a:stretch>
                  <a:fillRect l="-877" t="-3268" b="-9150"/>
                </a:stretch>
              </a:blipFill>
            </p:spPr>
            <p:txBody>
              <a:bodyPr/>
              <a:lstStyle/>
              <a:p>
                <a:r>
                  <a:rPr lang="en-US">
                    <a:noFill/>
                  </a:rPr>
                  <a:t> </a:t>
                </a:r>
              </a:p>
            </p:txBody>
          </p:sp>
        </mc:Fallback>
      </mc:AlternateContent>
    </p:spTree>
    <p:extLst>
      <p:ext uri="{BB962C8B-B14F-4D97-AF65-F5344CB8AC3E}">
        <p14:creationId xmlns:p14="http://schemas.microsoft.com/office/powerpoint/2010/main" val="101228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824F-E375-403A-B756-6A1E447F38DC}"/>
              </a:ext>
            </a:extLst>
          </p:cNvPr>
          <p:cNvSpPr>
            <a:spLocks noGrp="1"/>
          </p:cNvSpPr>
          <p:nvPr>
            <p:ph type="title"/>
          </p:nvPr>
        </p:nvSpPr>
        <p:spPr/>
        <p:txBody>
          <a:bodyPr/>
          <a:lstStyle/>
          <a:p>
            <a:r>
              <a:rPr lang="en-US" dirty="0"/>
              <a:t>Random Graph – Clustering coefficient</a:t>
            </a:r>
          </a:p>
        </p:txBody>
      </p:sp>
      <p:sp>
        <p:nvSpPr>
          <p:cNvPr id="4" name="Slide Number Placeholder 3">
            <a:extLst>
              <a:ext uri="{FF2B5EF4-FFF2-40B4-BE49-F238E27FC236}">
                <a16:creationId xmlns:a16="http://schemas.microsoft.com/office/drawing/2014/main" id="{8BF1A7BF-A6DB-4621-A6EB-673BA1D04615}"/>
              </a:ext>
            </a:extLst>
          </p:cNvPr>
          <p:cNvSpPr>
            <a:spLocks noGrp="1"/>
          </p:cNvSpPr>
          <p:nvPr>
            <p:ph type="sldNum" sz="quarter" idx="12"/>
          </p:nvPr>
        </p:nvSpPr>
        <p:spPr/>
        <p:txBody>
          <a:bodyPr/>
          <a:lstStyle/>
          <a:p>
            <a:fld id="{81561042-0DC2-4A04-AA50-F6D44EB20EBA}" type="slidenum">
              <a:rPr lang="en-US" smtClean="0"/>
              <a:t>25</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06EF6C-BF56-4F78-B3F6-6CBEDD46A9A7}"/>
                  </a:ext>
                </a:extLst>
              </p:cNvPr>
              <p:cNvSpPr txBox="1"/>
              <p:nvPr/>
            </p:nvSpPr>
            <p:spPr bwMode="gray">
              <a:xfrm>
                <a:off x="478369" y="3019992"/>
                <a:ext cx="6254260" cy="9051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panose="02040503050406030204" pitchFamily="18" charset="0"/>
                        </a:rPr>
                        <m:t>𝐸</m:t>
                      </m:r>
                      <m:d>
                        <m:dPr>
                          <m:begChr m:val="["/>
                          <m:endChr m:val="]"/>
                          <m:ctrlPr>
                            <a:rPr lang="en-US" sz="2400" b="0" i="1" smtClean="0">
                              <a:effectLst/>
                              <a:latin typeface="Cambria Math" panose="02040503050406030204" pitchFamily="18" charset="0"/>
                            </a:rPr>
                          </m:ctrlPr>
                        </m:dPr>
                        <m:e>
                          <m:sSub>
                            <m:sSubPr>
                              <m:ctrlPr>
                                <a:rPr lang="en-US" sz="2400" b="0" i="1" smtClean="0">
                                  <a:effectLst/>
                                  <a:latin typeface="Cambria Math" panose="02040503050406030204" pitchFamily="18" charset="0"/>
                                </a:rPr>
                              </m:ctrlPr>
                            </m:sSubPr>
                            <m:e>
                              <m:r>
                                <a:rPr lang="en-US" sz="2400" b="0" i="1" smtClean="0">
                                  <a:effectLst/>
                                  <a:latin typeface="Cambria Math" panose="02040503050406030204" pitchFamily="18" charset="0"/>
                                </a:rPr>
                                <m:t>𝐶</m:t>
                              </m:r>
                            </m:e>
                            <m:sub>
                              <m:r>
                                <a:rPr lang="en-US" sz="2400" b="0" i="1" smtClean="0">
                                  <a:effectLst/>
                                  <a:latin typeface="Cambria Math" panose="02040503050406030204" pitchFamily="18" charset="0"/>
                                </a:rPr>
                                <m:t>𝑖</m:t>
                              </m:r>
                            </m:sub>
                          </m:sSub>
                        </m:e>
                      </m:d>
                      <m:r>
                        <a:rPr lang="en-US" sz="2400" b="0" i="1" smtClean="0">
                          <a:effectLst/>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𝑖</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𝑖</m:t>
                                  </m:r>
                                </m:sub>
                              </m:sSub>
                              <m:r>
                                <a:rPr lang="en-US" sz="2400" i="1">
                                  <a:latin typeface="Cambria Math" panose="02040503050406030204" pitchFamily="18" charset="0"/>
                                </a:rPr>
                                <m:t>−1</m:t>
                              </m:r>
                            </m:e>
                          </m:d>
                        </m:num>
                        <m:den>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𝑖</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𝑖</m:t>
                                  </m:r>
                                </m:sub>
                              </m:sSub>
                              <m:r>
                                <a:rPr lang="en-US" sz="2400" i="1">
                                  <a:latin typeface="Cambria Math" panose="02040503050406030204" pitchFamily="18" charset="0"/>
                                </a:rPr>
                                <m:t>−1</m:t>
                              </m:r>
                            </m:e>
                          </m:d>
                        </m:den>
                      </m:f>
                      <m:r>
                        <a:rPr lang="en-US" sz="2400" b="0" i="1" smtClean="0">
                          <a:effectLst/>
                          <a:latin typeface="Cambria Math" panose="02040503050406030204" pitchFamily="18" charset="0"/>
                        </a:rPr>
                        <m:t>=</m:t>
                      </m:r>
                      <m:r>
                        <a:rPr lang="en-US" sz="2400" b="0" i="1" smtClean="0">
                          <a:effectLst/>
                          <a:latin typeface="Cambria Math" panose="02040503050406030204" pitchFamily="18" charset="0"/>
                        </a:rPr>
                        <m:t>𝑝</m:t>
                      </m:r>
                      <m:r>
                        <a:rPr lang="en-US" sz="2400" b="0" i="1" smtClean="0">
                          <a:effectLst/>
                          <a:latin typeface="Cambria Math" panose="02040503050406030204" pitchFamily="18" charset="0"/>
                        </a:rPr>
                        <m:t>=</m:t>
                      </m:r>
                      <m:f>
                        <m:fPr>
                          <m:ctrlPr>
                            <a:rPr lang="en-US" sz="2400" b="0" i="1" smtClean="0">
                              <a:effectLst/>
                              <a:latin typeface="Cambria Math" panose="02040503050406030204" pitchFamily="18" charset="0"/>
                            </a:rPr>
                          </m:ctrlPr>
                        </m:fPr>
                        <m:num>
                          <m:acc>
                            <m:accPr>
                              <m:chr m:val="̅"/>
                              <m:ctrlPr>
                                <a:rPr lang="en-US" sz="2400" i="1" smtClean="0">
                                  <a:effectLst/>
                                  <a:latin typeface="Cambria Math" panose="02040503050406030204" pitchFamily="18" charset="0"/>
                                </a:rPr>
                              </m:ctrlPr>
                            </m:accPr>
                            <m:e>
                              <m:r>
                                <a:rPr lang="en-US" sz="2400" b="0" i="1" smtClean="0">
                                  <a:effectLst/>
                                  <a:latin typeface="Cambria Math" panose="02040503050406030204" pitchFamily="18" charset="0"/>
                                </a:rPr>
                                <m:t>𝑘</m:t>
                              </m:r>
                            </m:e>
                          </m:acc>
                        </m:num>
                        <m:den>
                          <m:r>
                            <a:rPr lang="en-US" sz="2400" b="0" i="1" smtClean="0">
                              <a:effectLst/>
                              <a:latin typeface="Cambria Math" panose="02040503050406030204" pitchFamily="18" charset="0"/>
                            </a:rPr>
                            <m:t>𝑁</m:t>
                          </m:r>
                          <m:r>
                            <a:rPr lang="en-US" sz="2400" b="0" i="1" smtClean="0">
                              <a:effectLst/>
                              <a:latin typeface="Cambria Math" panose="02040503050406030204" pitchFamily="18" charset="0"/>
                            </a:rPr>
                            <m:t>−1</m:t>
                          </m:r>
                        </m:den>
                      </m:f>
                      <m:r>
                        <a:rPr lang="en-US" sz="2400" b="0" i="1" smtClean="0">
                          <a:effectLst/>
                          <a:latin typeface="Cambria Math" panose="02040503050406030204" pitchFamily="18" charset="0"/>
                        </a:rPr>
                        <m:t>~</m:t>
                      </m:r>
                      <m:f>
                        <m:fPr>
                          <m:ctrlPr>
                            <a:rPr lang="en-US" sz="2400" b="1" i="1">
                              <a:latin typeface="Cambria Math" panose="02040503050406030204" pitchFamily="18" charset="0"/>
                            </a:rPr>
                          </m:ctrlPr>
                        </m:fPr>
                        <m:num>
                          <m:acc>
                            <m:accPr>
                              <m:chr m:val="̅"/>
                              <m:ctrlPr>
                                <a:rPr lang="en-US" sz="2400" b="1" i="1">
                                  <a:latin typeface="Cambria Math" panose="02040503050406030204" pitchFamily="18" charset="0"/>
                                </a:rPr>
                              </m:ctrlPr>
                            </m:accPr>
                            <m:e>
                              <m:r>
                                <a:rPr lang="en-US" sz="2400" b="1" i="1">
                                  <a:latin typeface="Cambria Math" panose="02040503050406030204" pitchFamily="18" charset="0"/>
                                </a:rPr>
                                <m:t>𝒌</m:t>
                              </m:r>
                            </m:e>
                          </m:acc>
                        </m:num>
                        <m:den>
                          <m:r>
                            <a:rPr lang="en-US" sz="2400" b="1" i="1">
                              <a:latin typeface="Cambria Math" panose="02040503050406030204" pitchFamily="18" charset="0"/>
                            </a:rPr>
                            <m:t>𝑵</m:t>
                          </m:r>
                        </m:den>
                      </m:f>
                    </m:oMath>
                  </m:oMathPara>
                </a14:m>
                <a:endParaRPr lang="en-US" b="1" dirty="0"/>
              </a:p>
            </p:txBody>
          </p:sp>
        </mc:Choice>
        <mc:Fallback xmlns="">
          <p:sp>
            <p:nvSpPr>
              <p:cNvPr id="6" name="TextBox 5">
                <a:extLst>
                  <a:ext uri="{FF2B5EF4-FFF2-40B4-BE49-F238E27FC236}">
                    <a16:creationId xmlns:a16="http://schemas.microsoft.com/office/drawing/2014/main" id="{E806EF6C-BF56-4F78-B3F6-6CBEDD46A9A7}"/>
                  </a:ext>
                </a:extLst>
              </p:cNvPr>
              <p:cNvSpPr txBox="1">
                <a:spLocks noRot="1" noChangeAspect="1" noMove="1" noResize="1" noEditPoints="1" noAdjustHandles="1" noChangeArrowheads="1" noChangeShapeType="1" noTextEdit="1"/>
              </p:cNvSpPr>
              <p:nvPr/>
            </p:nvSpPr>
            <p:spPr bwMode="gray">
              <a:xfrm>
                <a:off x="478369" y="3019992"/>
                <a:ext cx="6254260" cy="905120"/>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299940A-F463-45D6-A682-FC8960B438E5}"/>
              </a:ext>
            </a:extLst>
          </p:cNvPr>
          <p:cNvSpPr txBox="1"/>
          <p:nvPr/>
        </p:nvSpPr>
        <p:spPr bwMode="gray">
          <a:xfrm>
            <a:off x="1902296" y="4631826"/>
            <a:ext cx="7874976" cy="923330"/>
          </a:xfrm>
          <a:prstGeom prst="rect">
            <a:avLst/>
          </a:prstGeom>
          <a:noFill/>
        </p:spPr>
        <p:txBody>
          <a:bodyPr wrap="square">
            <a:spAutoFit/>
          </a:bodyPr>
          <a:lstStyle/>
          <a:p>
            <a:r>
              <a:rPr lang="en-US" dirty="0">
                <a:effectLst/>
                <a:latin typeface="Arial" panose="020B0604020202020204" pitchFamily="34" charset="0"/>
              </a:rPr>
              <a:t>This means that the clustering coefficient of a random graph is small. As we generate bigger random graphs with a fixed average degree </a:t>
            </a:r>
            <a:r>
              <a:rPr lang="en-US" i="1" dirty="0">
                <a:effectLst/>
                <a:latin typeface="Arial" panose="020B0604020202020204" pitchFamily="34" charset="0"/>
              </a:rPr>
              <a:t>k, i.e., we </a:t>
            </a:r>
            <a:r>
              <a:rPr lang="en-US" dirty="0">
                <a:effectLst/>
                <a:latin typeface="Arial" panose="020B0604020202020204" pitchFamily="34" charset="0"/>
              </a:rPr>
              <a:t>set 𝑝=𝑘⋅1/N), C will decrease with the graph size N</a:t>
            </a: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F0B33ED-411C-4FD4-BCF7-665079441B99}"/>
                  </a:ext>
                </a:extLst>
              </p:cNvPr>
              <p:cNvSpPr txBox="1"/>
              <p:nvPr/>
            </p:nvSpPr>
            <p:spPr bwMode="gray">
              <a:xfrm>
                <a:off x="478369" y="1406555"/>
                <a:ext cx="2847855" cy="9067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𝐶𝑖</m:t>
                      </m:r>
                      <m:r>
                        <a:rPr lang="en-US" sz="2800" b="0" i="1" smtClean="0">
                          <a:latin typeface="Cambria Math" panose="02040503050406030204" pitchFamily="18" charset="0"/>
                        </a:rPr>
                        <m:t>=2</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𝑖</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𝑘</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𝑘</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−1)</m:t>
                          </m:r>
                        </m:den>
                      </m:f>
                    </m:oMath>
                  </m:oMathPara>
                </a14:m>
                <a:endParaRPr lang="en-US" sz="2800" b="0" dirty="0"/>
              </a:p>
            </p:txBody>
          </p:sp>
        </mc:Choice>
        <mc:Fallback xmlns="">
          <p:sp>
            <p:nvSpPr>
              <p:cNvPr id="9" name="TextBox 8">
                <a:extLst>
                  <a:ext uri="{FF2B5EF4-FFF2-40B4-BE49-F238E27FC236}">
                    <a16:creationId xmlns:a16="http://schemas.microsoft.com/office/drawing/2014/main" id="{2F0B33ED-411C-4FD4-BCF7-665079441B99}"/>
                  </a:ext>
                </a:extLst>
              </p:cNvPr>
              <p:cNvSpPr txBox="1">
                <a:spLocks noRot="1" noChangeAspect="1" noMove="1" noResize="1" noEditPoints="1" noAdjustHandles="1" noChangeArrowheads="1" noChangeShapeType="1" noTextEdit="1"/>
              </p:cNvSpPr>
              <p:nvPr/>
            </p:nvSpPr>
            <p:spPr bwMode="gray">
              <a:xfrm>
                <a:off x="478369" y="1406555"/>
                <a:ext cx="2847855" cy="906723"/>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B4F08F2-1957-4976-9A2F-8668CD4B8C8A}"/>
              </a:ext>
            </a:extLst>
          </p:cNvPr>
          <p:cNvSpPr txBox="1"/>
          <p:nvPr/>
        </p:nvSpPr>
        <p:spPr bwMode="gray">
          <a:xfrm>
            <a:off x="196163" y="1040062"/>
            <a:ext cx="6260122" cy="369332"/>
          </a:xfrm>
          <a:prstGeom prst="rect">
            <a:avLst/>
          </a:prstGeom>
          <a:noFill/>
        </p:spPr>
        <p:txBody>
          <a:bodyPr wrap="square">
            <a:spAutoFit/>
          </a:bodyPr>
          <a:lstStyle/>
          <a:p>
            <a:r>
              <a:rPr lang="en-US" b="1" dirty="0">
                <a:effectLst/>
                <a:latin typeface="Arial" panose="020B0604020202020204" pitchFamily="34" charset="0"/>
              </a:rPr>
              <a:t>Clustering coefficient: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F5DF7BB-BE3D-41A8-BBC9-C2F439C9005D}"/>
                  </a:ext>
                </a:extLst>
              </p:cNvPr>
              <p:cNvSpPr txBox="1"/>
              <p:nvPr/>
            </p:nvSpPr>
            <p:spPr bwMode="gray">
              <a:xfrm>
                <a:off x="4478215" y="1439449"/>
                <a:ext cx="4599030" cy="7934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i="1" smtClean="0">
                          <a:latin typeface="Cambria Math" panose="02040503050406030204" pitchFamily="18" charset="0"/>
                        </a:rPr>
                        <m:t>E</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𝑒</m:t>
                          </m:r>
                        </m:e>
                      </m:d>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𝑖</m:t>
                              </m:r>
                            </m:sub>
                          </m:sSub>
                          <m:r>
                            <a:rPr lang="en-US" sz="2400" i="1">
                              <a:latin typeface="Cambria Math" panose="02040503050406030204" pitchFamily="18" charset="0"/>
                            </a:rPr>
                            <m:t>−1)</m:t>
                          </m:r>
                        </m:num>
                        <m:den>
                          <m:r>
                            <a:rPr lang="en-US" sz="2400" b="0" i="1" smtClean="0">
                              <a:latin typeface="Cambria Math" panose="02040503050406030204" pitchFamily="18" charset="0"/>
                            </a:rPr>
                            <m:t>2</m:t>
                          </m:r>
                        </m:den>
                      </m:f>
                    </m:oMath>
                  </m:oMathPara>
                </a14:m>
                <a:endParaRPr lang="en-US" dirty="0"/>
              </a:p>
            </p:txBody>
          </p:sp>
        </mc:Choice>
        <mc:Fallback xmlns="">
          <p:sp>
            <p:nvSpPr>
              <p:cNvPr id="13" name="TextBox 12">
                <a:extLst>
                  <a:ext uri="{FF2B5EF4-FFF2-40B4-BE49-F238E27FC236}">
                    <a16:creationId xmlns:a16="http://schemas.microsoft.com/office/drawing/2014/main" id="{4F5DF7BB-BE3D-41A8-BBC9-C2F439C9005D}"/>
                  </a:ext>
                </a:extLst>
              </p:cNvPr>
              <p:cNvSpPr txBox="1">
                <a:spLocks noRot="1" noChangeAspect="1" noMove="1" noResize="1" noEditPoints="1" noAdjustHandles="1" noChangeArrowheads="1" noChangeShapeType="1" noTextEdit="1"/>
              </p:cNvSpPr>
              <p:nvPr/>
            </p:nvSpPr>
            <p:spPr bwMode="gray">
              <a:xfrm>
                <a:off x="4478215" y="1439449"/>
                <a:ext cx="4599030" cy="79342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331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E8558-DFB4-442B-867E-107A4EA5A08D}"/>
              </a:ext>
            </a:extLst>
          </p:cNvPr>
          <p:cNvSpPr>
            <a:spLocks noGrp="1"/>
          </p:cNvSpPr>
          <p:nvPr>
            <p:ph type="title"/>
          </p:nvPr>
        </p:nvSpPr>
        <p:spPr/>
        <p:txBody>
          <a:bodyPr/>
          <a:lstStyle/>
          <a:p>
            <a:r>
              <a:rPr lang="en-US" dirty="0"/>
              <a:t>Random Graph – Network Diameter</a:t>
            </a:r>
          </a:p>
        </p:txBody>
      </p:sp>
      <p:sp>
        <p:nvSpPr>
          <p:cNvPr id="4" name="Slide Number Placeholder 3">
            <a:extLst>
              <a:ext uri="{FF2B5EF4-FFF2-40B4-BE49-F238E27FC236}">
                <a16:creationId xmlns:a16="http://schemas.microsoft.com/office/drawing/2014/main" id="{85073061-2C39-4D63-AA5E-25C04768F134}"/>
              </a:ext>
            </a:extLst>
          </p:cNvPr>
          <p:cNvSpPr>
            <a:spLocks noGrp="1"/>
          </p:cNvSpPr>
          <p:nvPr>
            <p:ph type="sldNum" sz="quarter" idx="12"/>
          </p:nvPr>
        </p:nvSpPr>
        <p:spPr/>
        <p:txBody>
          <a:bodyPr/>
          <a:lstStyle/>
          <a:p>
            <a:fld id="{81561042-0DC2-4A04-AA50-F6D44EB20EBA}" type="slidenum">
              <a:rPr lang="en-US" smtClean="0"/>
              <a:t>26</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35C603E-5298-44B5-ADAC-138AA5A5947B}"/>
                  </a:ext>
                </a:extLst>
              </p:cNvPr>
              <p:cNvSpPr txBox="1"/>
              <p:nvPr/>
            </p:nvSpPr>
            <p:spPr bwMode="gray">
              <a:xfrm>
                <a:off x="830827" y="1939995"/>
                <a:ext cx="6546929" cy="68823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b="1" dirty="0"/>
                  <a:t>Network Diameter (avg shortest path)</a:t>
                </a:r>
              </a:p>
              <a:p>
                <a:pPr>
                  <a:spcBef>
                    <a:spcPts val="300"/>
                  </a:spcBef>
                  <a:spcAft>
                    <a:spcPts val="300"/>
                  </a:spcAft>
                  <a:buClr>
                    <a:schemeClr val="accent1"/>
                  </a:buClr>
                  <a:buSzPct val="90000"/>
                </a:pPr>
                <a:r>
                  <a:rPr lang="en-US" b="1" dirty="0"/>
                  <a:t>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𝑶</m:t>
                    </m:r>
                    <m:r>
                      <a:rPr lang="en-US" b="1" i="1" dirty="0" smtClean="0">
                        <a:latin typeface="Cambria Math" panose="02040503050406030204" pitchFamily="18" charset="0"/>
                      </a:rPr>
                      <m:t>(</m:t>
                    </m:r>
                    <m:r>
                      <m:rPr>
                        <m:sty m:val="p"/>
                      </m:rPr>
                      <a:rPr lang="en-US" b="1" i="1" dirty="0" smtClean="0">
                        <a:latin typeface="Cambria Math" panose="02040503050406030204" pitchFamily="18" charset="0"/>
                      </a:rPr>
                      <m:t>log</m:t>
                    </m:r>
                    <m:r>
                      <a:rPr lang="en-US" b="1" i="1" dirty="0" smtClean="0">
                        <a:latin typeface="Cambria Math" panose="02040503050406030204" pitchFamily="18" charset="0"/>
                      </a:rPr>
                      <m:t>⁡</m:t>
                    </m:r>
                    <m:r>
                      <a:rPr lang="en-US" b="1" i="1" dirty="0" smtClean="0">
                        <a:latin typeface="Cambria Math" panose="02040503050406030204" pitchFamily="18" charset="0"/>
                      </a:rPr>
                      <m:t>𝒏</m:t>
                    </m:r>
                    <m:r>
                      <a:rPr lang="en-US" b="1" i="1" dirty="0" smtClean="0">
                        <a:latin typeface="Cambria Math" panose="02040503050406030204" pitchFamily="18" charset="0"/>
                      </a:rPr>
                      <m:t>)</m:t>
                    </m:r>
                  </m:oMath>
                </a14:m>
                <a:endParaRPr lang="en-US" b="1" dirty="0"/>
              </a:p>
            </p:txBody>
          </p:sp>
        </mc:Choice>
        <mc:Fallback xmlns="">
          <p:sp>
            <p:nvSpPr>
              <p:cNvPr id="6" name="TextBox 5">
                <a:extLst>
                  <a:ext uri="{FF2B5EF4-FFF2-40B4-BE49-F238E27FC236}">
                    <a16:creationId xmlns:a16="http://schemas.microsoft.com/office/drawing/2014/main" id="{435C603E-5298-44B5-ADAC-138AA5A5947B}"/>
                  </a:ext>
                </a:extLst>
              </p:cNvPr>
              <p:cNvSpPr txBox="1">
                <a:spLocks noRot="1" noChangeAspect="1" noMove="1" noResize="1" noEditPoints="1" noAdjustHandles="1" noChangeArrowheads="1" noChangeShapeType="1" noTextEdit="1"/>
              </p:cNvSpPr>
              <p:nvPr/>
            </p:nvSpPr>
            <p:spPr bwMode="gray">
              <a:xfrm>
                <a:off x="830827" y="1939995"/>
                <a:ext cx="6546929" cy="688237"/>
              </a:xfrm>
              <a:prstGeom prst="rect">
                <a:avLst/>
              </a:prstGeom>
              <a:blipFill>
                <a:blip r:embed="rId3"/>
                <a:stretch>
                  <a:fillRect l="-2142" t="-11504" b="-619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1A1D20CA-798E-4209-BD9B-4A61238DF97E}"/>
              </a:ext>
            </a:extLst>
          </p:cNvPr>
          <p:cNvPicPr>
            <a:picLocks noChangeAspect="1"/>
          </p:cNvPicPr>
          <p:nvPr/>
        </p:nvPicPr>
        <p:blipFill>
          <a:blip r:embed="rId4"/>
          <a:stretch>
            <a:fillRect/>
          </a:stretch>
        </p:blipFill>
        <p:spPr>
          <a:xfrm>
            <a:off x="3062273" y="2271796"/>
            <a:ext cx="6067454" cy="3557161"/>
          </a:xfrm>
          <a:prstGeom prst="rect">
            <a:avLst/>
          </a:prstGeom>
        </p:spPr>
      </p:pic>
      <p:sp>
        <p:nvSpPr>
          <p:cNvPr id="10" name="TextBox 9">
            <a:extLst>
              <a:ext uri="{FF2B5EF4-FFF2-40B4-BE49-F238E27FC236}">
                <a16:creationId xmlns:a16="http://schemas.microsoft.com/office/drawing/2014/main" id="{E6AB0DE5-EC90-4525-8F4E-C79C33D8B4BD}"/>
              </a:ext>
            </a:extLst>
          </p:cNvPr>
          <p:cNvSpPr txBox="1"/>
          <p:nvPr/>
        </p:nvSpPr>
        <p:spPr bwMode="gray">
          <a:xfrm>
            <a:off x="7940464" y="5724441"/>
            <a:ext cx="1566952" cy="307777"/>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[Leskovec 2019]</a:t>
            </a:r>
            <a:endParaRPr lang="en-US" sz="1400" dirty="0"/>
          </a:p>
        </p:txBody>
      </p:sp>
      <p:sp>
        <p:nvSpPr>
          <p:cNvPr id="12" name="TextBox 11">
            <a:extLst>
              <a:ext uri="{FF2B5EF4-FFF2-40B4-BE49-F238E27FC236}">
                <a16:creationId xmlns:a16="http://schemas.microsoft.com/office/drawing/2014/main" id="{114C98F9-13BB-49B2-A78C-D8C14A12D046}"/>
              </a:ext>
            </a:extLst>
          </p:cNvPr>
          <p:cNvSpPr txBox="1"/>
          <p:nvPr/>
        </p:nvSpPr>
        <p:spPr bwMode="gray">
          <a:xfrm>
            <a:off x="3947746" y="5978768"/>
            <a:ext cx="6254260" cy="369332"/>
          </a:xfrm>
          <a:prstGeom prst="rect">
            <a:avLst/>
          </a:prstGeom>
          <a:noFill/>
        </p:spPr>
        <p:txBody>
          <a:bodyPr wrap="square">
            <a:spAutoFit/>
          </a:bodyPr>
          <a:lstStyle/>
          <a:p>
            <a:r>
              <a:rPr lang="en-US" sz="1800" dirty="0">
                <a:solidFill>
                  <a:srgbClr val="222222"/>
                </a:solidFill>
                <a:latin typeface="Arial" panose="020B0604020202020204" pitchFamily="34" charset="0"/>
              </a:rPr>
              <a:t>Average degree constant</a:t>
            </a:r>
            <a:endParaRPr lang="en-US" sz="1800" dirty="0"/>
          </a:p>
        </p:txBody>
      </p:sp>
    </p:spTree>
    <p:extLst>
      <p:ext uri="{BB962C8B-B14F-4D97-AF65-F5344CB8AC3E}">
        <p14:creationId xmlns:p14="http://schemas.microsoft.com/office/powerpoint/2010/main" val="3974210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C6C8D-5CF7-45BE-889A-4D44B72F3C54}"/>
              </a:ext>
            </a:extLst>
          </p:cNvPr>
          <p:cNvSpPr>
            <a:spLocks noGrp="1"/>
          </p:cNvSpPr>
          <p:nvPr>
            <p:ph type="title"/>
          </p:nvPr>
        </p:nvSpPr>
        <p:spPr/>
        <p:txBody>
          <a:bodyPr/>
          <a:lstStyle/>
          <a:p>
            <a:r>
              <a:rPr lang="en-US" dirty="0"/>
              <a:t>Random Graph – Connectivity</a:t>
            </a:r>
          </a:p>
        </p:txBody>
      </p:sp>
      <p:sp>
        <p:nvSpPr>
          <p:cNvPr id="3" name="Content Placeholder 2">
            <a:extLst>
              <a:ext uri="{FF2B5EF4-FFF2-40B4-BE49-F238E27FC236}">
                <a16:creationId xmlns:a16="http://schemas.microsoft.com/office/drawing/2014/main" id="{361740B2-9D99-4F1B-97AD-2F26A187B2EE}"/>
              </a:ext>
            </a:extLst>
          </p:cNvPr>
          <p:cNvSpPr>
            <a:spLocks noGrp="1"/>
          </p:cNvSpPr>
          <p:nvPr>
            <p:ph idx="1"/>
          </p:nvPr>
        </p:nvSpPr>
        <p:spPr>
          <a:xfrm>
            <a:off x="7570002" y="1480911"/>
            <a:ext cx="4551493" cy="1206997"/>
          </a:xfrm>
        </p:spPr>
        <p:txBody>
          <a:bodyPr/>
          <a:lstStyle/>
          <a:p>
            <a:r>
              <a:rPr lang="en-US" dirty="0"/>
              <a:t>Tend to have giant components</a:t>
            </a:r>
          </a:p>
          <a:p>
            <a:endParaRPr lang="en-US" dirty="0"/>
          </a:p>
          <a:p>
            <a:r>
              <a:rPr lang="en-US" dirty="0"/>
              <a:t>Everything gets connected.</a:t>
            </a:r>
          </a:p>
        </p:txBody>
      </p:sp>
      <p:sp>
        <p:nvSpPr>
          <p:cNvPr id="4" name="Slide Number Placeholder 3">
            <a:extLst>
              <a:ext uri="{FF2B5EF4-FFF2-40B4-BE49-F238E27FC236}">
                <a16:creationId xmlns:a16="http://schemas.microsoft.com/office/drawing/2014/main" id="{F46A95EF-06FA-4D33-93EC-B201A5B11EBC}"/>
              </a:ext>
            </a:extLst>
          </p:cNvPr>
          <p:cNvSpPr>
            <a:spLocks noGrp="1"/>
          </p:cNvSpPr>
          <p:nvPr>
            <p:ph type="sldNum" sz="quarter" idx="12"/>
          </p:nvPr>
        </p:nvSpPr>
        <p:spPr/>
        <p:txBody>
          <a:bodyPr/>
          <a:lstStyle/>
          <a:p>
            <a:fld id="{81561042-0DC2-4A04-AA50-F6D44EB20EBA}" type="slidenum">
              <a:rPr lang="en-US" smtClean="0"/>
              <a:t>27</a:t>
            </a:fld>
            <a:endParaRPr lang="en-US"/>
          </a:p>
        </p:txBody>
      </p:sp>
      <p:pic>
        <p:nvPicPr>
          <p:cNvPr id="6" name="Picture 5">
            <a:extLst>
              <a:ext uri="{FF2B5EF4-FFF2-40B4-BE49-F238E27FC236}">
                <a16:creationId xmlns:a16="http://schemas.microsoft.com/office/drawing/2014/main" id="{C68C2D29-734F-488C-AE5B-3A5370850DFF}"/>
              </a:ext>
            </a:extLst>
          </p:cNvPr>
          <p:cNvPicPr>
            <a:picLocks noChangeAspect="1"/>
          </p:cNvPicPr>
          <p:nvPr/>
        </p:nvPicPr>
        <p:blipFill>
          <a:blip r:embed="rId2"/>
          <a:stretch>
            <a:fillRect/>
          </a:stretch>
        </p:blipFill>
        <p:spPr>
          <a:xfrm>
            <a:off x="478369" y="1240511"/>
            <a:ext cx="6432794" cy="4443071"/>
          </a:xfrm>
          <a:prstGeom prst="rect">
            <a:avLst/>
          </a:prstGeom>
        </p:spPr>
      </p:pic>
      <p:sp>
        <p:nvSpPr>
          <p:cNvPr id="7" name="Content Placeholder 2">
            <a:extLst>
              <a:ext uri="{FF2B5EF4-FFF2-40B4-BE49-F238E27FC236}">
                <a16:creationId xmlns:a16="http://schemas.microsoft.com/office/drawing/2014/main" id="{5F15C9A6-1371-4EBE-B08D-F2362FAD7014}"/>
              </a:ext>
            </a:extLst>
          </p:cNvPr>
          <p:cNvSpPr txBox="1">
            <a:spLocks/>
          </p:cNvSpPr>
          <p:nvPr/>
        </p:nvSpPr>
        <p:spPr bwMode="gray">
          <a:xfrm>
            <a:off x="665715" y="6003069"/>
            <a:ext cx="1878515" cy="655564"/>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dirty="0"/>
              <a:t>Disconnected graph</a:t>
            </a:r>
          </a:p>
        </p:txBody>
      </p:sp>
      <p:sp>
        <p:nvSpPr>
          <p:cNvPr id="9" name="Content Placeholder 2">
            <a:extLst>
              <a:ext uri="{FF2B5EF4-FFF2-40B4-BE49-F238E27FC236}">
                <a16:creationId xmlns:a16="http://schemas.microsoft.com/office/drawing/2014/main" id="{8B0B3B1B-0D43-4CDD-9DDC-661988418E64}"/>
              </a:ext>
            </a:extLst>
          </p:cNvPr>
          <p:cNvSpPr txBox="1">
            <a:spLocks/>
          </p:cNvSpPr>
          <p:nvPr/>
        </p:nvSpPr>
        <p:spPr bwMode="gray">
          <a:xfrm>
            <a:off x="7769255" y="6003069"/>
            <a:ext cx="1878515" cy="655564"/>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dirty="0"/>
              <a:t>Fully connected graph</a:t>
            </a:r>
          </a:p>
        </p:txBody>
      </p:sp>
      <p:cxnSp>
        <p:nvCxnSpPr>
          <p:cNvPr id="11" name="Straight Arrow Connector 10">
            <a:extLst>
              <a:ext uri="{FF2B5EF4-FFF2-40B4-BE49-F238E27FC236}">
                <a16:creationId xmlns:a16="http://schemas.microsoft.com/office/drawing/2014/main" id="{2D54A4C5-33A6-4903-98CC-FCCFE3770EDE}"/>
              </a:ext>
            </a:extLst>
          </p:cNvPr>
          <p:cNvCxnSpPr/>
          <p:nvPr/>
        </p:nvCxnSpPr>
        <p:spPr bwMode="gray">
          <a:xfrm>
            <a:off x="854053" y="5978262"/>
            <a:ext cx="899169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A45CD17-4788-4063-8C58-9E324F5427EF}"/>
                  </a:ext>
                </a:extLst>
              </p:cNvPr>
              <p:cNvSpPr txBox="1"/>
              <p:nvPr/>
            </p:nvSpPr>
            <p:spPr bwMode="gray">
              <a:xfrm>
                <a:off x="9845749" y="6101266"/>
                <a:ext cx="2360428" cy="746808"/>
              </a:xfrm>
              <a:prstGeom prst="rect">
                <a:avLst/>
              </a:prstGeom>
              <a:noFill/>
            </p:spPr>
            <p:txBody>
              <a:bodyPr wrap="square">
                <a:spAutoFit/>
              </a:bodyPr>
              <a:lstStyle/>
              <a:p>
                <a:r>
                  <a:rPr lang="en-US" dirty="0"/>
                  <a:t>Average degree</a:t>
                </a:r>
              </a:p>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𝑘</m:t>
                          </m:r>
                        </m:e>
                      </m:acc>
                    </m:oMath>
                  </m:oMathPara>
                </a14:m>
                <a:endParaRPr lang="en-US" dirty="0"/>
              </a:p>
            </p:txBody>
          </p:sp>
        </mc:Choice>
        <mc:Fallback xmlns="">
          <p:sp>
            <p:nvSpPr>
              <p:cNvPr id="13" name="TextBox 12">
                <a:extLst>
                  <a:ext uri="{FF2B5EF4-FFF2-40B4-BE49-F238E27FC236}">
                    <a16:creationId xmlns:a16="http://schemas.microsoft.com/office/drawing/2014/main" id="{CA45CD17-4788-4063-8C58-9E324F5427EF}"/>
                  </a:ext>
                </a:extLst>
              </p:cNvPr>
              <p:cNvSpPr txBox="1">
                <a:spLocks noRot="1" noChangeAspect="1" noMove="1" noResize="1" noEditPoints="1" noAdjustHandles="1" noChangeArrowheads="1" noChangeShapeType="1" noTextEdit="1"/>
              </p:cNvSpPr>
              <p:nvPr/>
            </p:nvSpPr>
            <p:spPr bwMode="gray">
              <a:xfrm>
                <a:off x="9845749" y="6101266"/>
                <a:ext cx="2360428" cy="746808"/>
              </a:xfrm>
              <a:prstGeom prst="rect">
                <a:avLst/>
              </a:prstGeom>
              <a:blipFill>
                <a:blip r:embed="rId3"/>
                <a:stretch>
                  <a:fillRect l="-2067" t="-4918"/>
                </a:stretch>
              </a:blipFill>
            </p:spPr>
            <p:txBody>
              <a:bodyPr/>
              <a:lstStyle/>
              <a:p>
                <a:r>
                  <a:rPr lang="en-US">
                    <a:noFill/>
                  </a:rPr>
                  <a:t> </a:t>
                </a:r>
              </a:p>
            </p:txBody>
          </p:sp>
        </mc:Fallback>
      </mc:AlternateContent>
    </p:spTree>
    <p:extLst>
      <p:ext uri="{BB962C8B-B14F-4D97-AF65-F5344CB8AC3E}">
        <p14:creationId xmlns:p14="http://schemas.microsoft.com/office/powerpoint/2010/main" val="1742042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B6AF-48C1-4E0C-AE82-15C8FE2DEFC0}"/>
              </a:ext>
            </a:extLst>
          </p:cNvPr>
          <p:cNvSpPr>
            <a:spLocks noGrp="1"/>
          </p:cNvSpPr>
          <p:nvPr>
            <p:ph type="title"/>
          </p:nvPr>
        </p:nvSpPr>
        <p:spPr/>
        <p:txBody>
          <a:bodyPr/>
          <a:lstStyle/>
          <a:p>
            <a:r>
              <a:rPr lang="en-US" dirty="0"/>
              <a:t>Again - Comparing some networks</a:t>
            </a:r>
          </a:p>
        </p:txBody>
      </p:sp>
      <p:pic>
        <p:nvPicPr>
          <p:cNvPr id="6" name="Content Placeholder 5">
            <a:extLst>
              <a:ext uri="{FF2B5EF4-FFF2-40B4-BE49-F238E27FC236}">
                <a16:creationId xmlns:a16="http://schemas.microsoft.com/office/drawing/2014/main" id="{EC42FFEF-BA0F-479B-96BA-296818FCFF10}"/>
              </a:ext>
            </a:extLst>
          </p:cNvPr>
          <p:cNvPicPr>
            <a:picLocks noGrp="1" noChangeAspect="1"/>
          </p:cNvPicPr>
          <p:nvPr>
            <p:ph idx="1"/>
          </p:nvPr>
        </p:nvPicPr>
        <p:blipFill>
          <a:blip r:embed="rId2"/>
          <a:stretch>
            <a:fillRect/>
          </a:stretch>
        </p:blipFill>
        <p:spPr>
          <a:xfrm>
            <a:off x="75001" y="1577912"/>
            <a:ext cx="9871490" cy="4708275"/>
          </a:xfrm>
        </p:spPr>
      </p:pic>
      <p:sp>
        <p:nvSpPr>
          <p:cNvPr id="4" name="Slide Number Placeholder 3">
            <a:extLst>
              <a:ext uri="{FF2B5EF4-FFF2-40B4-BE49-F238E27FC236}">
                <a16:creationId xmlns:a16="http://schemas.microsoft.com/office/drawing/2014/main" id="{F9A51246-F79F-453B-80D5-34DFC80D6432}"/>
              </a:ext>
            </a:extLst>
          </p:cNvPr>
          <p:cNvSpPr>
            <a:spLocks noGrp="1"/>
          </p:cNvSpPr>
          <p:nvPr>
            <p:ph type="sldNum" sz="quarter" idx="12"/>
          </p:nvPr>
        </p:nvSpPr>
        <p:spPr/>
        <p:txBody>
          <a:bodyPr/>
          <a:lstStyle/>
          <a:p>
            <a:fld id="{81561042-0DC2-4A04-AA50-F6D44EB20EBA}" type="slidenum">
              <a:rPr lang="en-US" smtClean="0"/>
              <a:t>28</a:t>
            </a:fld>
            <a:endParaRPr lang="en-US"/>
          </a:p>
        </p:txBody>
      </p:sp>
      <p:sp>
        <p:nvSpPr>
          <p:cNvPr id="7" name="TextBox 6">
            <a:extLst>
              <a:ext uri="{FF2B5EF4-FFF2-40B4-BE49-F238E27FC236}">
                <a16:creationId xmlns:a16="http://schemas.microsoft.com/office/drawing/2014/main" id="{1989B84C-CE70-40E1-ADAE-D8BFE97DD442}"/>
              </a:ext>
            </a:extLst>
          </p:cNvPr>
          <p:cNvSpPr txBox="1"/>
          <p:nvPr/>
        </p:nvSpPr>
        <p:spPr bwMode="gray">
          <a:xfrm>
            <a:off x="5924062" y="5943600"/>
            <a:ext cx="914400" cy="91440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9" name="TextBox 8">
            <a:extLst>
              <a:ext uri="{FF2B5EF4-FFF2-40B4-BE49-F238E27FC236}">
                <a16:creationId xmlns:a16="http://schemas.microsoft.com/office/drawing/2014/main" id="{5B56B4B7-5716-428D-A28A-0E1BF7B07AD9}"/>
              </a:ext>
            </a:extLst>
          </p:cNvPr>
          <p:cNvSpPr txBox="1"/>
          <p:nvPr/>
        </p:nvSpPr>
        <p:spPr bwMode="gray">
          <a:xfrm>
            <a:off x="98157" y="6334780"/>
            <a:ext cx="11651810" cy="523220"/>
          </a:xfrm>
          <a:prstGeom prst="rect">
            <a:avLst/>
          </a:prstGeom>
          <a:noFill/>
        </p:spPr>
        <p:txBody>
          <a:bodyPr wrap="square">
            <a:spAutoFit/>
          </a:bodyPr>
          <a:lstStyle/>
          <a:p>
            <a:r>
              <a:rPr lang="en-US" sz="1400" u="sng" dirty="0"/>
              <a:t>Source</a:t>
            </a:r>
            <a:r>
              <a:rPr lang="en-US" sz="1400" dirty="0"/>
              <a:t>: </a:t>
            </a:r>
          </a:p>
          <a:p>
            <a:r>
              <a:rPr lang="en-US" sz="1400" dirty="0"/>
              <a:t>Albert, R., &amp; </a:t>
            </a:r>
            <a:r>
              <a:rPr lang="en-US" sz="1400" dirty="0" err="1"/>
              <a:t>Barabási</a:t>
            </a:r>
            <a:r>
              <a:rPr lang="en-US" sz="1400" dirty="0"/>
              <a:t>, A. L. (2002). Statistical mechanics of complex networks. </a:t>
            </a:r>
            <a:r>
              <a:rPr lang="en-US" sz="1400" i="1" dirty="0"/>
              <a:t>Reviews of modern physics</a:t>
            </a:r>
            <a:r>
              <a:rPr lang="en-US" sz="1400" dirty="0"/>
              <a:t>, </a:t>
            </a:r>
            <a:r>
              <a:rPr lang="en-US" sz="1400" i="1" dirty="0"/>
              <a:t>74</a:t>
            </a:r>
            <a:r>
              <a:rPr lang="en-US" sz="1400" dirty="0"/>
              <a:t>(1), 47.</a:t>
            </a:r>
          </a:p>
        </p:txBody>
      </p:sp>
      <p:sp>
        <p:nvSpPr>
          <p:cNvPr id="13" name="TextBox 12">
            <a:extLst>
              <a:ext uri="{FF2B5EF4-FFF2-40B4-BE49-F238E27FC236}">
                <a16:creationId xmlns:a16="http://schemas.microsoft.com/office/drawing/2014/main" id="{4B2B401E-1F68-4325-B5BA-75F707B3A543}"/>
              </a:ext>
            </a:extLst>
          </p:cNvPr>
          <p:cNvSpPr txBox="1"/>
          <p:nvPr/>
        </p:nvSpPr>
        <p:spPr bwMode="gray">
          <a:xfrm>
            <a:off x="4280453" y="934971"/>
            <a:ext cx="1021630" cy="44586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Network diameter</a:t>
            </a:r>
          </a:p>
        </p:txBody>
      </p:sp>
      <p:sp>
        <p:nvSpPr>
          <p:cNvPr id="11" name="TextBox 10">
            <a:extLst>
              <a:ext uri="{FF2B5EF4-FFF2-40B4-BE49-F238E27FC236}">
                <a16:creationId xmlns:a16="http://schemas.microsoft.com/office/drawing/2014/main" id="{D7E5A43A-CCCF-48CF-A892-F8DAC1189C74}"/>
              </a:ext>
            </a:extLst>
          </p:cNvPr>
          <p:cNvSpPr txBox="1"/>
          <p:nvPr/>
        </p:nvSpPr>
        <p:spPr bwMode="gray">
          <a:xfrm>
            <a:off x="3086888" y="934971"/>
            <a:ext cx="947692" cy="4458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Average degree</a:t>
            </a:r>
          </a:p>
        </p:txBody>
      </p:sp>
      <p:sp>
        <p:nvSpPr>
          <p:cNvPr id="17" name="Rectangle 16">
            <a:extLst>
              <a:ext uri="{FF2B5EF4-FFF2-40B4-BE49-F238E27FC236}">
                <a16:creationId xmlns:a16="http://schemas.microsoft.com/office/drawing/2014/main" id="{055D185A-AA1E-4D6C-81C5-AB080CF8E732}"/>
              </a:ext>
            </a:extLst>
          </p:cNvPr>
          <p:cNvSpPr/>
          <p:nvPr/>
        </p:nvSpPr>
        <p:spPr bwMode="gray">
          <a:xfrm>
            <a:off x="4034580" y="1423641"/>
            <a:ext cx="1474760" cy="4770771"/>
          </a:xfrm>
          <a:prstGeom prst="rect">
            <a:avLst/>
          </a:prstGeom>
          <a:solidFill>
            <a:srgbClr val="B1063A">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5" name="TextBox 14">
            <a:extLst>
              <a:ext uri="{FF2B5EF4-FFF2-40B4-BE49-F238E27FC236}">
                <a16:creationId xmlns:a16="http://schemas.microsoft.com/office/drawing/2014/main" id="{B5499305-89E8-45A1-A6EB-FA398486FC62}"/>
              </a:ext>
            </a:extLst>
          </p:cNvPr>
          <p:cNvSpPr txBox="1"/>
          <p:nvPr/>
        </p:nvSpPr>
        <p:spPr bwMode="gray">
          <a:xfrm>
            <a:off x="5830183" y="792941"/>
            <a:ext cx="1172396" cy="74216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Average Clustering coefficient</a:t>
            </a:r>
          </a:p>
        </p:txBody>
      </p:sp>
      <p:sp>
        <p:nvSpPr>
          <p:cNvPr id="19" name="Rectangle 18">
            <a:extLst>
              <a:ext uri="{FF2B5EF4-FFF2-40B4-BE49-F238E27FC236}">
                <a16:creationId xmlns:a16="http://schemas.microsoft.com/office/drawing/2014/main" id="{70FDE6E4-7C4D-49A5-ACB0-411BD59064B0}"/>
              </a:ext>
            </a:extLst>
          </p:cNvPr>
          <p:cNvSpPr/>
          <p:nvPr/>
        </p:nvSpPr>
        <p:spPr bwMode="gray">
          <a:xfrm>
            <a:off x="5606702" y="1475239"/>
            <a:ext cx="1416407" cy="4708276"/>
          </a:xfrm>
          <a:prstGeom prst="rect">
            <a:avLst/>
          </a:prstGeom>
          <a:solidFill>
            <a:srgbClr val="AFAB09">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1" name="Rectangle 20">
            <a:extLst>
              <a:ext uri="{FF2B5EF4-FFF2-40B4-BE49-F238E27FC236}">
                <a16:creationId xmlns:a16="http://schemas.microsoft.com/office/drawing/2014/main" id="{AC09978F-D9C3-4BF5-9261-D73FA4C55F8B}"/>
              </a:ext>
            </a:extLst>
          </p:cNvPr>
          <p:cNvSpPr/>
          <p:nvPr/>
        </p:nvSpPr>
        <p:spPr bwMode="gray">
          <a:xfrm>
            <a:off x="3174500" y="1448080"/>
            <a:ext cx="735559" cy="4708276"/>
          </a:xfrm>
          <a:prstGeom prst="rect">
            <a:avLst/>
          </a:prstGeom>
          <a:solidFill>
            <a:srgbClr val="AFAB09">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 name="TextBox 2">
            <a:extLst>
              <a:ext uri="{FF2B5EF4-FFF2-40B4-BE49-F238E27FC236}">
                <a16:creationId xmlns:a16="http://schemas.microsoft.com/office/drawing/2014/main" id="{70A7789F-D8D9-46E9-9A1B-0BC3A4B2A6BB}"/>
              </a:ext>
            </a:extLst>
          </p:cNvPr>
          <p:cNvSpPr txBox="1"/>
          <p:nvPr/>
        </p:nvSpPr>
        <p:spPr bwMode="gray">
          <a:xfrm>
            <a:off x="10071012" y="3932049"/>
            <a:ext cx="2106007"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rPr>
              <a:t>Actors</a:t>
            </a:r>
          </a:p>
          <a:p>
            <a:pPr marL="285750" indent="-285750">
              <a:buFont typeface="Arial" panose="020B0604020202020204" pitchFamily="34" charset="0"/>
              <a:buChar char="•"/>
            </a:pPr>
            <a:r>
              <a:rPr lang="en-US" dirty="0">
                <a:latin typeface="Arial" panose="020B0604020202020204" pitchFamily="34" charset="0"/>
              </a:rPr>
              <a:t>Power grid</a:t>
            </a:r>
          </a:p>
          <a:p>
            <a:pPr marL="285750" indent="-285750">
              <a:buFont typeface="Arial" panose="020B0604020202020204" pitchFamily="34" charset="0"/>
              <a:buChar char="•"/>
            </a:pPr>
            <a:r>
              <a:rPr lang="en-US" dirty="0">
                <a:latin typeface="Arial" panose="020B0604020202020204" pitchFamily="34" charset="0"/>
              </a:rPr>
              <a:t>C. elegans</a:t>
            </a:r>
            <a:endParaRPr lang="en-US" dirty="0"/>
          </a:p>
        </p:txBody>
      </p:sp>
      <p:cxnSp>
        <p:nvCxnSpPr>
          <p:cNvPr id="8" name="Straight Connector 7">
            <a:extLst>
              <a:ext uri="{FF2B5EF4-FFF2-40B4-BE49-F238E27FC236}">
                <a16:creationId xmlns:a16="http://schemas.microsoft.com/office/drawing/2014/main" id="{610A103F-64AB-49CE-823D-4CE0E9209A8E}"/>
              </a:ext>
            </a:extLst>
          </p:cNvPr>
          <p:cNvCxnSpPr/>
          <p:nvPr/>
        </p:nvCxnSpPr>
        <p:spPr bwMode="gray">
          <a:xfrm>
            <a:off x="478369" y="2945219"/>
            <a:ext cx="677303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ABC4DA2-9A34-4B8D-BC09-40B915E2AB9C}"/>
              </a:ext>
            </a:extLst>
          </p:cNvPr>
          <p:cNvCxnSpPr/>
          <p:nvPr/>
        </p:nvCxnSpPr>
        <p:spPr bwMode="gray">
          <a:xfrm>
            <a:off x="523541" y="5943600"/>
            <a:ext cx="677303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4B10BB4-9B66-4062-9F36-D652C4748D4F}"/>
              </a:ext>
            </a:extLst>
          </p:cNvPr>
          <p:cNvCxnSpPr/>
          <p:nvPr/>
        </p:nvCxnSpPr>
        <p:spPr bwMode="gray">
          <a:xfrm>
            <a:off x="612143" y="6149165"/>
            <a:ext cx="677303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70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3330B-E0FD-4F96-BC5F-5A3088CA7242}"/>
              </a:ext>
            </a:extLst>
          </p:cNvPr>
          <p:cNvSpPr>
            <a:spLocks noGrp="1"/>
          </p:cNvSpPr>
          <p:nvPr>
            <p:ph type="title"/>
          </p:nvPr>
        </p:nvSpPr>
        <p:spPr/>
        <p:txBody>
          <a:bodyPr/>
          <a:lstStyle/>
          <a:p>
            <a:r>
              <a:rPr lang="en-US" dirty="0"/>
              <a:t>Small-World Model = high clustering + short paths</a:t>
            </a:r>
          </a:p>
        </p:txBody>
      </p:sp>
      <p:sp>
        <p:nvSpPr>
          <p:cNvPr id="4" name="Slide Number Placeholder 3">
            <a:extLst>
              <a:ext uri="{FF2B5EF4-FFF2-40B4-BE49-F238E27FC236}">
                <a16:creationId xmlns:a16="http://schemas.microsoft.com/office/drawing/2014/main" id="{EEFC355F-BDE7-4A32-BBAC-A5CDA77ED90D}"/>
              </a:ext>
            </a:extLst>
          </p:cNvPr>
          <p:cNvSpPr>
            <a:spLocks noGrp="1"/>
          </p:cNvSpPr>
          <p:nvPr>
            <p:ph type="sldNum" sz="quarter" idx="12"/>
          </p:nvPr>
        </p:nvSpPr>
        <p:spPr/>
        <p:txBody>
          <a:bodyPr/>
          <a:lstStyle/>
          <a:p>
            <a:fld id="{81561042-0DC2-4A04-AA50-F6D44EB20EBA}" type="slidenum">
              <a:rPr lang="en-US" smtClean="0"/>
              <a:t>29</a:t>
            </a:fld>
            <a:endParaRPr lang="en-US"/>
          </a:p>
        </p:txBody>
      </p:sp>
      <p:sp>
        <p:nvSpPr>
          <p:cNvPr id="6" name="TextBox 5">
            <a:extLst>
              <a:ext uri="{FF2B5EF4-FFF2-40B4-BE49-F238E27FC236}">
                <a16:creationId xmlns:a16="http://schemas.microsoft.com/office/drawing/2014/main" id="{228B6ED8-1160-43C5-B74B-4D57ABCBA3AC}"/>
              </a:ext>
            </a:extLst>
          </p:cNvPr>
          <p:cNvSpPr txBox="1"/>
          <p:nvPr/>
        </p:nvSpPr>
        <p:spPr bwMode="gray">
          <a:xfrm>
            <a:off x="366694" y="6273225"/>
            <a:ext cx="10696354" cy="584775"/>
          </a:xfrm>
          <a:prstGeom prst="rect">
            <a:avLst/>
          </a:prstGeom>
          <a:noFill/>
        </p:spPr>
        <p:txBody>
          <a:bodyPr wrap="square">
            <a:spAutoFit/>
          </a:bodyPr>
          <a:lstStyle/>
          <a:p>
            <a:r>
              <a:rPr lang="en-US" sz="1600" u="sng" dirty="0"/>
              <a:t>Source:</a:t>
            </a:r>
            <a:r>
              <a:rPr lang="en-US" sz="1600" dirty="0"/>
              <a:t> Watts, Duncan J., and Steven H. </a:t>
            </a:r>
            <a:r>
              <a:rPr lang="en-US" sz="1600" dirty="0" err="1"/>
              <a:t>Strogatz</a:t>
            </a:r>
            <a:r>
              <a:rPr lang="en-US" sz="1600" dirty="0"/>
              <a:t>. "Collective dynamics of ‘small-</a:t>
            </a:r>
            <a:r>
              <a:rPr lang="en-US" sz="1600" dirty="0" err="1"/>
              <a:t>world’networks</a:t>
            </a:r>
            <a:r>
              <a:rPr lang="en-US" sz="1600" dirty="0"/>
              <a:t>." </a:t>
            </a:r>
            <a:r>
              <a:rPr lang="en-US" sz="1600" i="1" dirty="0"/>
              <a:t>nature</a:t>
            </a:r>
            <a:r>
              <a:rPr lang="en-US" sz="1600" dirty="0"/>
              <a:t> 393.6684 (1998): 440-442.</a:t>
            </a:r>
          </a:p>
        </p:txBody>
      </p:sp>
      <p:pic>
        <p:nvPicPr>
          <p:cNvPr id="10" name="Picture 9">
            <a:extLst>
              <a:ext uri="{FF2B5EF4-FFF2-40B4-BE49-F238E27FC236}">
                <a16:creationId xmlns:a16="http://schemas.microsoft.com/office/drawing/2014/main" id="{1565FE24-74E1-46E0-B6ED-C1C45227D7D5}"/>
              </a:ext>
            </a:extLst>
          </p:cNvPr>
          <p:cNvPicPr>
            <a:picLocks noChangeAspect="1"/>
          </p:cNvPicPr>
          <p:nvPr/>
        </p:nvPicPr>
        <p:blipFill>
          <a:blip r:embed="rId3"/>
          <a:stretch>
            <a:fillRect/>
          </a:stretch>
        </p:blipFill>
        <p:spPr>
          <a:xfrm>
            <a:off x="1445206" y="1177457"/>
            <a:ext cx="8206341" cy="2791227"/>
          </a:xfrm>
          <a:prstGeom prst="rect">
            <a:avLst/>
          </a:prstGeom>
        </p:spPr>
      </p:pic>
      <p:sp>
        <p:nvSpPr>
          <p:cNvPr id="11" name="Content Placeholder 2">
            <a:extLst>
              <a:ext uri="{FF2B5EF4-FFF2-40B4-BE49-F238E27FC236}">
                <a16:creationId xmlns:a16="http://schemas.microsoft.com/office/drawing/2014/main" id="{EB2F6B83-E6DC-40B2-A4CD-66BAA96C4CE9}"/>
              </a:ext>
            </a:extLst>
          </p:cNvPr>
          <p:cNvSpPr txBox="1">
            <a:spLocks/>
          </p:cNvSpPr>
          <p:nvPr/>
        </p:nvSpPr>
        <p:spPr bwMode="gray">
          <a:xfrm>
            <a:off x="2210983" y="3822371"/>
            <a:ext cx="965306" cy="309315"/>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dirty="0"/>
              <a:t>p =0</a:t>
            </a:r>
          </a:p>
        </p:txBody>
      </p:sp>
      <p:sp>
        <p:nvSpPr>
          <p:cNvPr id="12" name="Content Placeholder 2">
            <a:extLst>
              <a:ext uri="{FF2B5EF4-FFF2-40B4-BE49-F238E27FC236}">
                <a16:creationId xmlns:a16="http://schemas.microsoft.com/office/drawing/2014/main" id="{A32CABAB-74A7-41E7-92A5-5507BE30146B}"/>
              </a:ext>
            </a:extLst>
          </p:cNvPr>
          <p:cNvSpPr txBox="1">
            <a:spLocks/>
          </p:cNvSpPr>
          <p:nvPr/>
        </p:nvSpPr>
        <p:spPr bwMode="gray">
          <a:xfrm>
            <a:off x="8403949" y="3814258"/>
            <a:ext cx="965306" cy="309315"/>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dirty="0"/>
              <a:t>p=1</a:t>
            </a:r>
          </a:p>
        </p:txBody>
      </p:sp>
      <p:cxnSp>
        <p:nvCxnSpPr>
          <p:cNvPr id="13" name="Straight Arrow Connector 12">
            <a:extLst>
              <a:ext uri="{FF2B5EF4-FFF2-40B4-BE49-F238E27FC236}">
                <a16:creationId xmlns:a16="http://schemas.microsoft.com/office/drawing/2014/main" id="{90E5C925-6775-4ABE-86AD-99E97B7D6A94}"/>
              </a:ext>
            </a:extLst>
          </p:cNvPr>
          <p:cNvCxnSpPr/>
          <p:nvPr/>
        </p:nvCxnSpPr>
        <p:spPr bwMode="gray">
          <a:xfrm>
            <a:off x="1382027" y="3745397"/>
            <a:ext cx="899169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E06F1E-642B-4802-BA31-5F033A87E31F}"/>
              </a:ext>
            </a:extLst>
          </p:cNvPr>
          <p:cNvSpPr txBox="1"/>
          <p:nvPr/>
        </p:nvSpPr>
        <p:spPr bwMode="gray">
          <a:xfrm>
            <a:off x="1857850" y="855137"/>
            <a:ext cx="2803048" cy="369332"/>
          </a:xfrm>
          <a:prstGeom prst="rect">
            <a:avLst/>
          </a:prstGeom>
          <a:noFill/>
        </p:spPr>
        <p:txBody>
          <a:bodyPr wrap="square">
            <a:spAutoFit/>
          </a:bodyPr>
          <a:lstStyle/>
          <a:p>
            <a:r>
              <a:rPr lang="en-US" b="1" dirty="0">
                <a:latin typeface="Arial" panose="020B0604020202020204" pitchFamily="34" charset="0"/>
              </a:rPr>
              <a:t>Regular</a:t>
            </a:r>
            <a:endParaRPr lang="en-US" b="1" dirty="0"/>
          </a:p>
        </p:txBody>
      </p:sp>
      <p:sp>
        <p:nvSpPr>
          <p:cNvPr id="20" name="TextBox 19">
            <a:extLst>
              <a:ext uri="{FF2B5EF4-FFF2-40B4-BE49-F238E27FC236}">
                <a16:creationId xmlns:a16="http://schemas.microsoft.com/office/drawing/2014/main" id="{EDBD2AA9-A6B7-4AE0-851F-76E2EB58CB9F}"/>
              </a:ext>
            </a:extLst>
          </p:cNvPr>
          <p:cNvSpPr txBox="1"/>
          <p:nvPr/>
        </p:nvSpPr>
        <p:spPr bwMode="gray">
          <a:xfrm>
            <a:off x="4660898" y="830331"/>
            <a:ext cx="2803048" cy="369332"/>
          </a:xfrm>
          <a:prstGeom prst="rect">
            <a:avLst/>
          </a:prstGeom>
          <a:noFill/>
        </p:spPr>
        <p:txBody>
          <a:bodyPr wrap="square">
            <a:spAutoFit/>
          </a:bodyPr>
          <a:lstStyle/>
          <a:p>
            <a:r>
              <a:rPr lang="en-US" b="1" dirty="0">
                <a:latin typeface="Arial" panose="020B0604020202020204" pitchFamily="34" charset="0"/>
              </a:rPr>
              <a:t>Small-World</a:t>
            </a:r>
            <a:endParaRPr lang="en-US" b="1" dirty="0"/>
          </a:p>
        </p:txBody>
      </p:sp>
      <p:sp>
        <p:nvSpPr>
          <p:cNvPr id="22" name="TextBox 21">
            <a:extLst>
              <a:ext uri="{FF2B5EF4-FFF2-40B4-BE49-F238E27FC236}">
                <a16:creationId xmlns:a16="http://schemas.microsoft.com/office/drawing/2014/main" id="{C2AF91A1-326F-49CF-BDE6-5C6BDEC80B86}"/>
              </a:ext>
            </a:extLst>
          </p:cNvPr>
          <p:cNvSpPr txBox="1"/>
          <p:nvPr/>
        </p:nvSpPr>
        <p:spPr bwMode="gray">
          <a:xfrm>
            <a:off x="7967731" y="830331"/>
            <a:ext cx="2803048" cy="369332"/>
          </a:xfrm>
          <a:prstGeom prst="rect">
            <a:avLst/>
          </a:prstGeom>
          <a:noFill/>
        </p:spPr>
        <p:txBody>
          <a:bodyPr wrap="square">
            <a:spAutoFit/>
          </a:bodyPr>
          <a:lstStyle/>
          <a:p>
            <a:r>
              <a:rPr lang="en-US" b="1" dirty="0">
                <a:latin typeface="Arial" panose="020B0604020202020204" pitchFamily="34" charset="0"/>
              </a:rPr>
              <a:t>Random</a:t>
            </a:r>
            <a:endParaRPr lang="en-US" b="1" dirty="0"/>
          </a:p>
        </p:txBody>
      </p:sp>
      <p:sp>
        <p:nvSpPr>
          <p:cNvPr id="24" name="TextBox 23">
            <a:extLst>
              <a:ext uri="{FF2B5EF4-FFF2-40B4-BE49-F238E27FC236}">
                <a16:creationId xmlns:a16="http://schemas.microsoft.com/office/drawing/2014/main" id="{F7A32020-CFCA-4155-AF7E-3FD122C6126A}"/>
              </a:ext>
            </a:extLst>
          </p:cNvPr>
          <p:cNvSpPr txBox="1"/>
          <p:nvPr/>
        </p:nvSpPr>
        <p:spPr bwMode="gray">
          <a:xfrm>
            <a:off x="10018073" y="3783554"/>
            <a:ext cx="2071145" cy="923330"/>
          </a:xfrm>
          <a:prstGeom prst="rect">
            <a:avLst/>
          </a:prstGeom>
          <a:noFill/>
        </p:spPr>
        <p:txBody>
          <a:bodyPr wrap="square">
            <a:spAutoFit/>
          </a:bodyPr>
          <a:lstStyle/>
          <a:p>
            <a:r>
              <a:rPr lang="en-US" dirty="0"/>
              <a:t> p = probability of reconnecting uniformly</a:t>
            </a:r>
          </a:p>
        </p:txBody>
      </p:sp>
      <p:sp>
        <p:nvSpPr>
          <p:cNvPr id="26" name="TextBox 25">
            <a:extLst>
              <a:ext uri="{FF2B5EF4-FFF2-40B4-BE49-F238E27FC236}">
                <a16:creationId xmlns:a16="http://schemas.microsoft.com/office/drawing/2014/main" id="{F5E2E55C-AF7C-4B85-9527-5D01E87212FB}"/>
              </a:ext>
            </a:extLst>
          </p:cNvPr>
          <p:cNvSpPr txBox="1"/>
          <p:nvPr/>
        </p:nvSpPr>
        <p:spPr bwMode="gray">
          <a:xfrm>
            <a:off x="323592" y="5035066"/>
            <a:ext cx="11477659" cy="1200329"/>
          </a:xfrm>
          <a:prstGeom prst="rect">
            <a:avLst/>
          </a:prstGeom>
          <a:noFill/>
        </p:spPr>
        <p:txBody>
          <a:bodyPr wrap="square">
            <a:spAutoFit/>
          </a:bodyPr>
          <a:lstStyle/>
          <a:p>
            <a:r>
              <a:rPr lang="en-US" b="1" u="sng" dirty="0"/>
              <a:t>Procedure</a:t>
            </a:r>
            <a:r>
              <a:rPr lang="en-US" dirty="0"/>
              <a:t>: </a:t>
            </a:r>
          </a:p>
          <a:p>
            <a:pPr marL="342900" indent="-342900">
              <a:buFont typeface="+mj-lt"/>
              <a:buAutoNum type="arabicPeriod"/>
            </a:pPr>
            <a:r>
              <a:rPr lang="en-US" dirty="0"/>
              <a:t>start with a ring of </a:t>
            </a:r>
            <a:r>
              <a:rPr lang="en-US" i="1" dirty="0"/>
              <a:t>n</a:t>
            </a:r>
            <a:r>
              <a:rPr lang="en-US" dirty="0"/>
              <a:t> vertices, each connected to its </a:t>
            </a:r>
            <a:r>
              <a:rPr lang="en-US" i="1" dirty="0"/>
              <a:t>k-</a:t>
            </a:r>
            <a:r>
              <a:rPr lang="en-US" dirty="0"/>
              <a:t>nearest neighbors by undirected edges.</a:t>
            </a:r>
          </a:p>
          <a:p>
            <a:pPr marL="342900" indent="-342900">
              <a:buFont typeface="+mj-lt"/>
              <a:buAutoNum type="arabicPeriod"/>
            </a:pPr>
            <a:r>
              <a:rPr lang="en-US" dirty="0"/>
              <a:t>choose a node and the edge that connects it to its nearest neighbor in a clockwise. </a:t>
            </a:r>
          </a:p>
          <a:p>
            <a:pPr marL="342900" indent="-342900">
              <a:buFont typeface="+mj-lt"/>
              <a:buAutoNum type="arabicPeriod"/>
            </a:pPr>
            <a:r>
              <a:rPr lang="en-US" dirty="0"/>
              <a:t>reconnect with probability p this edge to a node chosen uniformly over the entire ring</a:t>
            </a:r>
          </a:p>
        </p:txBody>
      </p:sp>
      <p:sp>
        <p:nvSpPr>
          <p:cNvPr id="28" name="Content Placeholder 2">
            <a:extLst>
              <a:ext uri="{FF2B5EF4-FFF2-40B4-BE49-F238E27FC236}">
                <a16:creationId xmlns:a16="http://schemas.microsoft.com/office/drawing/2014/main" id="{90780726-EB42-4471-BB72-14CCA7B1950C}"/>
              </a:ext>
            </a:extLst>
          </p:cNvPr>
          <p:cNvSpPr txBox="1">
            <a:spLocks/>
          </p:cNvSpPr>
          <p:nvPr/>
        </p:nvSpPr>
        <p:spPr bwMode="gray">
          <a:xfrm>
            <a:off x="186374" y="4161152"/>
            <a:ext cx="1791282" cy="758156"/>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b="1" dirty="0"/>
              <a:t>Clustering</a:t>
            </a:r>
          </a:p>
          <a:p>
            <a:r>
              <a:rPr lang="en-US" b="1" dirty="0"/>
              <a:t>Diameter</a:t>
            </a:r>
          </a:p>
        </p:txBody>
      </p:sp>
      <p:sp>
        <p:nvSpPr>
          <p:cNvPr id="30" name="Content Placeholder 2">
            <a:extLst>
              <a:ext uri="{FF2B5EF4-FFF2-40B4-BE49-F238E27FC236}">
                <a16:creationId xmlns:a16="http://schemas.microsoft.com/office/drawing/2014/main" id="{4F06D43B-B5D9-45BD-B4F2-D8697440928E}"/>
              </a:ext>
            </a:extLst>
          </p:cNvPr>
          <p:cNvSpPr txBox="1">
            <a:spLocks/>
          </p:cNvSpPr>
          <p:nvPr/>
        </p:nvSpPr>
        <p:spPr bwMode="gray">
          <a:xfrm>
            <a:off x="2275282" y="4161152"/>
            <a:ext cx="965306" cy="758156"/>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dirty="0">
                <a:solidFill>
                  <a:srgbClr val="0070C0"/>
                </a:solidFill>
              </a:rPr>
              <a:t>High</a:t>
            </a:r>
          </a:p>
          <a:p>
            <a:r>
              <a:rPr lang="en-US" dirty="0">
                <a:solidFill>
                  <a:srgbClr val="C00000"/>
                </a:solidFill>
              </a:rPr>
              <a:t>High</a:t>
            </a:r>
          </a:p>
        </p:txBody>
      </p:sp>
      <p:sp>
        <p:nvSpPr>
          <p:cNvPr id="32" name="Content Placeholder 2">
            <a:extLst>
              <a:ext uri="{FF2B5EF4-FFF2-40B4-BE49-F238E27FC236}">
                <a16:creationId xmlns:a16="http://schemas.microsoft.com/office/drawing/2014/main" id="{8037FC4B-13B1-4459-9D26-0DCF205FDE66}"/>
              </a:ext>
            </a:extLst>
          </p:cNvPr>
          <p:cNvSpPr txBox="1">
            <a:spLocks/>
          </p:cNvSpPr>
          <p:nvPr/>
        </p:nvSpPr>
        <p:spPr bwMode="gray">
          <a:xfrm>
            <a:off x="5312639" y="4084442"/>
            <a:ext cx="838001" cy="758156"/>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dirty="0">
                <a:solidFill>
                  <a:srgbClr val="0070C0"/>
                </a:solidFill>
              </a:rPr>
              <a:t>High</a:t>
            </a:r>
          </a:p>
          <a:p>
            <a:r>
              <a:rPr lang="en-US" dirty="0">
                <a:solidFill>
                  <a:srgbClr val="C00000"/>
                </a:solidFill>
              </a:rPr>
              <a:t>Low</a:t>
            </a:r>
          </a:p>
        </p:txBody>
      </p:sp>
      <p:sp>
        <p:nvSpPr>
          <p:cNvPr id="34" name="Content Placeholder 2">
            <a:extLst>
              <a:ext uri="{FF2B5EF4-FFF2-40B4-BE49-F238E27FC236}">
                <a16:creationId xmlns:a16="http://schemas.microsoft.com/office/drawing/2014/main" id="{308C978F-D4C2-4A85-B114-F85E8670FB70}"/>
              </a:ext>
            </a:extLst>
          </p:cNvPr>
          <p:cNvSpPr txBox="1">
            <a:spLocks/>
          </p:cNvSpPr>
          <p:nvPr/>
        </p:nvSpPr>
        <p:spPr bwMode="gray">
          <a:xfrm>
            <a:off x="8403949" y="4131686"/>
            <a:ext cx="706472" cy="758156"/>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dirty="0">
                <a:solidFill>
                  <a:schemeClr val="accent1"/>
                </a:solidFill>
              </a:rPr>
              <a:t>Low</a:t>
            </a:r>
          </a:p>
          <a:p>
            <a:r>
              <a:rPr lang="en-US" dirty="0">
                <a:solidFill>
                  <a:srgbClr val="C00000"/>
                </a:solidFill>
              </a:rPr>
              <a:t>Low</a:t>
            </a:r>
          </a:p>
        </p:txBody>
      </p:sp>
      <p:sp>
        <p:nvSpPr>
          <p:cNvPr id="36" name="TextBox 35">
            <a:extLst>
              <a:ext uri="{FF2B5EF4-FFF2-40B4-BE49-F238E27FC236}">
                <a16:creationId xmlns:a16="http://schemas.microsoft.com/office/drawing/2014/main" id="{6EB66250-BC82-4324-9AAE-930F63916CD9}"/>
              </a:ext>
            </a:extLst>
          </p:cNvPr>
          <p:cNvSpPr txBox="1"/>
          <p:nvPr/>
        </p:nvSpPr>
        <p:spPr bwMode="gray">
          <a:xfrm>
            <a:off x="10018073" y="1177457"/>
            <a:ext cx="2248740" cy="2031325"/>
          </a:xfrm>
          <a:prstGeom prst="rect">
            <a:avLst/>
          </a:prstGeom>
          <a:noFill/>
        </p:spPr>
        <p:txBody>
          <a:bodyPr wrap="square">
            <a:spAutoFit/>
          </a:bodyPr>
          <a:lstStyle/>
          <a:p>
            <a:r>
              <a:rPr lang="en-US" u="sng" dirty="0">
                <a:latin typeface="Arial" panose="020B0604020202020204" pitchFamily="34" charset="0"/>
              </a:rPr>
              <a:t>Note</a:t>
            </a:r>
            <a:r>
              <a:rPr lang="en-US" dirty="0">
                <a:latin typeface="Arial" panose="020B0604020202020204" pitchFamily="34" charset="0"/>
              </a:rPr>
              <a:t>: </a:t>
            </a:r>
          </a:p>
          <a:p>
            <a:pPr marL="285750" indent="-285750">
              <a:buFont typeface="Arial" panose="020B0604020202020204" pitchFamily="34" charset="0"/>
              <a:buChar char="•"/>
            </a:pPr>
            <a:r>
              <a:rPr lang="en-US" dirty="0">
                <a:effectLst/>
                <a:latin typeface="Arial" panose="020B0604020202020204" pitchFamily="34" charset="0"/>
              </a:rPr>
              <a:t>Clustering implies edge “locality”</a:t>
            </a:r>
          </a:p>
          <a:p>
            <a:pPr marL="285750" indent="-285750">
              <a:buFont typeface="Arial" panose="020B0604020202020204" pitchFamily="34" charset="0"/>
              <a:buChar char="•"/>
            </a:pPr>
            <a:r>
              <a:rPr lang="en-US" dirty="0">
                <a:effectLst/>
                <a:latin typeface="Arial" panose="020B0604020202020204" pitchFamily="34" charset="0"/>
              </a:rPr>
              <a:t>Randomness enables “shortcuts</a:t>
            </a:r>
            <a:endParaRPr lang="en-US" dirty="0"/>
          </a:p>
        </p:txBody>
      </p:sp>
    </p:spTree>
    <p:extLst>
      <p:ext uri="{BB962C8B-B14F-4D97-AF65-F5344CB8AC3E}">
        <p14:creationId xmlns:p14="http://schemas.microsoft.com/office/powerpoint/2010/main" val="262345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4" grpId="0"/>
      <p:bldP spid="26"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1524000" y="1122363"/>
            <a:ext cx="9144000" cy="2306637"/>
          </a:xfrm>
        </p:spPr>
        <p:txBody>
          <a:bodyPr>
            <a:normAutofit fontScale="90000"/>
          </a:bodyPr>
          <a:lstStyle/>
          <a:p>
            <a:r>
              <a:rPr lang="en-US" sz="4400" dirty="0"/>
              <a:t>Session-1</a:t>
            </a:r>
            <a:br>
              <a:rPr lang="en-US" sz="4400" dirty="0"/>
            </a:br>
            <a:r>
              <a:rPr lang="en-US" sz="4400" dirty="0"/>
              <a:t> </a:t>
            </a:r>
            <a:br>
              <a:rPr lang="en-US" sz="4400" dirty="0"/>
            </a:br>
            <a:r>
              <a:rPr lang="en-US" sz="4400" dirty="0"/>
              <a:t>Basics Concepts</a:t>
            </a:r>
            <a:br>
              <a:rPr lang="en-US" sz="4400" dirty="0"/>
            </a:br>
            <a:r>
              <a:rPr lang="en-US" sz="4400" dirty="0"/>
              <a:t>and Motivation</a:t>
            </a:r>
            <a:endParaRPr lang="en-US" altLang="x-none" sz="4400" dirty="0"/>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3</a:t>
            </a:fld>
            <a:endParaRPr lang="en-US"/>
          </a:p>
        </p:txBody>
      </p:sp>
    </p:spTree>
    <p:extLst>
      <p:ext uri="{BB962C8B-B14F-4D97-AF65-F5344CB8AC3E}">
        <p14:creationId xmlns:p14="http://schemas.microsoft.com/office/powerpoint/2010/main" val="790565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BB68-AFD7-4BCB-A03A-C70178C8E324}"/>
              </a:ext>
            </a:extLst>
          </p:cNvPr>
          <p:cNvSpPr>
            <a:spLocks noGrp="1"/>
          </p:cNvSpPr>
          <p:nvPr>
            <p:ph type="title"/>
          </p:nvPr>
        </p:nvSpPr>
        <p:spPr/>
        <p:txBody>
          <a:bodyPr/>
          <a:lstStyle/>
          <a:p>
            <a:r>
              <a:rPr lang="en-US" dirty="0"/>
              <a:t>Kronecker Model</a:t>
            </a:r>
          </a:p>
        </p:txBody>
      </p:sp>
      <p:sp>
        <p:nvSpPr>
          <p:cNvPr id="3" name="Content Placeholder 2">
            <a:extLst>
              <a:ext uri="{FF2B5EF4-FFF2-40B4-BE49-F238E27FC236}">
                <a16:creationId xmlns:a16="http://schemas.microsoft.com/office/drawing/2014/main" id="{FBB877CB-048A-4604-BF8E-4DA355B7D19B}"/>
              </a:ext>
            </a:extLst>
          </p:cNvPr>
          <p:cNvSpPr>
            <a:spLocks noGrp="1"/>
          </p:cNvSpPr>
          <p:nvPr>
            <p:ph idx="1"/>
          </p:nvPr>
        </p:nvSpPr>
        <p:spPr>
          <a:xfrm>
            <a:off x="478369" y="1213309"/>
            <a:ext cx="11473384" cy="954108"/>
          </a:xfrm>
        </p:spPr>
        <p:txBody>
          <a:bodyPr/>
          <a:lstStyle/>
          <a:p>
            <a:r>
              <a:rPr lang="en-US" dirty="0">
                <a:effectLst/>
                <a:latin typeface="Arial" panose="020B0604020202020204" pitchFamily="34" charset="0"/>
              </a:rPr>
              <a:t>Small-World model captures the structure of many realistic networks</a:t>
            </a:r>
          </a:p>
          <a:p>
            <a:r>
              <a:rPr lang="en-US" dirty="0">
                <a:latin typeface="Arial" panose="020B0604020202020204" pitchFamily="34" charset="0"/>
              </a:rPr>
              <a:t>However</a:t>
            </a:r>
            <a:r>
              <a:rPr lang="en-US" dirty="0">
                <a:effectLst/>
                <a:latin typeface="Arial" panose="020B0604020202020204" pitchFamily="34" charset="0"/>
              </a:rPr>
              <a:t>, i</a:t>
            </a:r>
            <a:r>
              <a:rPr lang="en-US" dirty="0">
                <a:latin typeface="Arial" panose="020B0604020202020204" pitchFamily="34" charset="0"/>
              </a:rPr>
              <a:t>t does not produce the correct degree distribution</a:t>
            </a:r>
          </a:p>
          <a:p>
            <a:endParaRPr lang="en-US" dirty="0"/>
          </a:p>
        </p:txBody>
      </p:sp>
      <p:sp>
        <p:nvSpPr>
          <p:cNvPr id="4" name="Slide Number Placeholder 3">
            <a:extLst>
              <a:ext uri="{FF2B5EF4-FFF2-40B4-BE49-F238E27FC236}">
                <a16:creationId xmlns:a16="http://schemas.microsoft.com/office/drawing/2014/main" id="{777E7D82-33FC-4C3A-80FF-11B60E4D7F1E}"/>
              </a:ext>
            </a:extLst>
          </p:cNvPr>
          <p:cNvSpPr>
            <a:spLocks noGrp="1"/>
          </p:cNvSpPr>
          <p:nvPr>
            <p:ph type="sldNum" sz="quarter" idx="12"/>
          </p:nvPr>
        </p:nvSpPr>
        <p:spPr/>
        <p:txBody>
          <a:bodyPr/>
          <a:lstStyle/>
          <a:p>
            <a:fld id="{81561042-0DC2-4A04-AA50-F6D44EB20EBA}" type="slidenum">
              <a:rPr lang="en-US" smtClean="0"/>
              <a:t>30</a:t>
            </a:fld>
            <a:endParaRPr lang="en-US"/>
          </a:p>
        </p:txBody>
      </p:sp>
      <p:sp>
        <p:nvSpPr>
          <p:cNvPr id="8" name="TextBox 7">
            <a:extLst>
              <a:ext uri="{FF2B5EF4-FFF2-40B4-BE49-F238E27FC236}">
                <a16:creationId xmlns:a16="http://schemas.microsoft.com/office/drawing/2014/main" id="{F6247AF3-2996-4CDD-ADDA-C1F7397044A7}"/>
              </a:ext>
            </a:extLst>
          </p:cNvPr>
          <p:cNvSpPr txBox="1"/>
          <p:nvPr/>
        </p:nvSpPr>
        <p:spPr bwMode="gray">
          <a:xfrm>
            <a:off x="7361589" y="5532698"/>
            <a:ext cx="4590164" cy="954107"/>
          </a:xfrm>
          <a:prstGeom prst="rect">
            <a:avLst/>
          </a:prstGeom>
          <a:noFill/>
        </p:spPr>
        <p:txBody>
          <a:bodyPr wrap="square">
            <a:spAutoFit/>
          </a:bodyPr>
          <a:lstStyle/>
          <a:p>
            <a:r>
              <a:rPr lang="en-US" sz="1400" u="sng" dirty="0"/>
              <a:t>Source</a:t>
            </a:r>
            <a:r>
              <a:rPr lang="en-US" sz="1400" dirty="0"/>
              <a:t>: Leskovec, Jure, et al. "Kronecker graphs: an approach to modeling networks." </a:t>
            </a:r>
            <a:r>
              <a:rPr lang="en-US" sz="1400" i="1" dirty="0"/>
              <a:t>Journal of Machine Learning Research</a:t>
            </a:r>
            <a:r>
              <a:rPr lang="en-US" sz="1400" dirty="0"/>
              <a:t> 11.2 (2010).</a:t>
            </a:r>
          </a:p>
        </p:txBody>
      </p:sp>
      <p:pic>
        <p:nvPicPr>
          <p:cNvPr id="10" name="Picture 9">
            <a:extLst>
              <a:ext uri="{FF2B5EF4-FFF2-40B4-BE49-F238E27FC236}">
                <a16:creationId xmlns:a16="http://schemas.microsoft.com/office/drawing/2014/main" id="{AE2482F5-DBA8-49F1-8845-01F19DDED3EC}"/>
              </a:ext>
            </a:extLst>
          </p:cNvPr>
          <p:cNvPicPr>
            <a:picLocks noChangeAspect="1"/>
          </p:cNvPicPr>
          <p:nvPr/>
        </p:nvPicPr>
        <p:blipFill>
          <a:blip r:embed="rId3"/>
          <a:stretch>
            <a:fillRect/>
          </a:stretch>
        </p:blipFill>
        <p:spPr>
          <a:xfrm>
            <a:off x="1714943" y="2726271"/>
            <a:ext cx="5295900" cy="285750"/>
          </a:xfrm>
          <a:prstGeom prst="rect">
            <a:avLst/>
          </a:prstGeom>
        </p:spPr>
      </p:pic>
      <p:pic>
        <p:nvPicPr>
          <p:cNvPr id="12" name="Picture 11">
            <a:extLst>
              <a:ext uri="{FF2B5EF4-FFF2-40B4-BE49-F238E27FC236}">
                <a16:creationId xmlns:a16="http://schemas.microsoft.com/office/drawing/2014/main" id="{3FF4342C-5341-4B9B-983F-6726D3C5C8B4}"/>
              </a:ext>
            </a:extLst>
          </p:cNvPr>
          <p:cNvPicPr>
            <a:picLocks noChangeAspect="1"/>
          </p:cNvPicPr>
          <p:nvPr/>
        </p:nvPicPr>
        <p:blipFill>
          <a:blip r:embed="rId4"/>
          <a:stretch>
            <a:fillRect/>
          </a:stretch>
        </p:blipFill>
        <p:spPr>
          <a:xfrm>
            <a:off x="1301603" y="3012021"/>
            <a:ext cx="5867400" cy="1819275"/>
          </a:xfrm>
          <a:prstGeom prst="rect">
            <a:avLst/>
          </a:prstGeom>
        </p:spPr>
      </p:pic>
      <p:pic>
        <p:nvPicPr>
          <p:cNvPr id="14" name="Picture 13">
            <a:extLst>
              <a:ext uri="{FF2B5EF4-FFF2-40B4-BE49-F238E27FC236}">
                <a16:creationId xmlns:a16="http://schemas.microsoft.com/office/drawing/2014/main" id="{A4834EE7-D977-4518-A34E-EF6AC6D338CA}"/>
              </a:ext>
            </a:extLst>
          </p:cNvPr>
          <p:cNvPicPr>
            <a:picLocks noChangeAspect="1"/>
          </p:cNvPicPr>
          <p:nvPr/>
        </p:nvPicPr>
        <p:blipFill>
          <a:blip r:embed="rId5"/>
          <a:stretch>
            <a:fillRect/>
          </a:stretch>
        </p:blipFill>
        <p:spPr>
          <a:xfrm>
            <a:off x="1330178" y="4847099"/>
            <a:ext cx="5838825" cy="1866900"/>
          </a:xfrm>
          <a:prstGeom prst="rect">
            <a:avLst/>
          </a:prstGeom>
        </p:spPr>
      </p:pic>
      <p:sp>
        <p:nvSpPr>
          <p:cNvPr id="16" name="TextBox 15">
            <a:extLst>
              <a:ext uri="{FF2B5EF4-FFF2-40B4-BE49-F238E27FC236}">
                <a16:creationId xmlns:a16="http://schemas.microsoft.com/office/drawing/2014/main" id="{3212D2E9-86B4-4210-9FFB-6D52C974F1C4}"/>
              </a:ext>
            </a:extLst>
          </p:cNvPr>
          <p:cNvSpPr txBox="1"/>
          <p:nvPr/>
        </p:nvSpPr>
        <p:spPr bwMode="gray">
          <a:xfrm>
            <a:off x="372139" y="2167417"/>
            <a:ext cx="7581013" cy="369332"/>
          </a:xfrm>
          <a:prstGeom prst="rect">
            <a:avLst/>
          </a:prstGeom>
          <a:noFill/>
        </p:spPr>
        <p:txBody>
          <a:bodyPr wrap="square">
            <a:spAutoFit/>
          </a:bodyPr>
          <a:lstStyle/>
          <a:p>
            <a:r>
              <a:rPr lang="en-US" b="1" dirty="0">
                <a:latin typeface="Arial" panose="020B0604020202020204" pitchFamily="34" charset="0"/>
              </a:rPr>
              <a:t>Solution</a:t>
            </a:r>
            <a:r>
              <a:rPr lang="en-US" dirty="0">
                <a:latin typeface="Arial" panose="020B0604020202020204" pitchFamily="34" charset="0"/>
              </a:rPr>
              <a:t>: use the idea do self-similarity (the whole is in the parts)</a:t>
            </a:r>
          </a:p>
        </p:txBody>
      </p:sp>
      <p:sp>
        <p:nvSpPr>
          <p:cNvPr id="18" name="TextBox 17">
            <a:extLst>
              <a:ext uri="{FF2B5EF4-FFF2-40B4-BE49-F238E27FC236}">
                <a16:creationId xmlns:a16="http://schemas.microsoft.com/office/drawing/2014/main" id="{8C2A074C-DD0D-4157-AD19-433EACDBB24D}"/>
              </a:ext>
            </a:extLst>
          </p:cNvPr>
          <p:cNvSpPr txBox="1"/>
          <p:nvPr/>
        </p:nvSpPr>
        <p:spPr bwMode="gray">
          <a:xfrm>
            <a:off x="7953152" y="3217217"/>
            <a:ext cx="3540513" cy="1200329"/>
          </a:xfrm>
          <a:prstGeom prst="rect">
            <a:avLst/>
          </a:prstGeom>
          <a:noFill/>
        </p:spPr>
        <p:txBody>
          <a:bodyPr wrap="square">
            <a:spAutoFit/>
          </a:bodyPr>
          <a:lstStyle/>
          <a:p>
            <a:r>
              <a:rPr lang="en-US" u="sng" dirty="0"/>
              <a:t>Code to generate: </a:t>
            </a:r>
            <a:r>
              <a:rPr lang="en-US" dirty="0"/>
              <a:t>https://github.com/BenjaminDHorne/Stochastic-Kronecker-Generator</a:t>
            </a:r>
          </a:p>
        </p:txBody>
      </p:sp>
    </p:spTree>
    <p:extLst>
      <p:ext uri="{BB962C8B-B14F-4D97-AF65-F5344CB8AC3E}">
        <p14:creationId xmlns:p14="http://schemas.microsoft.com/office/powerpoint/2010/main" val="8348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744794" y="1558552"/>
            <a:ext cx="9860683" cy="2983643"/>
          </a:xfrm>
        </p:spPr>
        <p:txBody>
          <a:bodyPr>
            <a:normAutofit fontScale="90000"/>
          </a:bodyPr>
          <a:lstStyle/>
          <a:p>
            <a:r>
              <a:rPr lang="en-US" sz="4400" dirty="0"/>
              <a:t>Session-2</a:t>
            </a:r>
            <a:br>
              <a:rPr lang="en-US" sz="4400" dirty="0"/>
            </a:br>
            <a:br>
              <a:rPr lang="en-US" sz="4400" dirty="0"/>
            </a:br>
            <a:r>
              <a:rPr lang="en-US" sz="4400" dirty="0"/>
              <a:t>Graph Structural Features</a:t>
            </a:r>
            <a:br>
              <a:rPr lang="en-US" sz="4400" dirty="0"/>
            </a:br>
            <a:endParaRPr lang="en-US" altLang="x-none" dirty="0">
              <a:ea typeface="ＭＳ Ｐゴシック" charset="-128"/>
            </a:endParaRP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8870849E-B3B3-44DF-884B-064524CC6208}"/>
              </a:ext>
            </a:extLst>
          </p:cNvPr>
          <p:cNvSpPr/>
          <p:nvPr/>
        </p:nvSpPr>
        <p:spPr bwMode="gray">
          <a:xfrm>
            <a:off x="116359" y="4116987"/>
            <a:ext cx="11923318" cy="27713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1" name="Title 1">
            <a:extLst>
              <a:ext uri="{FF2B5EF4-FFF2-40B4-BE49-F238E27FC236}">
                <a16:creationId xmlns:a16="http://schemas.microsoft.com/office/drawing/2014/main" id="{2A3E6B62-D9AB-4C57-96C0-33732E613EFA}"/>
              </a:ext>
            </a:extLst>
          </p:cNvPr>
          <p:cNvSpPr>
            <a:spLocks noGrp="1"/>
          </p:cNvSpPr>
          <p:nvPr>
            <p:ph type="title"/>
          </p:nvPr>
        </p:nvSpPr>
        <p:spPr>
          <a:xfrm>
            <a:off x="478369" y="144001"/>
            <a:ext cx="9169401" cy="555840"/>
          </a:xfrm>
        </p:spPr>
        <p:txBody>
          <a:bodyPr/>
          <a:lstStyle/>
          <a:p>
            <a:r>
              <a:rPr lang="en-US" dirty="0"/>
              <a:t>The Strength of Weak Ties </a:t>
            </a:r>
            <a:r>
              <a:rPr lang="en-US" sz="1600" dirty="0"/>
              <a:t>[</a:t>
            </a:r>
            <a:r>
              <a:rPr lang="en-US" sz="1600" dirty="0" err="1"/>
              <a:t>Granovetter</a:t>
            </a:r>
            <a:r>
              <a:rPr lang="en-US" sz="1600" dirty="0"/>
              <a:t> 73]</a:t>
            </a:r>
            <a:endParaRPr lang="en-US" dirty="0"/>
          </a:p>
        </p:txBody>
      </p:sp>
      <p:sp>
        <p:nvSpPr>
          <p:cNvPr id="13" name="Text Placeholder 2">
            <a:extLst>
              <a:ext uri="{FF2B5EF4-FFF2-40B4-BE49-F238E27FC236}">
                <a16:creationId xmlns:a16="http://schemas.microsoft.com/office/drawing/2014/main" id="{E888B757-123D-4D6A-A6C1-82B212AAEEF4}"/>
              </a:ext>
            </a:extLst>
          </p:cNvPr>
          <p:cNvSpPr>
            <a:spLocks noGrp="1"/>
          </p:cNvSpPr>
          <p:nvPr>
            <p:ph type="body" sz="quarter" idx="13"/>
          </p:nvPr>
        </p:nvSpPr>
        <p:spPr>
          <a:xfrm>
            <a:off x="7290693" y="820022"/>
            <a:ext cx="4748984" cy="3278366"/>
          </a:xfrm>
        </p:spPr>
        <p:txBody>
          <a:bodyPr/>
          <a:lstStyle/>
          <a:p>
            <a:r>
              <a:rPr lang="en-US" u="sng" dirty="0"/>
              <a:t>Interesting facts:</a:t>
            </a:r>
          </a:p>
          <a:p>
            <a:pPr marL="342900" indent="-342900">
              <a:buFont typeface="Arial" panose="020B0604020202020204" pitchFamily="34" charset="0"/>
              <a:buChar char="•"/>
            </a:pPr>
            <a:r>
              <a:rPr lang="en-US" sz="1600" dirty="0"/>
              <a:t>Most people change jobs voluntarily</a:t>
            </a:r>
          </a:p>
          <a:p>
            <a:pPr marL="342900" indent="-342900">
              <a:buFont typeface="Arial" panose="020B0604020202020204" pitchFamily="34" charset="0"/>
              <a:buChar char="•"/>
            </a:pPr>
            <a:r>
              <a:rPr lang="en-US" sz="1600" dirty="0"/>
              <a:t>56% found new jobs through personal contacts</a:t>
            </a:r>
          </a:p>
          <a:p>
            <a:pPr marL="342900" indent="-342900">
              <a:buFont typeface="Arial" panose="020B0604020202020204" pitchFamily="34" charset="0"/>
              <a:buChar char="•"/>
            </a:pPr>
            <a:r>
              <a:rPr lang="en-US" sz="1600" dirty="0"/>
              <a:t>3/4 of the highest income categories</a:t>
            </a:r>
          </a:p>
          <a:p>
            <a:pPr marL="342900" indent="-342900">
              <a:buFont typeface="Arial" panose="020B0604020202020204" pitchFamily="34" charset="0"/>
              <a:buChar char="•"/>
            </a:pPr>
            <a:r>
              <a:rPr lang="en-US" sz="1600" dirty="0"/>
              <a:t>More difficult to change if&gt;5 years in a job</a:t>
            </a:r>
          </a:p>
          <a:p>
            <a:pPr marL="342900" indent="-342900">
              <a:buFont typeface="Arial" panose="020B0604020202020204" pitchFamily="34" charset="0"/>
              <a:buChar char="•"/>
            </a:pPr>
            <a:r>
              <a:rPr lang="en-US" sz="1600" dirty="0"/>
              <a:t>People with 2 to 5 years in a job were more likely to find jobs through weak ties</a:t>
            </a:r>
            <a:endParaRPr lang="en-US" dirty="0"/>
          </a:p>
          <a:p>
            <a:endParaRPr lang="en-US" dirty="0"/>
          </a:p>
        </p:txBody>
      </p:sp>
      <p:sp>
        <p:nvSpPr>
          <p:cNvPr id="4" name="Slide Number Placeholder 3">
            <a:extLst>
              <a:ext uri="{FF2B5EF4-FFF2-40B4-BE49-F238E27FC236}">
                <a16:creationId xmlns:a16="http://schemas.microsoft.com/office/drawing/2014/main" id="{D06397F1-0411-4446-8968-46F4DA79B40F}"/>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32</a:t>
            </a:fld>
            <a:endParaRPr lang="en-US"/>
          </a:p>
        </p:txBody>
      </p:sp>
      <p:grpSp>
        <p:nvGrpSpPr>
          <p:cNvPr id="58" name="Group 57">
            <a:extLst>
              <a:ext uri="{FF2B5EF4-FFF2-40B4-BE49-F238E27FC236}">
                <a16:creationId xmlns:a16="http://schemas.microsoft.com/office/drawing/2014/main" id="{7BDA06DD-A98C-4A3C-B143-E10367F31DAE}"/>
              </a:ext>
            </a:extLst>
          </p:cNvPr>
          <p:cNvGrpSpPr/>
          <p:nvPr/>
        </p:nvGrpSpPr>
        <p:grpSpPr>
          <a:xfrm>
            <a:off x="3303634" y="941541"/>
            <a:ext cx="3875937" cy="3128678"/>
            <a:chOff x="3680904" y="562677"/>
            <a:chExt cx="3875937" cy="3128678"/>
          </a:xfrm>
        </p:grpSpPr>
        <p:pic>
          <p:nvPicPr>
            <p:cNvPr id="6" name="Picture 5">
              <a:extLst>
                <a:ext uri="{FF2B5EF4-FFF2-40B4-BE49-F238E27FC236}">
                  <a16:creationId xmlns:a16="http://schemas.microsoft.com/office/drawing/2014/main" id="{B597CDA8-1C30-4470-B7D5-B7276F1E2996}"/>
                </a:ext>
              </a:extLst>
            </p:cNvPr>
            <p:cNvPicPr>
              <a:picLocks noChangeAspect="1"/>
            </p:cNvPicPr>
            <p:nvPr/>
          </p:nvPicPr>
          <p:blipFill>
            <a:blip r:embed="rId3"/>
            <a:stretch>
              <a:fillRect/>
            </a:stretch>
          </p:blipFill>
          <p:spPr>
            <a:xfrm>
              <a:off x="4183811" y="562677"/>
              <a:ext cx="3373030" cy="2875507"/>
            </a:xfrm>
            <a:prstGeom prst="rect">
              <a:avLst/>
            </a:prstGeom>
            <a:noFill/>
          </p:spPr>
        </p:pic>
        <p:sp>
          <p:nvSpPr>
            <p:cNvPr id="20" name="TextBox 19">
              <a:extLst>
                <a:ext uri="{FF2B5EF4-FFF2-40B4-BE49-F238E27FC236}">
                  <a16:creationId xmlns:a16="http://schemas.microsoft.com/office/drawing/2014/main" id="{D7D950FA-27E0-4618-8A91-CCCA53855868}"/>
                </a:ext>
              </a:extLst>
            </p:cNvPr>
            <p:cNvSpPr txBox="1"/>
            <p:nvPr/>
          </p:nvSpPr>
          <p:spPr bwMode="gray">
            <a:xfrm>
              <a:off x="3680904" y="3352801"/>
              <a:ext cx="3694182" cy="338554"/>
            </a:xfrm>
            <a:prstGeom prst="rect">
              <a:avLst/>
            </a:prstGeom>
            <a:noFill/>
          </p:spPr>
          <p:txBody>
            <a:bodyPr wrap="square">
              <a:spAutoFit/>
            </a:bodyPr>
            <a:lstStyle/>
            <a:p>
              <a:r>
                <a:rPr lang="en-US" sz="800" u="sng" dirty="0"/>
                <a:t>source</a:t>
              </a:r>
              <a:r>
                <a:rPr lang="en-US" sz="800" dirty="0"/>
                <a:t>: Interview with Mark </a:t>
              </a:r>
              <a:r>
                <a:rPr lang="en-US" sz="800" dirty="0" err="1"/>
                <a:t>Granovetter</a:t>
              </a:r>
              <a:r>
                <a:rPr lang="en-US" sz="800" dirty="0"/>
                <a:t> at Stanford - https://www.youtube.com/watch?v=g3bBajcR5fE&amp;pbjreload=101</a:t>
              </a:r>
            </a:p>
          </p:txBody>
        </p:sp>
      </p:grpSp>
      <p:sp>
        <p:nvSpPr>
          <p:cNvPr id="21" name="Text Placeholder 2">
            <a:extLst>
              <a:ext uri="{FF2B5EF4-FFF2-40B4-BE49-F238E27FC236}">
                <a16:creationId xmlns:a16="http://schemas.microsoft.com/office/drawing/2014/main" id="{0E9E946C-1F4C-4D4E-8174-C59F144B63E3}"/>
              </a:ext>
            </a:extLst>
          </p:cNvPr>
          <p:cNvSpPr txBox="1">
            <a:spLocks/>
          </p:cNvSpPr>
          <p:nvPr/>
        </p:nvSpPr>
        <p:spPr bwMode="gray">
          <a:xfrm>
            <a:off x="268682" y="4674558"/>
            <a:ext cx="828598" cy="309315"/>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b="1" u="sng" dirty="0"/>
              <a:t>Why?</a:t>
            </a:r>
            <a:endParaRPr lang="en-US" b="1" dirty="0"/>
          </a:p>
        </p:txBody>
      </p:sp>
      <p:cxnSp>
        <p:nvCxnSpPr>
          <p:cNvPr id="32" name="Straight Arrow Connector 31">
            <a:extLst>
              <a:ext uri="{FF2B5EF4-FFF2-40B4-BE49-F238E27FC236}">
                <a16:creationId xmlns:a16="http://schemas.microsoft.com/office/drawing/2014/main" id="{5185AED5-4FDB-4061-9F33-CBE7B25337D5}"/>
              </a:ext>
            </a:extLst>
          </p:cNvPr>
          <p:cNvCxnSpPr>
            <a:cxnSpLocks/>
            <a:stCxn id="28" idx="6"/>
            <a:endCxn id="29" idx="3"/>
          </p:cNvCxnSpPr>
          <p:nvPr/>
        </p:nvCxnSpPr>
        <p:spPr bwMode="gray">
          <a:xfrm flipV="1">
            <a:off x="2286332" y="5157608"/>
            <a:ext cx="680353" cy="394472"/>
          </a:xfrm>
          <a:prstGeom prst="straightConnector1">
            <a:avLst/>
          </a:prstGeom>
          <a:ln>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grpSp>
        <p:nvGrpSpPr>
          <p:cNvPr id="71" name="Group 70">
            <a:extLst>
              <a:ext uri="{FF2B5EF4-FFF2-40B4-BE49-F238E27FC236}">
                <a16:creationId xmlns:a16="http://schemas.microsoft.com/office/drawing/2014/main" id="{73FD45A9-085D-4CB8-AD72-C65482AA24C6}"/>
              </a:ext>
            </a:extLst>
          </p:cNvPr>
          <p:cNvGrpSpPr/>
          <p:nvPr/>
        </p:nvGrpSpPr>
        <p:grpSpPr>
          <a:xfrm>
            <a:off x="1872116" y="4417289"/>
            <a:ext cx="1690193" cy="1624476"/>
            <a:chOff x="1741488" y="4425998"/>
            <a:chExt cx="1690193" cy="1624476"/>
          </a:xfrm>
        </p:grpSpPr>
        <p:sp>
          <p:nvSpPr>
            <p:cNvPr id="27" name="Oval 26">
              <a:extLst>
                <a:ext uri="{FF2B5EF4-FFF2-40B4-BE49-F238E27FC236}">
                  <a16:creationId xmlns:a16="http://schemas.microsoft.com/office/drawing/2014/main" id="{0177EE31-9CD8-446E-9AB7-BD8CA2A54C3F}"/>
                </a:ext>
              </a:extLst>
            </p:cNvPr>
            <p:cNvSpPr/>
            <p:nvPr/>
          </p:nvSpPr>
          <p:spPr bwMode="gray">
            <a:xfrm>
              <a:off x="1741488" y="4425998"/>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28" name="Oval 27">
              <a:extLst>
                <a:ext uri="{FF2B5EF4-FFF2-40B4-BE49-F238E27FC236}">
                  <a16:creationId xmlns:a16="http://schemas.microsoft.com/office/drawing/2014/main" id="{CEC29E31-9F32-4A95-94ED-043A9351EB1A}"/>
                </a:ext>
              </a:extLst>
            </p:cNvPr>
            <p:cNvSpPr/>
            <p:nvPr/>
          </p:nvSpPr>
          <p:spPr bwMode="gray">
            <a:xfrm>
              <a:off x="1741488" y="535368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29" name="Oval 28">
              <a:extLst>
                <a:ext uri="{FF2B5EF4-FFF2-40B4-BE49-F238E27FC236}">
                  <a16:creationId xmlns:a16="http://schemas.microsoft.com/office/drawing/2014/main" id="{4329C72E-6ED4-4E09-9D95-C59224F369CF}"/>
                </a:ext>
              </a:extLst>
            </p:cNvPr>
            <p:cNvSpPr/>
            <p:nvPr/>
          </p:nvSpPr>
          <p:spPr bwMode="gray">
            <a:xfrm>
              <a:off x="2775396" y="4812762"/>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30" name="Straight Arrow Connector 29">
              <a:extLst>
                <a:ext uri="{FF2B5EF4-FFF2-40B4-BE49-F238E27FC236}">
                  <a16:creationId xmlns:a16="http://schemas.microsoft.com/office/drawing/2014/main" id="{83ACED5F-1B5D-4570-90D3-7B86BCEDBEBE}"/>
                </a:ext>
              </a:extLst>
            </p:cNvPr>
            <p:cNvCxnSpPr>
              <a:stCxn id="27" idx="6"/>
              <a:endCxn id="29" idx="1"/>
            </p:cNvCxnSpPr>
            <p:nvPr/>
          </p:nvCxnSpPr>
          <p:spPr bwMode="gray">
            <a:xfrm>
              <a:off x="2155704" y="4633106"/>
              <a:ext cx="680353" cy="2403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40C74AA-49DA-4C1C-BBF0-5D1C9E99EEAE}"/>
                </a:ext>
              </a:extLst>
            </p:cNvPr>
            <p:cNvCxnSpPr>
              <a:cxnSpLocks/>
              <a:stCxn id="27" idx="4"/>
              <a:endCxn id="28" idx="0"/>
            </p:cNvCxnSpPr>
            <p:nvPr/>
          </p:nvCxnSpPr>
          <p:spPr bwMode="gray">
            <a:xfrm>
              <a:off x="1948596" y="4840214"/>
              <a:ext cx="0" cy="513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F22F1EC2-9FA8-4279-8655-6029D7F34CA2}"/>
                </a:ext>
              </a:extLst>
            </p:cNvPr>
            <p:cNvSpPr/>
            <p:nvPr/>
          </p:nvSpPr>
          <p:spPr bwMode="gray">
            <a:xfrm>
              <a:off x="3017465" y="5636258"/>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35" name="Straight Arrow Connector 34">
              <a:extLst>
                <a:ext uri="{FF2B5EF4-FFF2-40B4-BE49-F238E27FC236}">
                  <a16:creationId xmlns:a16="http://schemas.microsoft.com/office/drawing/2014/main" id="{2A57AEF9-1BD9-4088-85AD-3EA89102EF23}"/>
                </a:ext>
              </a:extLst>
            </p:cNvPr>
            <p:cNvCxnSpPr>
              <a:cxnSpLocks/>
              <a:stCxn id="29" idx="4"/>
              <a:endCxn id="33" idx="0"/>
            </p:cNvCxnSpPr>
            <p:nvPr/>
          </p:nvCxnSpPr>
          <p:spPr bwMode="gray">
            <a:xfrm>
              <a:off x="2982504" y="5226978"/>
              <a:ext cx="242069" cy="409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7" name="TextBox 36">
            <a:extLst>
              <a:ext uri="{FF2B5EF4-FFF2-40B4-BE49-F238E27FC236}">
                <a16:creationId xmlns:a16="http://schemas.microsoft.com/office/drawing/2014/main" id="{E3AB02F3-F3EA-4D83-9187-6FE63078BA7B}"/>
              </a:ext>
            </a:extLst>
          </p:cNvPr>
          <p:cNvSpPr txBox="1"/>
          <p:nvPr/>
        </p:nvSpPr>
        <p:spPr bwMode="gray">
          <a:xfrm>
            <a:off x="256323" y="6076357"/>
            <a:ext cx="4434700" cy="584775"/>
          </a:xfrm>
          <a:prstGeom prst="rect">
            <a:avLst/>
          </a:prstGeom>
          <a:noFill/>
        </p:spPr>
        <p:txBody>
          <a:bodyPr wrap="square">
            <a:spAutoFit/>
          </a:bodyPr>
          <a:lstStyle/>
          <a:p>
            <a:r>
              <a:rPr lang="en-US" sz="1600" dirty="0"/>
              <a:t>Triads tend to form -&gt; increasing the spread of information within a cluster</a:t>
            </a:r>
          </a:p>
        </p:txBody>
      </p:sp>
      <p:sp>
        <p:nvSpPr>
          <p:cNvPr id="40" name="TextBox 39">
            <a:extLst>
              <a:ext uri="{FF2B5EF4-FFF2-40B4-BE49-F238E27FC236}">
                <a16:creationId xmlns:a16="http://schemas.microsoft.com/office/drawing/2014/main" id="{002A5430-4EBA-492A-9A44-E20F09EDC9CC}"/>
              </a:ext>
            </a:extLst>
          </p:cNvPr>
          <p:cNvSpPr txBox="1"/>
          <p:nvPr/>
        </p:nvSpPr>
        <p:spPr bwMode="gray">
          <a:xfrm>
            <a:off x="9718009" y="5861499"/>
            <a:ext cx="1804204" cy="584775"/>
          </a:xfrm>
          <a:prstGeom prst="rect">
            <a:avLst/>
          </a:prstGeom>
          <a:noFill/>
        </p:spPr>
        <p:txBody>
          <a:bodyPr wrap="square">
            <a:spAutoFit/>
          </a:bodyPr>
          <a:lstStyle/>
          <a:p>
            <a:r>
              <a:rPr lang="en-US" sz="1600" dirty="0"/>
              <a:t>Instant global communication</a:t>
            </a:r>
          </a:p>
        </p:txBody>
      </p:sp>
      <p:cxnSp>
        <p:nvCxnSpPr>
          <p:cNvPr id="43" name="Straight Arrow Connector 42">
            <a:extLst>
              <a:ext uri="{FF2B5EF4-FFF2-40B4-BE49-F238E27FC236}">
                <a16:creationId xmlns:a16="http://schemas.microsoft.com/office/drawing/2014/main" id="{878D6090-B5AC-4AA9-9BA0-D24D8569641D}"/>
              </a:ext>
            </a:extLst>
          </p:cNvPr>
          <p:cNvCxnSpPr>
            <a:cxnSpLocks/>
            <a:stCxn id="28" idx="5"/>
            <a:endCxn id="33" idx="2"/>
          </p:cNvCxnSpPr>
          <p:nvPr/>
        </p:nvCxnSpPr>
        <p:spPr bwMode="gray">
          <a:xfrm>
            <a:off x="2225671" y="5698527"/>
            <a:ext cx="922422" cy="136130"/>
          </a:xfrm>
          <a:prstGeom prst="straightConnector1">
            <a:avLst/>
          </a:prstGeom>
          <a:ln>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D5049EB8-B77B-4046-8AA4-D1A9933817A2}"/>
              </a:ext>
            </a:extLst>
          </p:cNvPr>
          <p:cNvCxnSpPr>
            <a:cxnSpLocks/>
            <a:stCxn id="27" idx="5"/>
            <a:endCxn id="33" idx="1"/>
          </p:cNvCxnSpPr>
          <p:nvPr/>
        </p:nvCxnSpPr>
        <p:spPr bwMode="gray">
          <a:xfrm>
            <a:off x="2225671" y="4770844"/>
            <a:ext cx="983083" cy="917366"/>
          </a:xfrm>
          <a:prstGeom prst="straightConnector1">
            <a:avLst/>
          </a:prstGeom>
          <a:ln>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pic>
        <p:nvPicPr>
          <p:cNvPr id="53" name="Picture 52">
            <a:extLst>
              <a:ext uri="{FF2B5EF4-FFF2-40B4-BE49-F238E27FC236}">
                <a16:creationId xmlns:a16="http://schemas.microsoft.com/office/drawing/2014/main" id="{26FB9F27-ABED-467C-84D6-9C56BA38CF76}"/>
              </a:ext>
            </a:extLst>
          </p:cNvPr>
          <p:cNvPicPr>
            <a:picLocks noChangeAspect="1"/>
          </p:cNvPicPr>
          <p:nvPr/>
        </p:nvPicPr>
        <p:blipFill>
          <a:blip r:embed="rId4"/>
          <a:stretch>
            <a:fillRect/>
          </a:stretch>
        </p:blipFill>
        <p:spPr>
          <a:xfrm>
            <a:off x="9531071" y="4279062"/>
            <a:ext cx="2181600" cy="1635770"/>
          </a:xfrm>
          <a:prstGeom prst="rect">
            <a:avLst/>
          </a:prstGeom>
        </p:spPr>
      </p:pic>
      <p:sp>
        <p:nvSpPr>
          <p:cNvPr id="55" name="TextBox 54">
            <a:extLst>
              <a:ext uri="{FF2B5EF4-FFF2-40B4-BE49-F238E27FC236}">
                <a16:creationId xmlns:a16="http://schemas.microsoft.com/office/drawing/2014/main" id="{F9E327D7-5192-41CB-9DE7-9274FDE8D549}"/>
              </a:ext>
            </a:extLst>
          </p:cNvPr>
          <p:cNvSpPr txBox="1"/>
          <p:nvPr/>
        </p:nvSpPr>
        <p:spPr bwMode="gray">
          <a:xfrm>
            <a:off x="9779094" y="6376617"/>
            <a:ext cx="1400912" cy="461665"/>
          </a:xfrm>
          <a:prstGeom prst="rect">
            <a:avLst/>
          </a:prstGeom>
          <a:noFill/>
        </p:spPr>
        <p:txBody>
          <a:bodyPr wrap="square">
            <a:spAutoFit/>
          </a:bodyPr>
          <a:lstStyle/>
          <a:p>
            <a:r>
              <a:rPr lang="en-US" sz="800" dirty="0"/>
              <a:t>JJ Ying https://unsplash.com/photos/8bghKxNU1j0 </a:t>
            </a:r>
          </a:p>
        </p:txBody>
      </p:sp>
      <p:pic>
        <p:nvPicPr>
          <p:cNvPr id="57" name="Picture 56">
            <a:extLst>
              <a:ext uri="{FF2B5EF4-FFF2-40B4-BE49-F238E27FC236}">
                <a16:creationId xmlns:a16="http://schemas.microsoft.com/office/drawing/2014/main" id="{7C58EC05-BCFF-4A5F-B56B-358D15124550}"/>
              </a:ext>
            </a:extLst>
          </p:cNvPr>
          <p:cNvPicPr>
            <a:picLocks noChangeAspect="1"/>
          </p:cNvPicPr>
          <p:nvPr/>
        </p:nvPicPr>
        <p:blipFill>
          <a:blip r:embed="rId5"/>
          <a:stretch>
            <a:fillRect/>
          </a:stretch>
        </p:blipFill>
        <p:spPr>
          <a:xfrm>
            <a:off x="225053" y="850084"/>
            <a:ext cx="3162300" cy="3276600"/>
          </a:xfrm>
          <a:prstGeom prst="rect">
            <a:avLst/>
          </a:prstGeom>
        </p:spPr>
      </p:pic>
      <p:grpSp>
        <p:nvGrpSpPr>
          <p:cNvPr id="83" name="Group 82">
            <a:extLst>
              <a:ext uri="{FF2B5EF4-FFF2-40B4-BE49-F238E27FC236}">
                <a16:creationId xmlns:a16="http://schemas.microsoft.com/office/drawing/2014/main" id="{6CE23DE6-054F-46A6-AD36-BE5C5005C1B6}"/>
              </a:ext>
            </a:extLst>
          </p:cNvPr>
          <p:cNvGrpSpPr/>
          <p:nvPr/>
        </p:nvGrpSpPr>
        <p:grpSpPr>
          <a:xfrm>
            <a:off x="4202060" y="4186844"/>
            <a:ext cx="4857837" cy="2682234"/>
            <a:chOff x="4201296" y="4166702"/>
            <a:chExt cx="4857837" cy="2682234"/>
          </a:xfrm>
        </p:grpSpPr>
        <p:grpSp>
          <p:nvGrpSpPr>
            <p:cNvPr id="82" name="Group 81">
              <a:extLst>
                <a:ext uri="{FF2B5EF4-FFF2-40B4-BE49-F238E27FC236}">
                  <a16:creationId xmlns:a16="http://schemas.microsoft.com/office/drawing/2014/main" id="{AC1C0913-0B61-446B-B597-AC43B50E5D26}"/>
                </a:ext>
              </a:extLst>
            </p:cNvPr>
            <p:cNvGrpSpPr/>
            <p:nvPr/>
          </p:nvGrpSpPr>
          <p:grpSpPr>
            <a:xfrm>
              <a:off x="4471470" y="4166702"/>
              <a:ext cx="4019545" cy="2183268"/>
              <a:chOff x="4435409" y="8110048"/>
              <a:chExt cx="4019545" cy="2183268"/>
            </a:xfrm>
          </p:grpSpPr>
          <p:sp>
            <p:nvSpPr>
              <p:cNvPr id="73" name="TextBox 72">
                <a:extLst>
                  <a:ext uri="{FF2B5EF4-FFF2-40B4-BE49-F238E27FC236}">
                    <a16:creationId xmlns:a16="http://schemas.microsoft.com/office/drawing/2014/main" id="{63CA6625-0FD1-45D3-AC85-33F8A144FF80}"/>
                  </a:ext>
                </a:extLst>
              </p:cNvPr>
              <p:cNvSpPr txBox="1"/>
              <p:nvPr/>
            </p:nvSpPr>
            <p:spPr bwMode="gray">
              <a:xfrm>
                <a:off x="4435409" y="10108650"/>
                <a:ext cx="4019545" cy="184666"/>
              </a:xfrm>
              <a:prstGeom prst="rect">
                <a:avLst/>
              </a:prstGeom>
              <a:solidFill>
                <a:schemeClr val="bg1"/>
              </a:solidFill>
            </p:spPr>
            <p:txBody>
              <a:bodyPr wrap="square">
                <a:spAutoFit/>
              </a:bodyPr>
              <a:lstStyle/>
              <a:p>
                <a:pPr algn="ctr"/>
                <a:r>
                  <a:rPr lang="en-US" sz="600" i="1" dirty="0"/>
                  <a:t>Figure 1. Estimated average degrees of separation between all people on Facebook.</a:t>
                </a:r>
                <a:endParaRPr lang="en-US" sz="600" dirty="0"/>
              </a:p>
            </p:txBody>
          </p:sp>
          <p:pic>
            <p:nvPicPr>
              <p:cNvPr id="23" name="Picture 22">
                <a:extLst>
                  <a:ext uri="{FF2B5EF4-FFF2-40B4-BE49-F238E27FC236}">
                    <a16:creationId xmlns:a16="http://schemas.microsoft.com/office/drawing/2014/main" id="{AFF3587A-F649-473D-A51B-E2EACD9F372E}"/>
                  </a:ext>
                </a:extLst>
              </p:cNvPr>
              <p:cNvPicPr>
                <a:picLocks noChangeAspect="1"/>
              </p:cNvPicPr>
              <p:nvPr/>
            </p:nvPicPr>
            <p:blipFill>
              <a:blip r:embed="rId6"/>
              <a:stretch>
                <a:fillRect/>
              </a:stretch>
            </p:blipFill>
            <p:spPr>
              <a:xfrm>
                <a:off x="4435409" y="8110048"/>
                <a:ext cx="4019545" cy="2054914"/>
              </a:xfrm>
              <a:prstGeom prst="rect">
                <a:avLst/>
              </a:prstGeom>
            </p:spPr>
          </p:pic>
        </p:grpSp>
        <p:sp>
          <p:nvSpPr>
            <p:cNvPr id="25" name="TextBox 24">
              <a:extLst>
                <a:ext uri="{FF2B5EF4-FFF2-40B4-BE49-F238E27FC236}">
                  <a16:creationId xmlns:a16="http://schemas.microsoft.com/office/drawing/2014/main" id="{7A22C82A-DF2E-4CDA-B1F7-59D3D6207B3D}"/>
                </a:ext>
              </a:extLst>
            </p:cNvPr>
            <p:cNvSpPr txBox="1"/>
            <p:nvPr/>
          </p:nvSpPr>
          <p:spPr bwMode="gray">
            <a:xfrm>
              <a:off x="4808856" y="6360450"/>
              <a:ext cx="3659297" cy="348874"/>
            </a:xfrm>
            <a:prstGeom prst="rect">
              <a:avLst/>
            </a:prstGeom>
            <a:noFill/>
          </p:spPr>
          <p:txBody>
            <a:bodyPr wrap="square">
              <a:spAutoFit/>
            </a:bodyPr>
            <a:lstStyle/>
            <a:p>
              <a:r>
                <a:rPr lang="en-US" sz="1600" dirty="0"/>
                <a:t>Shrinking average shortest paths</a:t>
              </a:r>
            </a:p>
          </p:txBody>
        </p:sp>
        <p:sp>
          <p:nvSpPr>
            <p:cNvPr id="80" name="TextBox 79">
              <a:extLst>
                <a:ext uri="{FF2B5EF4-FFF2-40B4-BE49-F238E27FC236}">
                  <a16:creationId xmlns:a16="http://schemas.microsoft.com/office/drawing/2014/main" id="{7B30CAC2-7942-4E35-9F0B-873DD7847FB8}"/>
                </a:ext>
              </a:extLst>
            </p:cNvPr>
            <p:cNvSpPr txBox="1"/>
            <p:nvPr/>
          </p:nvSpPr>
          <p:spPr bwMode="gray">
            <a:xfrm>
              <a:off x="4201296" y="6618104"/>
              <a:ext cx="4857837" cy="230832"/>
            </a:xfrm>
            <a:prstGeom prst="rect">
              <a:avLst/>
            </a:prstGeom>
            <a:noFill/>
          </p:spPr>
          <p:txBody>
            <a:bodyPr wrap="square">
              <a:spAutoFit/>
            </a:bodyPr>
            <a:lstStyle/>
            <a:p>
              <a:r>
                <a:rPr lang="en-US" sz="900" dirty="0"/>
                <a:t>https://research.fb.com/blog/2016/02/three-and-a-half-degrees-of-separation/</a:t>
              </a:r>
            </a:p>
          </p:txBody>
        </p:sp>
      </p:grpSp>
    </p:spTree>
    <p:extLst>
      <p:ext uri="{BB962C8B-B14F-4D97-AF65-F5344CB8AC3E}">
        <p14:creationId xmlns:p14="http://schemas.microsoft.com/office/powerpoint/2010/main" val="178245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par>
                          <p:cTn id="37" fill="hold">
                            <p:stCondLst>
                              <p:cond delay="0"/>
                            </p:stCondLst>
                            <p:childTnLst>
                              <p:par>
                                <p:cTn id="38" presetID="14" presetClass="entr" presetSubtype="10"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randombar(horizontal)">
                                      <p:cBhvr>
                                        <p:cTn id="40" dur="500"/>
                                        <p:tgtEl>
                                          <p:spTgt spid="32"/>
                                        </p:tgtEl>
                                      </p:cBhvr>
                                    </p:animEffect>
                                  </p:childTnLst>
                                </p:cTn>
                              </p:par>
                            </p:childTnLst>
                          </p:cTn>
                        </p:par>
                        <p:par>
                          <p:cTn id="41" fill="hold">
                            <p:stCondLst>
                              <p:cond delay="500"/>
                            </p:stCondLst>
                            <p:childTnLst>
                              <p:par>
                                <p:cTn id="42" presetID="14" presetClass="entr" presetSubtype="10" fill="hold" nodeType="after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randombar(horizontal)">
                                      <p:cBhvr>
                                        <p:cTn id="44" dur="500"/>
                                        <p:tgtEl>
                                          <p:spTgt spid="43"/>
                                        </p:tgtEl>
                                      </p:cBhvr>
                                    </p:animEffect>
                                  </p:childTnLst>
                                </p:cTn>
                              </p:par>
                            </p:childTnLst>
                          </p:cTn>
                        </p:par>
                        <p:par>
                          <p:cTn id="45" fill="hold">
                            <p:stCondLst>
                              <p:cond delay="1000"/>
                            </p:stCondLst>
                            <p:childTnLst>
                              <p:par>
                                <p:cTn id="46" presetID="14" presetClass="entr" presetSubtype="10" fill="hold" nodeType="after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randombar(horizontal)">
                                      <p:cBhvr>
                                        <p:cTn id="48" dur="500"/>
                                        <p:tgtEl>
                                          <p:spTgt spid="46"/>
                                        </p:tgtEl>
                                      </p:cBhvr>
                                    </p:animEffect>
                                  </p:childTnLst>
                                </p:cTn>
                              </p:par>
                            </p:childTnLst>
                          </p:cTn>
                        </p:par>
                        <p:par>
                          <p:cTn id="49" fill="hold">
                            <p:stCondLst>
                              <p:cond delay="1500"/>
                            </p:stCondLst>
                            <p:childTnLst>
                              <p:par>
                                <p:cTn id="50" presetID="1" presetClass="entr" presetSubtype="0"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8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5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21" grpId="0"/>
      <p:bldP spid="37" grpId="0"/>
      <p:bldP spid="40" grpId="0"/>
      <p:bldP spid="5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13EC1-F705-419B-B95D-B87654F5D931}"/>
              </a:ext>
            </a:extLst>
          </p:cNvPr>
          <p:cNvSpPr>
            <a:spLocks noGrp="1"/>
          </p:cNvSpPr>
          <p:nvPr>
            <p:ph type="title"/>
          </p:nvPr>
        </p:nvSpPr>
        <p:spPr/>
        <p:txBody>
          <a:bodyPr/>
          <a:lstStyle/>
          <a:p>
            <a:r>
              <a:rPr lang="en-US" dirty="0"/>
              <a:t>Session topics</a:t>
            </a:r>
          </a:p>
        </p:txBody>
      </p:sp>
      <p:sp>
        <p:nvSpPr>
          <p:cNvPr id="3" name="Content Placeholder 2">
            <a:extLst>
              <a:ext uri="{FF2B5EF4-FFF2-40B4-BE49-F238E27FC236}">
                <a16:creationId xmlns:a16="http://schemas.microsoft.com/office/drawing/2014/main" id="{0EB9E35A-5E5E-43EE-AD53-49343AF2A15F}"/>
              </a:ext>
            </a:extLst>
          </p:cNvPr>
          <p:cNvSpPr>
            <a:spLocks noGrp="1"/>
          </p:cNvSpPr>
          <p:nvPr>
            <p:ph idx="1"/>
          </p:nvPr>
        </p:nvSpPr>
        <p:spPr>
          <a:xfrm>
            <a:off x="478369" y="845726"/>
            <a:ext cx="9308427" cy="4800673"/>
          </a:xfrm>
        </p:spPr>
        <p:txBody>
          <a:bodyPr/>
          <a:lstStyle/>
          <a:p>
            <a:pPr marL="342900" indent="-342900">
              <a:buAutoNum type="arabicPeriod"/>
            </a:pPr>
            <a:r>
              <a:rPr lang="en-US" sz="1800" dirty="0"/>
              <a:t>Structure of Graph</a:t>
            </a:r>
          </a:p>
          <a:p>
            <a:pPr marL="527044" lvl="1" indent="-285750">
              <a:buFont typeface="Arial" panose="020B0604020202020204" pitchFamily="34" charset="0"/>
              <a:buChar char="•"/>
            </a:pPr>
            <a:r>
              <a:rPr lang="en-US" sz="1800" dirty="0"/>
              <a:t>Motifs – the building blocks</a:t>
            </a:r>
          </a:p>
          <a:p>
            <a:pPr marL="527044" lvl="1" indent="-285750">
              <a:buFont typeface="Arial" panose="020B0604020202020204" pitchFamily="34" charset="0"/>
              <a:buChar char="•"/>
            </a:pPr>
            <a:r>
              <a:rPr lang="en-US" sz="1800" dirty="0"/>
              <a:t>Graphlets – the landscape</a:t>
            </a:r>
          </a:p>
          <a:p>
            <a:pPr marL="527044" lvl="1" indent="-285750">
              <a:buFont typeface="Arial" panose="020B0604020202020204" pitchFamily="34" charset="0"/>
              <a:buChar char="•"/>
            </a:pPr>
            <a:r>
              <a:rPr lang="en-US" sz="1800" dirty="0"/>
              <a:t>Metrics</a:t>
            </a:r>
          </a:p>
          <a:p>
            <a:pPr marL="765738" lvl="2" indent="-285750">
              <a:buFont typeface="Arial" panose="020B0604020202020204" pitchFamily="34" charset="0"/>
              <a:buChar char="•"/>
            </a:pPr>
            <a:r>
              <a:rPr lang="en-US" sz="1800" dirty="0"/>
              <a:t>Centrality metrics</a:t>
            </a:r>
          </a:p>
          <a:p>
            <a:pPr marL="765738" lvl="2" indent="-285750">
              <a:buFont typeface="Arial" panose="020B0604020202020204" pitchFamily="34" charset="0"/>
              <a:buChar char="•"/>
            </a:pPr>
            <a:r>
              <a:rPr lang="en-US" sz="1800" dirty="0"/>
              <a:t>Structural membership metrics</a:t>
            </a:r>
          </a:p>
          <a:p>
            <a:pPr marL="765738" lvl="2" indent="-285750">
              <a:buFont typeface="Arial" panose="020B0604020202020204" pitchFamily="34" charset="0"/>
              <a:buChar char="•"/>
            </a:pPr>
            <a:r>
              <a:rPr lang="en-US" sz="1800" dirty="0"/>
              <a:t>Homophily metrics (Assortativity and Neighborhood)</a:t>
            </a:r>
          </a:p>
          <a:p>
            <a:r>
              <a:rPr lang="en-US" sz="1800" dirty="0"/>
              <a:t>2. Clustering</a:t>
            </a:r>
          </a:p>
          <a:p>
            <a:pPr marL="527044" lvl="1" indent="-285750">
              <a:buFont typeface="Arial" panose="020B0604020202020204" pitchFamily="34" charset="0"/>
              <a:buChar char="•"/>
            </a:pPr>
            <a:r>
              <a:rPr lang="en-US" sz="1800" dirty="0"/>
              <a:t>Community detection</a:t>
            </a:r>
          </a:p>
          <a:p>
            <a:pPr marL="527044" lvl="1" indent="-285750">
              <a:buFont typeface="Arial" panose="020B0604020202020204" pitchFamily="34" charset="0"/>
              <a:buChar char="•"/>
            </a:pPr>
            <a:r>
              <a:rPr lang="en-US" sz="1800" dirty="0"/>
              <a:t>Spectral clustering</a:t>
            </a:r>
          </a:p>
          <a:p>
            <a:endParaRPr lang="en-US" sz="1800" b="0" i="0" u="none" strike="noStrike" dirty="0">
              <a:solidFill>
                <a:srgbClr val="5A6065"/>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BC9B26DE-C8F5-48BD-8D30-3666A2CAC30B}"/>
              </a:ext>
            </a:extLst>
          </p:cNvPr>
          <p:cNvSpPr>
            <a:spLocks noGrp="1"/>
          </p:cNvSpPr>
          <p:nvPr>
            <p:ph type="sldNum" sz="quarter" idx="12"/>
          </p:nvPr>
        </p:nvSpPr>
        <p:spPr/>
        <p:txBody>
          <a:bodyPr/>
          <a:lstStyle/>
          <a:p>
            <a:fld id="{81561042-0DC2-4A04-AA50-F6D44EB20EBA}" type="slidenum">
              <a:rPr lang="en-US" smtClean="0"/>
              <a:t>33</a:t>
            </a:fld>
            <a:endParaRPr lang="en-US"/>
          </a:p>
        </p:txBody>
      </p:sp>
    </p:spTree>
    <p:extLst>
      <p:ext uri="{BB962C8B-B14F-4D97-AF65-F5344CB8AC3E}">
        <p14:creationId xmlns:p14="http://schemas.microsoft.com/office/powerpoint/2010/main" val="1128542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4E0BF-FE38-4228-9CFD-5785F65E35C8}"/>
              </a:ext>
            </a:extLst>
          </p:cNvPr>
          <p:cNvSpPr>
            <a:spLocks noGrp="1"/>
          </p:cNvSpPr>
          <p:nvPr>
            <p:ph type="title"/>
          </p:nvPr>
        </p:nvSpPr>
        <p:spPr/>
        <p:txBody>
          <a:bodyPr/>
          <a:lstStyle/>
          <a:p>
            <a:r>
              <a:rPr lang="en-US" dirty="0"/>
              <a:t>Network metrics</a:t>
            </a:r>
          </a:p>
        </p:txBody>
      </p:sp>
      <p:sp>
        <p:nvSpPr>
          <p:cNvPr id="3" name="Content Placeholder 2">
            <a:extLst>
              <a:ext uri="{FF2B5EF4-FFF2-40B4-BE49-F238E27FC236}">
                <a16:creationId xmlns:a16="http://schemas.microsoft.com/office/drawing/2014/main" id="{F91729D1-DD9D-4057-9863-7FFD8D5DD499}"/>
              </a:ext>
            </a:extLst>
          </p:cNvPr>
          <p:cNvSpPr>
            <a:spLocks noGrp="1"/>
          </p:cNvSpPr>
          <p:nvPr>
            <p:ph idx="1"/>
          </p:nvPr>
        </p:nvSpPr>
        <p:spPr>
          <a:xfrm>
            <a:off x="478369" y="995964"/>
            <a:ext cx="11473384" cy="5695405"/>
          </a:xfrm>
        </p:spPr>
        <p:txBody>
          <a:bodyPr/>
          <a:lstStyle/>
          <a:p>
            <a:r>
              <a:rPr lang="en-US" dirty="0"/>
              <a:t>Network-level metrics</a:t>
            </a:r>
          </a:p>
          <a:p>
            <a:pPr marL="342900" indent="-342900">
              <a:buFont typeface="Arial" panose="020B0604020202020204" pitchFamily="34" charset="0"/>
              <a:buChar char="•"/>
            </a:pPr>
            <a:r>
              <a:rPr lang="en-US" dirty="0"/>
              <a:t>Average node degree (degree distribution)</a:t>
            </a:r>
          </a:p>
          <a:p>
            <a:pPr marL="342900" indent="-342900">
              <a:buFont typeface="Arial" panose="020B0604020202020204" pitchFamily="34" charset="0"/>
              <a:buChar char="•"/>
            </a:pPr>
            <a:r>
              <a:rPr lang="en-US" dirty="0"/>
              <a:t>Average clustering</a:t>
            </a:r>
          </a:p>
          <a:p>
            <a:pPr marL="342900" indent="-342900">
              <a:buFont typeface="Arial" panose="020B0604020202020204" pitchFamily="34" charset="0"/>
              <a:buChar char="•"/>
            </a:pPr>
            <a:r>
              <a:rPr lang="en-US" dirty="0"/>
              <a:t>Average path length (diameter)</a:t>
            </a:r>
          </a:p>
          <a:p>
            <a:pPr marL="342900" indent="-342900">
              <a:buFont typeface="Arial" panose="020B0604020202020204" pitchFamily="34" charset="0"/>
              <a:buChar char="•"/>
            </a:pPr>
            <a:r>
              <a:rPr lang="en-US" dirty="0"/>
              <a:t>Node connectivity (distribution among components)</a:t>
            </a:r>
          </a:p>
          <a:p>
            <a:r>
              <a:rPr lang="en-US" dirty="0"/>
              <a:t>Node-level metrics</a:t>
            </a:r>
          </a:p>
          <a:p>
            <a:pPr marL="342900" indent="-342900">
              <a:buFont typeface="Arial" panose="020B0604020202020204" pitchFamily="34" charset="0"/>
              <a:buChar char="•"/>
            </a:pPr>
            <a:r>
              <a:rPr lang="en-US" dirty="0"/>
              <a:t>Centrality (degree-based): Katz, PageRank</a:t>
            </a:r>
          </a:p>
          <a:p>
            <a:pPr marL="342900" indent="-342900">
              <a:buFont typeface="Arial" panose="020B0604020202020204" pitchFamily="34" charset="0"/>
              <a:buChar char="•"/>
            </a:pPr>
            <a:r>
              <a:rPr lang="en-US" dirty="0"/>
              <a:t>Centrality (path-based): closeness and </a:t>
            </a:r>
            <a:r>
              <a:rPr lang="en-US" dirty="0" err="1"/>
              <a:t>betweeness</a:t>
            </a:r>
            <a:endParaRPr lang="en-US" dirty="0"/>
          </a:p>
          <a:p>
            <a:r>
              <a:rPr lang="en-US" dirty="0"/>
              <a:t>Pair-wise metrics</a:t>
            </a:r>
          </a:p>
          <a:p>
            <a:pPr marL="342900" indent="-342900">
              <a:buFont typeface="Arial" panose="020B0604020202020204" pitchFamily="34" charset="0"/>
              <a:buChar char="•"/>
            </a:pPr>
            <a:r>
              <a:rPr lang="en-US" dirty="0"/>
              <a:t>Edge-overlap</a:t>
            </a:r>
          </a:p>
          <a:p>
            <a:pPr marL="342900" indent="-342900">
              <a:buFont typeface="Arial" panose="020B0604020202020204" pitchFamily="34" charset="0"/>
              <a:buChar char="•"/>
            </a:pPr>
            <a:r>
              <a:rPr lang="en-US" dirty="0"/>
              <a:t>Node equivalence (Regular and Structural)</a:t>
            </a:r>
          </a:p>
          <a:p>
            <a:pPr marL="342900" indent="-342900">
              <a:buFont typeface="Arial" panose="020B0604020202020204" pitchFamily="34" charset="0"/>
              <a:buChar char="•"/>
            </a:pPr>
            <a:r>
              <a:rPr lang="en-US" dirty="0"/>
              <a:t>Node similarity</a:t>
            </a:r>
          </a:p>
          <a:p>
            <a:endParaRPr lang="en-US" dirty="0"/>
          </a:p>
        </p:txBody>
      </p:sp>
      <p:sp>
        <p:nvSpPr>
          <p:cNvPr id="4" name="Slide Number Placeholder 3">
            <a:extLst>
              <a:ext uri="{FF2B5EF4-FFF2-40B4-BE49-F238E27FC236}">
                <a16:creationId xmlns:a16="http://schemas.microsoft.com/office/drawing/2014/main" id="{20F9B0B7-F91A-4421-AB48-E7F410D530DC}"/>
              </a:ext>
            </a:extLst>
          </p:cNvPr>
          <p:cNvSpPr>
            <a:spLocks noGrp="1"/>
          </p:cNvSpPr>
          <p:nvPr>
            <p:ph type="sldNum" sz="quarter" idx="12"/>
          </p:nvPr>
        </p:nvSpPr>
        <p:spPr/>
        <p:txBody>
          <a:bodyPr/>
          <a:lstStyle/>
          <a:p>
            <a:fld id="{81561042-0DC2-4A04-AA50-F6D44EB20EBA}" type="slidenum">
              <a:rPr lang="en-US" smtClean="0"/>
              <a:t>34</a:t>
            </a:fld>
            <a:endParaRPr lang="en-US"/>
          </a:p>
        </p:txBody>
      </p:sp>
    </p:spTree>
    <p:extLst>
      <p:ext uri="{BB962C8B-B14F-4D97-AF65-F5344CB8AC3E}">
        <p14:creationId xmlns:p14="http://schemas.microsoft.com/office/powerpoint/2010/main" val="1257245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3D1C-7EC8-4F8C-8942-243D73A9992E}"/>
              </a:ext>
            </a:extLst>
          </p:cNvPr>
          <p:cNvSpPr>
            <a:spLocks noGrp="1"/>
          </p:cNvSpPr>
          <p:nvPr>
            <p:ph type="title"/>
          </p:nvPr>
        </p:nvSpPr>
        <p:spPr/>
        <p:txBody>
          <a:bodyPr/>
          <a:lstStyle/>
          <a:p>
            <a:r>
              <a:rPr lang="en-US" dirty="0"/>
              <a:t>Graph theoretic measures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86C3A6B-9075-4603-AB70-A3DBEA48DC3B}"/>
                  </a:ext>
                </a:extLst>
              </p:cNvPr>
              <p:cNvSpPr>
                <a:spLocks noGrp="1"/>
              </p:cNvSpPr>
              <p:nvPr>
                <p:ph type="body" sz="quarter" idx="13"/>
              </p:nvPr>
            </p:nvSpPr>
            <p:spPr>
              <a:xfrm>
                <a:off x="660924" y="1098389"/>
                <a:ext cx="6086035" cy="3348609"/>
              </a:xfrm>
            </p:spPr>
            <p:txBody>
              <a:bodyPr/>
              <a:lstStyle/>
              <a:p>
                <a:r>
                  <a:rPr lang="en-US" dirty="0"/>
                  <a:t>Graph theoretic measures</a:t>
                </a:r>
              </a:p>
              <a:p>
                <a:r>
                  <a:rPr lang="en-US" dirty="0"/>
                  <a:t>Eccentricity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the maximum distance between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any other node </a:t>
                </a:r>
              </a:p>
              <a:p>
                <a:r>
                  <a:rPr lang="en-US" dirty="0"/>
                  <a:t>Diameter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largest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for across all </a:t>
                </a:r>
                <a:r>
                  <a:rPr lang="en-US" i="1" dirty="0" err="1"/>
                  <a:t>i</a:t>
                </a:r>
                <a:endParaRPr lang="en-US" i="1" dirty="0"/>
              </a:p>
              <a:p>
                <a:r>
                  <a:rPr lang="en-US" dirty="0"/>
                  <a:t>Radius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𝑟</m:t>
                    </m:r>
                    <m:r>
                      <a:rPr lang="en-US" b="0" i="1" smtClean="0">
                        <a:latin typeface="Cambria Math" panose="02040503050406030204" pitchFamily="18" charset="0"/>
                      </a:rPr>
                      <m:t>)</m:t>
                    </m:r>
                  </m:oMath>
                </a14:m>
                <a:r>
                  <a:rPr lang="en-US" dirty="0"/>
                  <a:t>: smallest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for across all </a:t>
                </a:r>
                <a:r>
                  <a:rPr lang="en-US" i="1" dirty="0" err="1"/>
                  <a:t>i</a:t>
                </a:r>
                <a:endParaRPr lang="en-US" i="1" dirty="0"/>
              </a:p>
              <a:p>
                <a:r>
                  <a:rPr lang="en-US" dirty="0"/>
                  <a:t>Central node: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𝑟</m:t>
                    </m:r>
                  </m:oMath>
                </a14:m>
                <a:r>
                  <a:rPr lang="en-US" dirty="0"/>
                  <a:t> </a:t>
                </a:r>
              </a:p>
              <a:p>
                <a:r>
                  <a:rPr lang="en-US" dirty="0"/>
                  <a:t>Graph center: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𝑟</m:t>
                    </m:r>
                  </m:oMath>
                </a14:m>
                <a:r>
                  <a:rPr lang="en-US" dirty="0"/>
                  <a:t> </a:t>
                </a:r>
              </a:p>
              <a:p>
                <a:r>
                  <a:rPr lang="en-US" dirty="0"/>
                  <a:t>Graph periphery: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r>
                      <a:rPr lang="en-US" i="1">
                        <a:latin typeface="Cambria Math" panose="02040503050406030204" pitchFamily="18" charset="0"/>
                      </a:rPr>
                      <m:t>=</m:t>
                    </m:r>
                    <m:r>
                      <a:rPr lang="en-US" b="0" i="1" smtClean="0">
                        <a:latin typeface="Cambria Math" panose="02040503050406030204" pitchFamily="18" charset="0"/>
                      </a:rPr>
                      <m:t>𝑑</m:t>
                    </m:r>
                  </m:oMath>
                </a14:m>
                <a:endParaRPr lang="en-US" dirty="0"/>
              </a:p>
            </p:txBody>
          </p:sp>
        </mc:Choice>
        <mc:Fallback xmlns="">
          <p:sp>
            <p:nvSpPr>
              <p:cNvPr id="3" name="Text Placeholder 2">
                <a:extLst>
                  <a:ext uri="{FF2B5EF4-FFF2-40B4-BE49-F238E27FC236}">
                    <a16:creationId xmlns:a16="http://schemas.microsoft.com/office/drawing/2014/main" id="{A86C3A6B-9075-4603-AB70-A3DBEA48DC3B}"/>
                  </a:ext>
                </a:extLst>
              </p:cNvPr>
              <p:cNvSpPr>
                <a:spLocks noGrp="1" noRot="1" noChangeAspect="1" noMove="1" noResize="1" noEditPoints="1" noAdjustHandles="1" noChangeArrowheads="1" noChangeShapeType="1" noTextEdit="1"/>
              </p:cNvSpPr>
              <p:nvPr>
                <p:ph type="body" sz="quarter" idx="13"/>
              </p:nvPr>
            </p:nvSpPr>
            <p:spPr>
              <a:xfrm>
                <a:off x="660924" y="1098389"/>
                <a:ext cx="6086035" cy="3348609"/>
              </a:xfrm>
              <a:blipFill>
                <a:blip r:embed="rId2"/>
                <a:stretch>
                  <a:fillRect l="-2402" t="-1639" r="-2402" b="-34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441F692-0728-4D83-AC0D-B94C7FC00C51}"/>
              </a:ext>
            </a:extLst>
          </p:cNvPr>
          <p:cNvSpPr>
            <a:spLocks noGrp="1"/>
          </p:cNvSpPr>
          <p:nvPr>
            <p:ph type="sldNum" sz="quarter" idx="17"/>
          </p:nvPr>
        </p:nvSpPr>
        <p:spPr/>
        <p:txBody>
          <a:bodyPr/>
          <a:lstStyle/>
          <a:p>
            <a:fld id="{81561042-0DC2-4A04-AA50-F6D44EB20EBA}" type="slidenum">
              <a:rPr lang="en-US" smtClean="0"/>
              <a:t>35</a:t>
            </a:fld>
            <a:endParaRPr lang="en-US"/>
          </a:p>
        </p:txBody>
      </p:sp>
      <p:pic>
        <p:nvPicPr>
          <p:cNvPr id="17" name="Picture 16" descr="Background pattern&#10;&#10;Description automatically generated">
            <a:extLst>
              <a:ext uri="{FF2B5EF4-FFF2-40B4-BE49-F238E27FC236}">
                <a16:creationId xmlns:a16="http://schemas.microsoft.com/office/drawing/2014/main" id="{587ABC15-FADF-44A0-94FB-EABB50F2E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6575" y="1098389"/>
            <a:ext cx="3969306" cy="3969306"/>
          </a:xfrm>
          <a:prstGeom prst="rect">
            <a:avLst/>
          </a:prstGeom>
        </p:spPr>
      </p:pic>
      <p:sp>
        <p:nvSpPr>
          <p:cNvPr id="19" name="TextBox 18">
            <a:extLst>
              <a:ext uri="{FF2B5EF4-FFF2-40B4-BE49-F238E27FC236}">
                <a16:creationId xmlns:a16="http://schemas.microsoft.com/office/drawing/2014/main" id="{D1252F0A-E8A6-40E0-B641-B081BA030B62}"/>
              </a:ext>
            </a:extLst>
          </p:cNvPr>
          <p:cNvSpPr txBox="1"/>
          <p:nvPr/>
        </p:nvSpPr>
        <p:spPr bwMode="gray">
          <a:xfrm>
            <a:off x="10718345" y="4992320"/>
            <a:ext cx="992931" cy="2637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800" dirty="0"/>
              <a:t>source: Wikipedia</a:t>
            </a:r>
          </a:p>
        </p:txBody>
      </p:sp>
    </p:spTree>
    <p:extLst>
      <p:ext uri="{BB962C8B-B14F-4D97-AF65-F5344CB8AC3E}">
        <p14:creationId xmlns:p14="http://schemas.microsoft.com/office/powerpoint/2010/main" val="42476008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93AA-5916-4170-9775-03A9F0C3F5ED}"/>
              </a:ext>
            </a:extLst>
          </p:cNvPr>
          <p:cNvSpPr>
            <a:spLocks noGrp="1"/>
          </p:cNvSpPr>
          <p:nvPr>
            <p:ph type="title"/>
          </p:nvPr>
        </p:nvSpPr>
        <p:spPr/>
        <p:txBody>
          <a:bodyPr/>
          <a:lstStyle/>
          <a:p>
            <a:r>
              <a:rPr lang="pt-BR" dirty="0"/>
              <a:t>Centrality Metrics – Degree-based</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6C6FA83-C72D-47F3-8BDF-7BE1CE46FDF3}"/>
                  </a:ext>
                </a:extLst>
              </p:cNvPr>
              <p:cNvSpPr>
                <a:spLocks noGrp="1"/>
              </p:cNvSpPr>
              <p:nvPr>
                <p:ph type="body" sz="quarter" idx="13"/>
              </p:nvPr>
            </p:nvSpPr>
            <p:spPr>
              <a:xfrm>
                <a:off x="621114" y="938626"/>
                <a:ext cx="10305906" cy="3577716"/>
              </a:xfrm>
            </p:spPr>
            <p:txBody>
              <a:bodyPr/>
              <a:lstStyle/>
              <a:p>
                <a:r>
                  <a:rPr lang="en-US" b="1" dirty="0"/>
                  <a:t>Centrality</a:t>
                </a:r>
                <a:r>
                  <a:rPr lang="en-US" dirty="0"/>
                  <a:t>: node degree</a:t>
                </a:r>
              </a:p>
              <a:p>
                <a:r>
                  <a:rPr lang="en-US" b="1" dirty="0"/>
                  <a:t>Eigenvector Centrality:</a:t>
                </a:r>
                <a:r>
                  <a:rPr lang="en-US" dirty="0"/>
                  <a:t> importance of a node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depends on importance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a14:m>
                <a:r>
                  <a:rPr lang="en-US" dirty="0"/>
                  <a:t>) of its neighbors</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66C6FA83-C72D-47F3-8BDF-7BE1CE46FDF3}"/>
                  </a:ext>
                </a:extLst>
              </p:cNvPr>
              <p:cNvSpPr>
                <a:spLocks noGrp="1" noRot="1" noChangeAspect="1" noMove="1" noResize="1" noEditPoints="1" noAdjustHandles="1" noChangeArrowheads="1" noChangeShapeType="1" noTextEdit="1"/>
              </p:cNvSpPr>
              <p:nvPr>
                <p:ph type="body" sz="quarter" idx="13"/>
              </p:nvPr>
            </p:nvSpPr>
            <p:spPr>
              <a:xfrm>
                <a:off x="621114" y="938626"/>
                <a:ext cx="10305906" cy="3577716"/>
              </a:xfrm>
              <a:blipFill>
                <a:blip r:embed="rId3"/>
                <a:stretch>
                  <a:fillRect l="-1420" t="-1533" r="-17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B7065CC-0D80-406B-813B-1E97C6340994}"/>
              </a:ext>
            </a:extLst>
          </p:cNvPr>
          <p:cNvSpPr>
            <a:spLocks noGrp="1"/>
          </p:cNvSpPr>
          <p:nvPr>
            <p:ph type="sldNum" sz="quarter" idx="17"/>
          </p:nvPr>
        </p:nvSpPr>
        <p:spPr/>
        <p:txBody>
          <a:bodyPr/>
          <a:lstStyle/>
          <a:p>
            <a:fld id="{81561042-0DC2-4A04-AA50-F6D44EB20EBA}" type="slidenum">
              <a:rPr lang="en-US" smtClean="0"/>
              <a:t>36</a:t>
            </a:fld>
            <a:endParaRPr lang="en-US"/>
          </a:p>
        </p:txBody>
      </p:sp>
      <p:sp>
        <p:nvSpPr>
          <p:cNvPr id="7" name="TextBox 6">
            <a:extLst>
              <a:ext uri="{FF2B5EF4-FFF2-40B4-BE49-F238E27FC236}">
                <a16:creationId xmlns:a16="http://schemas.microsoft.com/office/drawing/2014/main" id="{D11C15F7-6CE8-4257-AC23-AA27FDED9663}"/>
              </a:ext>
            </a:extLst>
          </p:cNvPr>
          <p:cNvSpPr txBox="1"/>
          <p:nvPr/>
        </p:nvSpPr>
        <p:spPr bwMode="gray">
          <a:xfrm>
            <a:off x="120121" y="6285932"/>
            <a:ext cx="11951757" cy="461665"/>
          </a:xfrm>
          <a:prstGeom prst="rect">
            <a:avLst/>
          </a:prstGeom>
          <a:noFill/>
        </p:spPr>
        <p:txBody>
          <a:bodyPr wrap="square">
            <a:spAutoFit/>
          </a:bodyPr>
          <a:lstStyle/>
          <a:p>
            <a:r>
              <a:rPr lang="en-US" sz="1200" dirty="0"/>
              <a:t>Newman, Mark. </a:t>
            </a:r>
            <a:r>
              <a:rPr lang="en-US" sz="1200" i="1" dirty="0"/>
              <a:t>Networks</a:t>
            </a:r>
            <a:r>
              <a:rPr lang="en-US" sz="1200" dirty="0"/>
              <a:t>. Oxford university press, 2018.</a:t>
            </a:r>
          </a:p>
          <a:p>
            <a:r>
              <a:rPr lang="en-US" sz="1200" dirty="0" err="1"/>
              <a:t>Borgatti</a:t>
            </a:r>
            <a:r>
              <a:rPr lang="en-US" sz="1200" dirty="0"/>
              <a:t>, Stephen P., and Martin G. Everett. "A graph-theoretic perspective on centrality." </a:t>
            </a:r>
            <a:r>
              <a:rPr lang="en-US" sz="1200" i="1" dirty="0"/>
              <a:t>Social networks</a:t>
            </a:r>
            <a:r>
              <a:rPr lang="en-US" sz="1200" dirty="0"/>
              <a:t> 28.4 (2006): 466-484.</a:t>
            </a:r>
          </a:p>
        </p:txBody>
      </p:sp>
      <p:pic>
        <p:nvPicPr>
          <p:cNvPr id="9" name="Picture 8" descr="Background pattern&#10;&#10;Description automatically generated">
            <a:extLst>
              <a:ext uri="{FF2B5EF4-FFF2-40B4-BE49-F238E27FC236}">
                <a16:creationId xmlns:a16="http://schemas.microsoft.com/office/drawing/2014/main" id="{D054DD9F-6089-4D48-93DF-42B298167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713" y="282752"/>
            <a:ext cx="1167481" cy="116748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pic>
      <p:sp>
        <p:nvSpPr>
          <p:cNvPr id="11" name="TextBox 10">
            <a:extLst>
              <a:ext uri="{FF2B5EF4-FFF2-40B4-BE49-F238E27FC236}">
                <a16:creationId xmlns:a16="http://schemas.microsoft.com/office/drawing/2014/main" id="{B8A24812-9810-4578-A864-4656167ECCC9}"/>
              </a:ext>
            </a:extLst>
          </p:cNvPr>
          <p:cNvSpPr txBox="1"/>
          <p:nvPr/>
        </p:nvSpPr>
        <p:spPr bwMode="gray">
          <a:xfrm>
            <a:off x="7762194" y="1063177"/>
            <a:ext cx="992931" cy="2637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800" dirty="0"/>
              <a:t>source: Wikipedia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A80BA08-227A-40D3-AD55-0169D85E6D6B}"/>
                  </a:ext>
                </a:extLst>
              </p:cNvPr>
              <p:cNvSpPr txBox="1"/>
              <p:nvPr/>
            </p:nvSpPr>
            <p:spPr bwMode="gray">
              <a:xfrm>
                <a:off x="149087" y="2010764"/>
                <a:ext cx="2546405" cy="7958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m:oMathPara>
                </a14:m>
                <a:endParaRPr lang="en-US" dirty="0"/>
              </a:p>
            </p:txBody>
          </p:sp>
        </mc:Choice>
        <mc:Fallback xmlns="">
          <p:sp>
            <p:nvSpPr>
              <p:cNvPr id="10" name="TextBox 9">
                <a:extLst>
                  <a:ext uri="{FF2B5EF4-FFF2-40B4-BE49-F238E27FC236}">
                    <a16:creationId xmlns:a16="http://schemas.microsoft.com/office/drawing/2014/main" id="{4A80BA08-227A-40D3-AD55-0169D85E6D6B}"/>
                  </a:ext>
                </a:extLst>
              </p:cNvPr>
              <p:cNvSpPr txBox="1">
                <a:spLocks noRot="1" noChangeAspect="1" noMove="1" noResize="1" noEditPoints="1" noAdjustHandles="1" noChangeArrowheads="1" noChangeShapeType="1" noTextEdit="1"/>
              </p:cNvSpPr>
              <p:nvPr/>
            </p:nvSpPr>
            <p:spPr bwMode="gray">
              <a:xfrm>
                <a:off x="149087" y="2010764"/>
                <a:ext cx="2546405" cy="79585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DFCB98-870A-4C66-938B-AAA10485ED1C}"/>
                  </a:ext>
                </a:extLst>
              </p:cNvPr>
              <p:cNvSpPr txBox="1"/>
              <p:nvPr/>
            </p:nvSpPr>
            <p:spPr bwMode="gray">
              <a:xfrm>
                <a:off x="2224377" y="2143174"/>
                <a:ext cx="8541689" cy="405880"/>
              </a:xfrm>
              <a:prstGeom prst="rect">
                <a:avLst/>
              </a:prstGeom>
              <a:noFill/>
            </p:spPr>
            <p:txBody>
              <a:bodyPr wrap="square">
                <a:spAutoFit/>
              </a:bodyPr>
              <a:lstStyle/>
              <a:p>
                <a:r>
                  <a:rPr lang="en-US" dirty="0"/>
                  <a:t>Or use the Adjacency matrix </a:t>
                </a:r>
                <a:r>
                  <a:rPr lang="en-US" i="1" dirty="0"/>
                  <a:t>A</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r>
                  <a:rPr lang="en-US" b="0" i="0" dirty="0">
                    <a:latin typeface="+mj-lt"/>
                  </a:rPr>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r>
                      <a:rPr lang="en-US" b="0" i="1" smtClean="0">
                        <a:latin typeface="Cambria Math" panose="02040503050406030204" pitchFamily="18" charset="0"/>
                      </a:rPr>
                      <m:t>𝐴𝑥</m:t>
                    </m:r>
                    <m:r>
                      <a:rPr lang="en-US" b="0" i="1" smtClean="0">
                        <a:latin typeface="Cambria Math" panose="02040503050406030204" pitchFamily="18" charset="0"/>
                      </a:rPr>
                      <m:t>,  </m:t>
                    </m:r>
                    <m:r>
                      <a:rPr lang="en-US" b="0" i="1" smtClean="0">
                        <a:latin typeface="Cambria Math" panose="02040503050406030204" pitchFamily="18" charset="0"/>
                      </a:rPr>
                      <m:t>𝐴𝑥</m:t>
                    </m:r>
                    <m:r>
                      <a:rPr lang="en-US" b="0" i="1" smtClean="0">
                        <a:latin typeface="Cambria Math" panose="02040503050406030204" pitchFamily="18" charset="0"/>
                      </a:rPr>
                      <m:t>=</m:t>
                    </m:r>
                    <m:r>
                      <a:rPr lang="en-US" b="0" i="1" smtClean="0">
                        <a:latin typeface="Cambria Math" panose="02040503050406030204" pitchFamily="18" charset="0"/>
                      </a:rPr>
                      <m:t>𝑘𝑥</m:t>
                    </m:r>
                  </m:oMath>
                </a14:m>
                <a:r>
                  <a:rPr lang="en-US" dirty="0"/>
                  <a:t> </a:t>
                </a:r>
              </a:p>
            </p:txBody>
          </p:sp>
        </mc:Choice>
        <mc:Fallback xmlns="">
          <p:sp>
            <p:nvSpPr>
              <p:cNvPr id="12" name="TextBox 11">
                <a:extLst>
                  <a:ext uri="{FF2B5EF4-FFF2-40B4-BE49-F238E27FC236}">
                    <a16:creationId xmlns:a16="http://schemas.microsoft.com/office/drawing/2014/main" id="{65DFCB98-870A-4C66-938B-AAA10485ED1C}"/>
                  </a:ext>
                </a:extLst>
              </p:cNvPr>
              <p:cNvSpPr txBox="1">
                <a:spLocks noRot="1" noChangeAspect="1" noMove="1" noResize="1" noEditPoints="1" noAdjustHandles="1" noChangeArrowheads="1" noChangeShapeType="1" noTextEdit="1"/>
              </p:cNvSpPr>
              <p:nvPr/>
            </p:nvSpPr>
            <p:spPr bwMode="gray">
              <a:xfrm>
                <a:off x="2224377" y="2143174"/>
                <a:ext cx="8541689" cy="405880"/>
              </a:xfrm>
              <a:prstGeom prst="rect">
                <a:avLst/>
              </a:prstGeom>
              <a:blipFill>
                <a:blip r:embed="rId6"/>
                <a:stretch>
                  <a:fillRect l="-642" t="-107576" b="-16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F1E6F40-CA70-4647-B0A6-F83632829EB9}"/>
                  </a:ext>
                </a:extLst>
              </p:cNvPr>
              <p:cNvSpPr txBox="1"/>
              <p:nvPr/>
            </p:nvSpPr>
            <p:spPr bwMode="gray">
              <a:xfrm>
                <a:off x="2306305" y="2475611"/>
                <a:ext cx="7341465" cy="1500860"/>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𝑥</m:t>
                    </m:r>
                  </m:oMath>
                </a14:m>
                <a:r>
                  <a:rPr lang="en-US" dirty="0">
                    <a:latin typeface="Cambria Math" panose="02040503050406030204" pitchFamily="18" charset="0"/>
                  </a:rPr>
                  <a:t> = eigenvector of </a:t>
                </a:r>
                <a:r>
                  <a:rPr lang="en-US" i="1" dirty="0">
                    <a:latin typeface="Cambria Math" panose="02040503050406030204" pitchFamily="18" charset="0"/>
                  </a:rPr>
                  <a:t>A</a:t>
                </a:r>
              </a:p>
              <a:p>
                <a14:m>
                  <m:oMath xmlns:m="http://schemas.openxmlformats.org/officeDocument/2006/math">
                    <m:r>
                      <a:rPr lang="en-US" b="0" i="1" dirty="0" smtClean="0">
                        <a:latin typeface="Cambria Math" panose="02040503050406030204" pitchFamily="18" charset="0"/>
                      </a:rPr>
                      <m:t>𝑘</m:t>
                    </m:r>
                  </m:oMath>
                </a14:m>
                <a:r>
                  <a:rPr lang="en-US" dirty="0"/>
                  <a:t> = from the </a:t>
                </a:r>
                <a:r>
                  <a:rPr lang="en-US" i="1" dirty="0" err="1"/>
                  <a:t>ith</a:t>
                </a:r>
                <a:r>
                  <a:rPr lang="en-US" dirty="0"/>
                  <a:t> eigenvalue of the leading eigenvector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 </a:t>
                </a:r>
                <a14:m>
                  <m:oMath xmlns:m="http://schemas.openxmlformats.org/officeDocument/2006/math">
                    <m:r>
                      <a:rPr lang="en-US" sz="2400" b="1" i="1" dirty="0" smtClean="0">
                        <a:latin typeface="Cambria Math" panose="02040503050406030204" pitchFamily="18" charset="0"/>
                      </a:rPr>
                      <m:t>𝒌</m:t>
                    </m:r>
                    <m:r>
                      <a:rPr lang="en-US" sz="2400" b="1" i="0" dirty="0" smtClean="0">
                        <a:latin typeface="Cambria Math" panose="02040503050406030204" pitchFamily="18" charset="0"/>
                      </a:rPr>
                      <m:t>=</m:t>
                    </m:r>
                    <m:f>
                      <m:fPr>
                        <m:ctrlPr>
                          <a:rPr lang="en-US" sz="2400" b="1" i="1" dirty="0" smtClean="0">
                            <a:latin typeface="Cambria Math" panose="02040503050406030204" pitchFamily="18" charset="0"/>
                          </a:rPr>
                        </m:ctrlPr>
                      </m:fPr>
                      <m:num>
                        <m:r>
                          <a:rPr lang="en-US" sz="2400" b="1" i="0" dirty="0" smtClean="0">
                            <a:latin typeface="Cambria Math" panose="02040503050406030204" pitchFamily="18" charset="0"/>
                          </a:rPr>
                          <m:t>𝟏</m:t>
                        </m:r>
                      </m:num>
                      <m:den>
                        <m:sSub>
                          <m:sSubPr>
                            <m:ctrlPr>
                              <a:rPr lang="en-US" sz="2400" b="1" i="1" dirty="0" smtClean="0">
                                <a:latin typeface="Cambria Math" panose="02040503050406030204" pitchFamily="18" charset="0"/>
                                <a:ea typeface="Cambria Math" panose="02040503050406030204" pitchFamily="18" charset="0"/>
                              </a:rPr>
                            </m:ctrlPr>
                          </m:sSubPr>
                          <m:e>
                            <m:r>
                              <a:rPr lang="en-US" sz="2400" b="1" i="1" dirty="0">
                                <a:latin typeface="Cambria Math" panose="02040503050406030204" pitchFamily="18" charset="0"/>
                                <a:ea typeface="Cambria Math" panose="02040503050406030204" pitchFamily="18" charset="0"/>
                              </a:rPr>
                              <m:t>𝝀</m:t>
                            </m:r>
                          </m:e>
                          <m:sub>
                            <m:r>
                              <a:rPr lang="en-US" sz="2400" b="1" i="0" dirty="0" smtClean="0">
                                <a:latin typeface="Cambria Math" panose="02040503050406030204" pitchFamily="18" charset="0"/>
                                <a:ea typeface="Cambria Math" panose="02040503050406030204" pitchFamily="18" charset="0"/>
                              </a:rPr>
                              <m:t>𝟐</m:t>
                            </m:r>
                          </m:sub>
                        </m:sSub>
                        <m:r>
                          <a:rPr lang="en-US" sz="2400" b="1" i="0" dirty="0" smtClean="0">
                            <a:latin typeface="Cambria Math" panose="02040503050406030204" pitchFamily="18" charset="0"/>
                          </a:rPr>
                          <m:t> </m:t>
                        </m:r>
                      </m:den>
                    </m:f>
                  </m:oMath>
                </a14:m>
                <a:r>
                  <a:rPr lang="en-US" sz="1600" dirty="0"/>
                  <a:t> </a:t>
                </a:r>
                <a:r>
                  <a:rPr lang="en-US" dirty="0"/>
                  <a:t>, where </a:t>
                </a:r>
                <a14:m>
                  <m:oMath xmlns:m="http://schemas.openxmlformats.org/officeDocument/2006/math">
                    <m:sSub>
                      <m:sSubPr>
                        <m:ctrlPr>
                          <a:rPr lang="en-US" sz="2400" i="1" dirty="0">
                            <a:latin typeface="Cambria Math" panose="02040503050406030204" pitchFamily="18" charset="0"/>
                            <a:ea typeface="Cambria Math" panose="02040503050406030204" pitchFamily="18" charset="0"/>
                          </a:rPr>
                        </m:ctrlPr>
                      </m:sSubPr>
                      <m:e>
                        <m:r>
                          <m:rPr>
                            <m:sty m:val="p"/>
                          </m:rPr>
                          <a:rPr lang="en-US" sz="2400" dirty="0">
                            <a:latin typeface="Cambria Math" panose="02040503050406030204" pitchFamily="18" charset="0"/>
                            <a:ea typeface="Cambria Math" panose="02040503050406030204" pitchFamily="18" charset="0"/>
                          </a:rPr>
                          <m:t>λ</m:t>
                        </m:r>
                      </m:e>
                      <m:sub>
                        <m:r>
                          <a:rPr lang="en-US" sz="2400" dirty="0">
                            <a:latin typeface="Cambria Math" panose="02040503050406030204" pitchFamily="18" charset="0"/>
                            <a:ea typeface="Cambria Math" panose="02040503050406030204" pitchFamily="18" charset="0"/>
                          </a:rPr>
                          <m:t>2</m:t>
                        </m:r>
                      </m:sub>
                    </m:sSub>
                    <m:r>
                      <a:rPr lang="en-US" sz="2400" i="1" dirty="0">
                        <a:latin typeface="Cambria Math" panose="02040503050406030204" pitchFamily="18" charset="0"/>
                        <a:ea typeface="Cambria Math" panose="02040503050406030204" pitchFamily="18" charset="0"/>
                      </a:rPr>
                      <m:t> </m:t>
                    </m:r>
                  </m:oMath>
                </a14:m>
                <a:r>
                  <a:rPr lang="en-US" dirty="0"/>
                  <a:t>is be the largest non-negative eigenvalue (From the Perron-</a:t>
                </a:r>
                <a:r>
                  <a:rPr lang="en-US" dirty="0" err="1"/>
                  <a:t>Frobenius</a:t>
                </a:r>
                <a:r>
                  <a:rPr lang="en-US" dirty="0"/>
                  <a:t> Theorem). </a:t>
                </a:r>
              </a:p>
            </p:txBody>
          </p:sp>
        </mc:Choice>
        <mc:Fallback xmlns="">
          <p:sp>
            <p:nvSpPr>
              <p:cNvPr id="8" name="TextBox 7">
                <a:extLst>
                  <a:ext uri="{FF2B5EF4-FFF2-40B4-BE49-F238E27FC236}">
                    <a16:creationId xmlns:a16="http://schemas.microsoft.com/office/drawing/2014/main" id="{1F1E6F40-CA70-4647-B0A6-F83632829EB9}"/>
                  </a:ext>
                </a:extLst>
              </p:cNvPr>
              <p:cNvSpPr txBox="1">
                <a:spLocks noRot="1" noChangeAspect="1" noMove="1" noResize="1" noEditPoints="1" noAdjustHandles="1" noChangeArrowheads="1" noChangeShapeType="1" noTextEdit="1"/>
              </p:cNvSpPr>
              <p:nvPr/>
            </p:nvSpPr>
            <p:spPr bwMode="gray">
              <a:xfrm>
                <a:off x="2306305" y="2475611"/>
                <a:ext cx="7341465" cy="1500860"/>
              </a:xfrm>
              <a:prstGeom prst="rect">
                <a:avLst/>
              </a:prstGeom>
              <a:blipFill>
                <a:blip r:embed="rId7"/>
                <a:stretch>
                  <a:fillRect l="-664" t="-2439" b="-56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8DF409B-BD4F-49FA-A798-78DAF09EA540}"/>
                  </a:ext>
                </a:extLst>
              </p:cNvPr>
              <p:cNvSpPr txBox="1"/>
              <p:nvPr/>
            </p:nvSpPr>
            <p:spPr bwMode="gray">
              <a:xfrm>
                <a:off x="478369" y="4268295"/>
                <a:ext cx="6773221" cy="405880"/>
              </a:xfrm>
              <a:prstGeom prst="rect">
                <a:avLst/>
              </a:prstGeom>
              <a:noFill/>
            </p:spPr>
            <p:txBody>
              <a:bodyPr wrap="square">
                <a:spAutoFit/>
              </a:bodyPr>
              <a:lstStyle/>
              <a:p>
                <a:r>
                  <a:rPr lang="en-US" b="1" dirty="0"/>
                  <a:t>Katz Centrality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r>
                      <a:rPr lang="en-US" b="0" i="1" smtClean="0">
                        <a:latin typeface="Cambria Math" panose="02040503050406030204" pitchFamily="18" charset="0"/>
                      </a:rPr>
                      <m:t>𝛽</m:t>
                    </m:r>
                  </m:oMath>
                </a14:m>
                <a:r>
                  <a:rPr lang="en-US" dirty="0"/>
                  <a:t>,where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𝑐𝑜𝑛𝑠𝑡𝑎𝑛𝑡</m:t>
                    </m:r>
                  </m:oMath>
                </a14:m>
                <a:endParaRPr lang="en-US" dirty="0"/>
              </a:p>
            </p:txBody>
          </p:sp>
        </mc:Choice>
        <mc:Fallback xmlns="">
          <p:sp>
            <p:nvSpPr>
              <p:cNvPr id="15" name="TextBox 14">
                <a:extLst>
                  <a:ext uri="{FF2B5EF4-FFF2-40B4-BE49-F238E27FC236}">
                    <a16:creationId xmlns:a16="http://schemas.microsoft.com/office/drawing/2014/main" id="{58DF409B-BD4F-49FA-A798-78DAF09EA540}"/>
                  </a:ext>
                </a:extLst>
              </p:cNvPr>
              <p:cNvSpPr txBox="1">
                <a:spLocks noRot="1" noChangeAspect="1" noMove="1" noResize="1" noEditPoints="1" noAdjustHandles="1" noChangeArrowheads="1" noChangeShapeType="1" noTextEdit="1"/>
              </p:cNvSpPr>
              <p:nvPr/>
            </p:nvSpPr>
            <p:spPr bwMode="gray">
              <a:xfrm>
                <a:off x="478369" y="4268295"/>
                <a:ext cx="6773221" cy="405880"/>
              </a:xfrm>
              <a:prstGeom prst="rect">
                <a:avLst/>
              </a:prstGeom>
              <a:blipFill>
                <a:blip r:embed="rId8"/>
                <a:stretch>
                  <a:fillRect l="-719" t="-105970" b="-161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FF0EAAB-3709-4E5F-9061-1E4DC9884F23}"/>
                  </a:ext>
                </a:extLst>
              </p:cNvPr>
              <p:cNvSpPr txBox="1"/>
              <p:nvPr/>
            </p:nvSpPr>
            <p:spPr bwMode="gray">
              <a:xfrm>
                <a:off x="478369" y="5064702"/>
                <a:ext cx="7488838" cy="564706"/>
              </a:xfrm>
              <a:prstGeom prst="rect">
                <a:avLst/>
              </a:prstGeom>
              <a:noFill/>
            </p:spPr>
            <p:txBody>
              <a:bodyPr wrap="square">
                <a:spAutoFit/>
              </a:bodyPr>
              <a:lstStyle/>
              <a:p>
                <a:r>
                  <a:rPr lang="en-US" b="1" dirty="0"/>
                  <a:t>PageRank</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𝑗</m:t>
                                </m:r>
                              </m:sub>
                              <m:sup>
                                <m:r>
                                  <a:rPr lang="en-US" b="0" i="1" smtClean="0">
                                    <a:latin typeface="Cambria Math" panose="02040503050406030204" pitchFamily="18" charset="0"/>
                                  </a:rPr>
                                  <m:t>𝑜𝑢𝑡</m:t>
                                </m:r>
                              </m:sup>
                            </m:sSubSup>
                          </m:den>
                        </m:f>
                      </m:e>
                    </m:nary>
                    <m:r>
                      <a:rPr lang="en-US" b="0" i="1" smtClean="0">
                        <a:latin typeface="Cambria Math" panose="02040503050406030204" pitchFamily="18" charset="0"/>
                      </a:rPr>
                      <m:t>+</m:t>
                    </m:r>
                    <m:r>
                      <a:rPr lang="en-US" b="0" i="1" smtClean="0">
                        <a:latin typeface="Cambria Math" panose="02040503050406030204" pitchFamily="18" charset="0"/>
                      </a:rPr>
                      <m:t>𝛽</m:t>
                    </m:r>
                  </m:oMath>
                </a14:m>
                <a:r>
                  <a:rPr lang="en-US" dirty="0"/>
                  <a:t>,where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k</m:t>
                        </m:r>
                      </m:e>
                      <m:sub>
                        <m:r>
                          <m:rPr>
                            <m:sty m:val="p"/>
                          </m:rPr>
                          <a:rPr lang="en-US" b="0" i="0" smtClean="0">
                            <a:latin typeface="Cambria Math" panose="02040503050406030204" pitchFamily="18" charset="0"/>
                          </a:rPr>
                          <m:t>j</m:t>
                        </m:r>
                      </m:sub>
                      <m:sup>
                        <m:r>
                          <m:rPr>
                            <m:sty m:val="p"/>
                          </m:rPr>
                          <a:rPr lang="en-US" b="0" i="0" smtClean="0">
                            <a:latin typeface="Cambria Math" panose="02040503050406030204" pitchFamily="18" charset="0"/>
                          </a:rPr>
                          <m:t>out</m:t>
                        </m:r>
                      </m:sup>
                    </m:sSubSup>
                    <m:r>
                      <a:rPr lang="en-US" b="0" i="0" smtClean="0">
                        <a:latin typeface="Cambria Math" panose="02040503050406030204" pitchFamily="18" charset="0"/>
                      </a:rPr>
                      <m:t>=</m:t>
                    </m:r>
                    <m:r>
                      <m:rPr>
                        <m:sty m:val="p"/>
                      </m:rPr>
                      <a:rPr lang="en-US" b="0" i="0" smtClean="0">
                        <a:latin typeface="Cambria Math" panose="02040503050406030204" pitchFamily="18" charset="0"/>
                      </a:rPr>
                      <m:t>outdegree</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node</m:t>
                    </m:r>
                    <m:r>
                      <a:rPr lang="en-US" b="0" i="0" smtClean="0">
                        <a:latin typeface="Cambria Math" panose="02040503050406030204" pitchFamily="18" charset="0"/>
                      </a:rPr>
                      <m:t> </m:t>
                    </m:r>
                    <m:r>
                      <m:rPr>
                        <m:sty m:val="p"/>
                      </m:rPr>
                      <a:rPr lang="en-US" b="0" i="0" smtClean="0">
                        <a:latin typeface="Cambria Math" panose="02040503050406030204" pitchFamily="18" charset="0"/>
                      </a:rPr>
                      <m:t>j</m:t>
                    </m:r>
                  </m:oMath>
                </a14:m>
                <a:endParaRPr lang="en-US" dirty="0"/>
              </a:p>
            </p:txBody>
          </p:sp>
        </mc:Choice>
        <mc:Fallback xmlns="">
          <p:sp>
            <p:nvSpPr>
              <p:cNvPr id="17" name="TextBox 16">
                <a:extLst>
                  <a:ext uri="{FF2B5EF4-FFF2-40B4-BE49-F238E27FC236}">
                    <a16:creationId xmlns:a16="http://schemas.microsoft.com/office/drawing/2014/main" id="{DFF0EAAB-3709-4E5F-9061-1E4DC9884F23}"/>
                  </a:ext>
                </a:extLst>
              </p:cNvPr>
              <p:cNvSpPr txBox="1">
                <a:spLocks noRot="1" noChangeAspect="1" noMove="1" noResize="1" noEditPoints="1" noAdjustHandles="1" noChangeArrowheads="1" noChangeShapeType="1" noTextEdit="1"/>
              </p:cNvSpPr>
              <p:nvPr/>
            </p:nvSpPr>
            <p:spPr bwMode="gray">
              <a:xfrm>
                <a:off x="478369" y="5064702"/>
                <a:ext cx="7488838" cy="564706"/>
              </a:xfrm>
              <a:prstGeom prst="rect">
                <a:avLst/>
              </a:prstGeom>
              <a:blipFill>
                <a:blip r:embed="rId9"/>
                <a:stretch>
                  <a:fillRect l="-651" t="-69565" b="-97826"/>
                </a:stretch>
              </a:blipFill>
            </p:spPr>
            <p:txBody>
              <a:bodyPr/>
              <a:lstStyle/>
              <a:p>
                <a:r>
                  <a:rPr lang="en-US">
                    <a:noFill/>
                  </a:rPr>
                  <a:t> </a:t>
                </a:r>
              </a:p>
            </p:txBody>
          </p:sp>
        </mc:Fallback>
      </mc:AlternateContent>
    </p:spTree>
    <p:extLst>
      <p:ext uri="{BB962C8B-B14F-4D97-AF65-F5344CB8AC3E}">
        <p14:creationId xmlns:p14="http://schemas.microsoft.com/office/powerpoint/2010/main" val="372247485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93AA-5916-4170-9775-03A9F0C3F5ED}"/>
              </a:ext>
            </a:extLst>
          </p:cNvPr>
          <p:cNvSpPr>
            <a:spLocks noGrp="1"/>
          </p:cNvSpPr>
          <p:nvPr>
            <p:ph type="title"/>
          </p:nvPr>
        </p:nvSpPr>
        <p:spPr/>
        <p:txBody>
          <a:bodyPr/>
          <a:lstStyle/>
          <a:p>
            <a:r>
              <a:rPr lang="pt-BR" dirty="0"/>
              <a:t>Centrality Metrics – Path-Based</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6C6FA83-C72D-47F3-8BDF-7BE1CE46FDF3}"/>
                  </a:ext>
                </a:extLst>
              </p:cNvPr>
              <p:cNvSpPr>
                <a:spLocks noGrp="1"/>
              </p:cNvSpPr>
              <p:nvPr>
                <p:ph type="body" sz="quarter" idx="13"/>
              </p:nvPr>
            </p:nvSpPr>
            <p:spPr>
              <a:xfrm>
                <a:off x="652919" y="1473150"/>
                <a:ext cx="10305906" cy="4246291"/>
              </a:xfrm>
            </p:spPr>
            <p:txBody>
              <a:bodyPr/>
              <a:lstStyle/>
              <a:p>
                <a:r>
                  <a:rPr lang="pt-BR" b="1" dirty="0"/>
                  <a:t>Closeness-Centrality</a:t>
                </a:r>
                <a:r>
                  <a:rPr lang="pt-BR" dirty="0"/>
                  <a:t>: </a:t>
                </a:r>
              </a:p>
              <a:p>
                <a:endParaRPr lang="pt-BR" b="0" i="1" dirty="0">
                  <a:latin typeface="Cambria Math" panose="02040503050406030204" pitchFamily="18" charset="0"/>
                </a:endParaRP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nary>
                          <m:naryPr>
                            <m:chr m:val="∑"/>
                            <m:supHide m:val="on"/>
                            <m:ctrlPr>
                              <a:rPr lang="en-US" i="1">
                                <a:latin typeface="Cambria Math" panose="02040503050406030204" pitchFamily="18" charset="0"/>
                              </a:rPr>
                            </m:ctrlPr>
                          </m:naryPr>
                          <m:sub>
                            <m:r>
                              <m:rPr>
                                <m:brk m:alnAt="7"/>
                              </m:rPr>
                              <a:rPr lang="en-US" b="0" i="1" smtClean="0">
                                <a:latin typeface="Cambria Math" panose="02040503050406030204" pitchFamily="18" charset="0"/>
                              </a:rPr>
                              <m:t>𝑗</m:t>
                            </m:r>
                          </m:sub>
                          <m:sup/>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e>
                        </m:nary>
                      </m:den>
                    </m:f>
                  </m:oMath>
                </a14:m>
                <a:r>
                  <a:rPr lang="pt-BR" dirty="0"/>
                  <a:t> or take the harmonic mean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den>
                        </m:f>
                      </m:e>
                    </m:nary>
                  </m:oMath>
                </a14:m>
                <a:r>
                  <a:rPr lang="pt-BR" dirty="0"/>
                  <a:t> (solves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oMath>
                </a14:m>
                <a:r>
                  <a:rPr lang="pt-BR" dirty="0"/>
                  <a:t>) </a:t>
                </a:r>
              </a:p>
              <a:p>
                <a:endParaRPr lang="pt-BR" dirty="0"/>
              </a:p>
              <a:p>
                <a:endParaRPr lang="pt-BR" dirty="0"/>
              </a:p>
              <a:p>
                <a:r>
                  <a:rPr lang="pt-BR" b="1" dirty="0"/>
                  <a:t>Betweeness-Centrality</a:t>
                </a:r>
                <a:r>
                  <a:rPr lang="pt-BR" dirty="0"/>
                  <a:t>:</a:t>
                </a:r>
              </a:p>
              <a:p>
                <a:endParaRPr lang="pt-BR" dirty="0"/>
              </a:p>
              <a:p>
                <a:r>
                  <a:rPr lang="pt-BR"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𝑠𝑡</m:t>
                            </m:r>
                          </m:sub>
                          <m:sup>
                            <m:r>
                              <a:rPr lang="en-US" b="0" i="1" smtClean="0">
                                <a:latin typeface="Cambria Math" panose="02040503050406030204" pitchFamily="18" charset="0"/>
                              </a:rPr>
                              <m:t>𝑖</m:t>
                            </m:r>
                          </m:sup>
                        </m:sSubSup>
                      </m:e>
                    </m:nary>
                    <m:r>
                      <a:rPr lang="en-US" b="0" i="1" smtClean="0">
                        <a:latin typeface="Cambria Math" panose="02040503050406030204" pitchFamily="18" charset="0"/>
                      </a:rPr>
                      <m:t> </m:t>
                    </m:r>
                  </m:oMath>
                </a14:m>
                <a:r>
                  <a:rPr lang="pt-BR" dirty="0"/>
                  <a:t>, where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oMath>
                </a14:m>
                <a:r>
                  <a:rPr lang="pt-BR" dirty="0"/>
                  <a:t> is the shortest path between </a:t>
                </a:r>
                <a:r>
                  <a:rPr lang="pt-BR" i="1" dirty="0"/>
                  <a:t>s</a:t>
                </a:r>
                <a:r>
                  <a:rPr lang="pt-BR" dirty="0"/>
                  <a:t> and </a:t>
                </a:r>
                <a:r>
                  <a:rPr lang="pt-BR" i="1" dirty="0"/>
                  <a:t>t</a:t>
                </a:r>
                <a:r>
                  <a:rPr lang="pt-BR" dirty="0"/>
                  <a:t> that goes through node </a:t>
                </a:r>
                <a:r>
                  <a:rPr lang="pt-BR" i="1" dirty="0"/>
                  <a:t>i</a:t>
                </a:r>
                <a:r>
                  <a:rPr lang="pt-BR" dirty="0"/>
                  <a:t>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𝑛</m:t>
                        </m:r>
                      </m:e>
                      <m:sup>
                        <m:r>
                          <a:rPr lang="en-US" b="0" i="1" dirty="0" smtClean="0">
                            <a:latin typeface="Cambria Math" panose="02040503050406030204" pitchFamily="18" charset="0"/>
                          </a:rPr>
                          <m:t>𝑖</m:t>
                        </m:r>
                      </m:sup>
                    </m:sSup>
                  </m:oMath>
                </a14:m>
                <a:r>
                  <a:rPr lang="en-US" b="0" i="0" dirty="0">
                    <a:latin typeface="+mj-lt"/>
                  </a:rPr>
                  <a:t>).</a:t>
                </a:r>
                <a:endParaRPr lang="pt-BR" dirty="0"/>
              </a:p>
              <a:p>
                <a:endParaRPr lang="pt-BR" dirty="0"/>
              </a:p>
            </p:txBody>
          </p:sp>
        </mc:Choice>
        <mc:Fallback xmlns="">
          <p:sp>
            <p:nvSpPr>
              <p:cNvPr id="3" name="Text Placeholder 2">
                <a:extLst>
                  <a:ext uri="{FF2B5EF4-FFF2-40B4-BE49-F238E27FC236}">
                    <a16:creationId xmlns:a16="http://schemas.microsoft.com/office/drawing/2014/main" id="{66C6FA83-C72D-47F3-8BDF-7BE1CE46FDF3}"/>
                  </a:ext>
                </a:extLst>
              </p:cNvPr>
              <p:cNvSpPr>
                <a:spLocks noGrp="1" noRot="1" noChangeAspect="1" noMove="1" noResize="1" noEditPoints="1" noAdjustHandles="1" noChangeArrowheads="1" noChangeShapeType="1" noTextEdit="1"/>
              </p:cNvSpPr>
              <p:nvPr>
                <p:ph type="body" sz="quarter" idx="13"/>
              </p:nvPr>
            </p:nvSpPr>
            <p:spPr>
              <a:xfrm>
                <a:off x="652919" y="1473150"/>
                <a:ext cx="10305906" cy="4246291"/>
              </a:xfrm>
              <a:blipFill>
                <a:blip r:embed="rId3"/>
                <a:stretch>
                  <a:fillRect l="-1419" t="-143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B7065CC-0D80-406B-813B-1E97C6340994}"/>
              </a:ext>
            </a:extLst>
          </p:cNvPr>
          <p:cNvSpPr>
            <a:spLocks noGrp="1"/>
          </p:cNvSpPr>
          <p:nvPr>
            <p:ph type="sldNum" sz="quarter" idx="17"/>
          </p:nvPr>
        </p:nvSpPr>
        <p:spPr/>
        <p:txBody>
          <a:bodyPr/>
          <a:lstStyle/>
          <a:p>
            <a:fld id="{81561042-0DC2-4A04-AA50-F6D44EB20EBA}" type="slidenum">
              <a:rPr lang="en-US" smtClean="0"/>
              <a:t>37</a:t>
            </a:fld>
            <a:endParaRPr lang="en-US"/>
          </a:p>
        </p:txBody>
      </p:sp>
      <p:sp>
        <p:nvSpPr>
          <p:cNvPr id="7" name="TextBox 6">
            <a:extLst>
              <a:ext uri="{FF2B5EF4-FFF2-40B4-BE49-F238E27FC236}">
                <a16:creationId xmlns:a16="http://schemas.microsoft.com/office/drawing/2014/main" id="{D11C15F7-6CE8-4257-AC23-AA27FDED9663}"/>
              </a:ext>
            </a:extLst>
          </p:cNvPr>
          <p:cNvSpPr txBox="1"/>
          <p:nvPr/>
        </p:nvSpPr>
        <p:spPr bwMode="gray">
          <a:xfrm>
            <a:off x="86984" y="6225195"/>
            <a:ext cx="11951757" cy="523220"/>
          </a:xfrm>
          <a:prstGeom prst="rect">
            <a:avLst/>
          </a:prstGeom>
          <a:noFill/>
        </p:spPr>
        <p:txBody>
          <a:bodyPr wrap="square">
            <a:spAutoFit/>
          </a:bodyPr>
          <a:lstStyle/>
          <a:p>
            <a:r>
              <a:rPr lang="en-US" sz="1400" dirty="0"/>
              <a:t>Newman, Mark. </a:t>
            </a:r>
            <a:r>
              <a:rPr lang="en-US" sz="1400" i="1" dirty="0"/>
              <a:t>Networks</a:t>
            </a:r>
            <a:r>
              <a:rPr lang="en-US" sz="1400" dirty="0"/>
              <a:t>. Oxford university press, 2018.</a:t>
            </a:r>
          </a:p>
          <a:p>
            <a:r>
              <a:rPr lang="en-US" sz="1400" dirty="0" err="1"/>
              <a:t>Borgatti</a:t>
            </a:r>
            <a:r>
              <a:rPr lang="en-US" sz="1400" dirty="0"/>
              <a:t>, Stephen P., and Martin G. Everett. "A graph-theoretic perspective on centrality." </a:t>
            </a:r>
            <a:r>
              <a:rPr lang="en-US" sz="1400" i="1" dirty="0"/>
              <a:t>Social networks</a:t>
            </a:r>
            <a:r>
              <a:rPr lang="en-US" sz="1400" dirty="0"/>
              <a:t> 28.4 (2006): 466-484.</a:t>
            </a:r>
          </a:p>
        </p:txBody>
      </p:sp>
      <p:pic>
        <p:nvPicPr>
          <p:cNvPr id="9" name="Picture 8" descr="Background pattern&#10;&#10;Description automatically generated">
            <a:extLst>
              <a:ext uri="{FF2B5EF4-FFF2-40B4-BE49-F238E27FC236}">
                <a16:creationId xmlns:a16="http://schemas.microsoft.com/office/drawing/2014/main" id="{D054DD9F-6089-4D48-93DF-42B298167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713" y="282752"/>
            <a:ext cx="1167481" cy="116748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pic>
      <p:sp>
        <p:nvSpPr>
          <p:cNvPr id="11" name="TextBox 10">
            <a:extLst>
              <a:ext uri="{FF2B5EF4-FFF2-40B4-BE49-F238E27FC236}">
                <a16:creationId xmlns:a16="http://schemas.microsoft.com/office/drawing/2014/main" id="{B8A24812-9810-4578-A864-4656167ECCC9}"/>
              </a:ext>
            </a:extLst>
          </p:cNvPr>
          <p:cNvSpPr txBox="1"/>
          <p:nvPr/>
        </p:nvSpPr>
        <p:spPr bwMode="gray">
          <a:xfrm>
            <a:off x="7762194" y="1063177"/>
            <a:ext cx="992931" cy="2637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800" dirty="0"/>
              <a:t>source: Wikipedia</a:t>
            </a:r>
          </a:p>
        </p:txBody>
      </p:sp>
    </p:spTree>
    <p:extLst>
      <p:ext uri="{BB962C8B-B14F-4D97-AF65-F5344CB8AC3E}">
        <p14:creationId xmlns:p14="http://schemas.microsoft.com/office/powerpoint/2010/main" val="418253023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DC180BD-4C80-4A9C-B4D7-E1C18626D54E}"/>
              </a:ext>
            </a:extLst>
          </p:cNvPr>
          <p:cNvSpPr>
            <a:spLocks noGrp="1"/>
          </p:cNvSpPr>
          <p:nvPr>
            <p:ph type="title"/>
          </p:nvPr>
        </p:nvSpPr>
        <p:spPr>
          <a:xfrm>
            <a:off x="478369" y="144001"/>
            <a:ext cx="9169401" cy="555840"/>
          </a:xfrm>
        </p:spPr>
        <p:txBody>
          <a:bodyPr/>
          <a:lstStyle/>
          <a:p>
            <a:r>
              <a:rPr lang="en-US" dirty="0">
                <a:effectLst/>
                <a:latin typeface="Arial" panose="020B0604020202020204" pitchFamily="34" charset="0"/>
              </a:rPr>
              <a:t>Political Blogosphere [Adamic &amp; Glance 2005]</a:t>
            </a:r>
            <a:endParaRPr lang="en-US" dirty="0"/>
          </a:p>
        </p:txBody>
      </p:sp>
      <p:sp>
        <p:nvSpPr>
          <p:cNvPr id="14" name="Text Placeholder 2">
            <a:extLst>
              <a:ext uri="{FF2B5EF4-FFF2-40B4-BE49-F238E27FC236}">
                <a16:creationId xmlns:a16="http://schemas.microsoft.com/office/drawing/2014/main" id="{14A135A6-4245-44B5-9084-7AAD7C0F2DDD}"/>
              </a:ext>
            </a:extLst>
          </p:cNvPr>
          <p:cNvSpPr>
            <a:spLocks noGrp="1"/>
          </p:cNvSpPr>
          <p:nvPr>
            <p:ph type="body" sz="quarter" idx="13"/>
          </p:nvPr>
        </p:nvSpPr>
        <p:spPr>
          <a:xfrm>
            <a:off x="165051" y="6344667"/>
            <a:ext cx="11861897" cy="369332"/>
          </a:xfrm>
        </p:spPr>
        <p:txBody>
          <a:bodyPr/>
          <a:lstStyle/>
          <a:p>
            <a:pPr>
              <a:lnSpc>
                <a:spcPct val="100000"/>
              </a:lnSpc>
            </a:pPr>
            <a:r>
              <a:rPr lang="en-US" sz="1200" u="sng" dirty="0"/>
              <a:t>Source</a:t>
            </a:r>
            <a:r>
              <a:rPr lang="en-US" sz="1200" dirty="0"/>
              <a:t>: Adamic, Lada A., and Natalie Glance. "The political blogosphere and the 2004 US election: divided they blog." </a:t>
            </a:r>
            <a:r>
              <a:rPr lang="en-US" sz="1200" i="1" dirty="0"/>
              <a:t>Proceedings of the 3rd international workshop on Link discovery</a:t>
            </a:r>
            <a:r>
              <a:rPr lang="en-US" sz="1200" dirty="0"/>
              <a:t>. 2005.</a:t>
            </a:r>
          </a:p>
        </p:txBody>
      </p:sp>
      <p:pic>
        <p:nvPicPr>
          <p:cNvPr id="7" name="Picture 6">
            <a:extLst>
              <a:ext uri="{FF2B5EF4-FFF2-40B4-BE49-F238E27FC236}">
                <a16:creationId xmlns:a16="http://schemas.microsoft.com/office/drawing/2014/main" id="{68067F0F-474F-4F6A-B8BC-D04C45972FA4}"/>
              </a:ext>
            </a:extLst>
          </p:cNvPr>
          <p:cNvPicPr>
            <a:picLocks noChangeAspect="1"/>
          </p:cNvPicPr>
          <p:nvPr/>
        </p:nvPicPr>
        <p:blipFill>
          <a:blip r:embed="rId3"/>
          <a:stretch>
            <a:fillRect/>
          </a:stretch>
        </p:blipFill>
        <p:spPr>
          <a:xfrm>
            <a:off x="4743757" y="909146"/>
            <a:ext cx="7056967" cy="4639956"/>
          </a:xfrm>
          <a:prstGeom prst="rect">
            <a:avLst/>
          </a:prstGeom>
          <a:noFill/>
        </p:spPr>
      </p:pic>
      <p:sp>
        <p:nvSpPr>
          <p:cNvPr id="5" name="Slide Number Placeholder 4">
            <a:extLst>
              <a:ext uri="{FF2B5EF4-FFF2-40B4-BE49-F238E27FC236}">
                <a16:creationId xmlns:a16="http://schemas.microsoft.com/office/drawing/2014/main" id="{3FD12B12-3F70-4745-AEB7-2616157D0D69}"/>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38</a:t>
            </a:fld>
            <a:endParaRPr lang="en-US"/>
          </a:p>
        </p:txBody>
      </p:sp>
      <p:pic>
        <p:nvPicPr>
          <p:cNvPr id="9" name="Picture 8">
            <a:extLst>
              <a:ext uri="{FF2B5EF4-FFF2-40B4-BE49-F238E27FC236}">
                <a16:creationId xmlns:a16="http://schemas.microsoft.com/office/drawing/2014/main" id="{CDF62603-BBEE-43B7-89CA-408A60F29182}"/>
              </a:ext>
            </a:extLst>
          </p:cNvPr>
          <p:cNvPicPr>
            <a:picLocks noChangeAspect="1"/>
          </p:cNvPicPr>
          <p:nvPr/>
        </p:nvPicPr>
        <p:blipFill>
          <a:blip r:embed="rId4"/>
          <a:stretch>
            <a:fillRect/>
          </a:stretch>
        </p:blipFill>
        <p:spPr>
          <a:xfrm>
            <a:off x="286640" y="1806885"/>
            <a:ext cx="4265388" cy="3430737"/>
          </a:xfrm>
          <a:prstGeom prst="rect">
            <a:avLst/>
          </a:prstGeom>
        </p:spPr>
      </p:pic>
      <p:sp>
        <p:nvSpPr>
          <p:cNvPr id="10" name="TextBox 9">
            <a:extLst>
              <a:ext uri="{FF2B5EF4-FFF2-40B4-BE49-F238E27FC236}">
                <a16:creationId xmlns:a16="http://schemas.microsoft.com/office/drawing/2014/main" id="{226CB85F-7BF2-47B3-AF56-B7D5771AD253}"/>
              </a:ext>
            </a:extLst>
          </p:cNvPr>
          <p:cNvSpPr txBox="1"/>
          <p:nvPr/>
        </p:nvSpPr>
        <p:spPr bwMode="gray">
          <a:xfrm>
            <a:off x="5449530" y="5319481"/>
            <a:ext cx="6676102" cy="877851"/>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400" dirty="0"/>
              <a:t>Larger blogs are more central</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Homophily </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Yellow links show blogs from opposite views commenting on each other</a:t>
            </a:r>
          </a:p>
          <a:p>
            <a:pPr marL="182563" indent="-182563">
              <a:spcBef>
                <a:spcPts val="300"/>
              </a:spcBef>
              <a:spcAft>
                <a:spcPts val="300"/>
              </a:spcAft>
              <a:buClr>
                <a:schemeClr val="accent1"/>
              </a:buClr>
              <a:buSzPct val="90000"/>
              <a:buFont typeface="Arial" panose="020B0604020202020204" pitchFamily="34" charset="0"/>
              <a:buChar char="■"/>
            </a:pPr>
            <a:endParaRPr lang="en-US" sz="1400" dirty="0"/>
          </a:p>
        </p:txBody>
      </p:sp>
      <p:sp>
        <p:nvSpPr>
          <p:cNvPr id="15" name="TextBox 14">
            <a:extLst>
              <a:ext uri="{FF2B5EF4-FFF2-40B4-BE49-F238E27FC236}">
                <a16:creationId xmlns:a16="http://schemas.microsoft.com/office/drawing/2014/main" id="{8D697D0F-F564-43F2-9074-A7B55C5EA9A3}"/>
              </a:ext>
            </a:extLst>
          </p:cNvPr>
          <p:cNvSpPr txBox="1"/>
          <p:nvPr/>
        </p:nvSpPr>
        <p:spPr bwMode="gray">
          <a:xfrm>
            <a:off x="862780" y="1358166"/>
            <a:ext cx="3628103" cy="646331"/>
          </a:xfrm>
          <a:prstGeom prst="rect">
            <a:avLst/>
          </a:prstGeom>
          <a:noFill/>
        </p:spPr>
        <p:txBody>
          <a:bodyPr wrap="square">
            <a:spAutoFit/>
          </a:bodyPr>
          <a:lstStyle/>
          <a:p>
            <a:pPr algn="ctr"/>
            <a:r>
              <a:rPr lang="en-US" sz="1800" b="0" i="0" u="none" strike="noStrike" baseline="0" dirty="0">
                <a:latin typeface="CMBX9"/>
              </a:rPr>
              <a:t>Cumulative distribution of incoming links for political blogs by category</a:t>
            </a:r>
            <a:endParaRPr lang="en-US" dirty="0"/>
          </a:p>
        </p:txBody>
      </p:sp>
      <p:sp>
        <p:nvSpPr>
          <p:cNvPr id="16" name="TextBox 15">
            <a:extLst>
              <a:ext uri="{FF2B5EF4-FFF2-40B4-BE49-F238E27FC236}">
                <a16:creationId xmlns:a16="http://schemas.microsoft.com/office/drawing/2014/main" id="{F9224E3D-9CE9-488F-8F8E-66E4396DBC32}"/>
              </a:ext>
            </a:extLst>
          </p:cNvPr>
          <p:cNvSpPr txBox="1"/>
          <p:nvPr/>
        </p:nvSpPr>
        <p:spPr bwMode="gray">
          <a:xfrm>
            <a:off x="921773" y="5163121"/>
            <a:ext cx="3510115" cy="523220"/>
          </a:xfrm>
          <a:prstGeom prst="rect">
            <a:avLst/>
          </a:prstGeom>
          <a:noFill/>
        </p:spPr>
        <p:txBody>
          <a:bodyPr wrap="square">
            <a:spAutoFit/>
          </a:bodyPr>
          <a:lstStyle/>
          <a:p>
            <a:pPr>
              <a:spcBef>
                <a:spcPts val="300"/>
              </a:spcBef>
              <a:spcAft>
                <a:spcPts val="300"/>
              </a:spcAft>
              <a:buClr>
                <a:schemeClr val="accent1"/>
              </a:buClr>
              <a:buSzPct val="90000"/>
            </a:pPr>
            <a:r>
              <a:rPr lang="en-US" sz="1400" dirty="0"/>
              <a:t>Similar distributions can be fit with lognormal or exponential functions.</a:t>
            </a:r>
          </a:p>
        </p:txBody>
      </p:sp>
    </p:spTree>
    <p:extLst>
      <p:ext uri="{BB962C8B-B14F-4D97-AF65-F5344CB8AC3E}">
        <p14:creationId xmlns:p14="http://schemas.microsoft.com/office/powerpoint/2010/main" val="4173785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56D2B8C-35E7-4DD7-9D63-2CD7211BF163}"/>
              </a:ext>
            </a:extLst>
          </p:cNvPr>
          <p:cNvSpPr>
            <a:spLocks noGrp="1"/>
          </p:cNvSpPr>
          <p:nvPr>
            <p:ph type="title"/>
          </p:nvPr>
        </p:nvSpPr>
        <p:spPr>
          <a:xfrm>
            <a:off x="478369" y="144001"/>
            <a:ext cx="9169401" cy="555840"/>
          </a:xfrm>
        </p:spPr>
        <p:txBody>
          <a:bodyPr/>
          <a:lstStyle/>
          <a:p>
            <a:r>
              <a:rPr lang="en-US" dirty="0"/>
              <a:t>Partisan Asymmetries in Twitter </a:t>
            </a:r>
            <a:r>
              <a:rPr lang="en-US" sz="2000" dirty="0"/>
              <a:t>[Conover et al. 2012]</a:t>
            </a:r>
          </a:p>
        </p:txBody>
      </p:sp>
      <p:sp>
        <p:nvSpPr>
          <p:cNvPr id="14" name="Text Placeholder 2">
            <a:extLst>
              <a:ext uri="{FF2B5EF4-FFF2-40B4-BE49-F238E27FC236}">
                <a16:creationId xmlns:a16="http://schemas.microsoft.com/office/drawing/2014/main" id="{E1768DED-E8E4-4F18-8ECA-FB02AE103161}"/>
              </a:ext>
            </a:extLst>
          </p:cNvPr>
          <p:cNvSpPr>
            <a:spLocks noGrp="1"/>
          </p:cNvSpPr>
          <p:nvPr>
            <p:ph type="body" sz="quarter" idx="13"/>
          </p:nvPr>
        </p:nvSpPr>
        <p:spPr>
          <a:xfrm>
            <a:off x="3627930" y="851291"/>
            <a:ext cx="3311620" cy="2348335"/>
          </a:xfrm>
        </p:spPr>
        <p:txBody>
          <a:bodyPr/>
          <a:lstStyle/>
          <a:p>
            <a:r>
              <a:rPr lang="en-US" dirty="0">
                <a:effectLst/>
                <a:latin typeface="Arial" panose="020B0604020202020204" pitchFamily="34" charset="0"/>
              </a:rPr>
              <a:t>Both groups produce same amount of tweets per capita</a:t>
            </a:r>
          </a:p>
          <a:p>
            <a:r>
              <a:rPr lang="en-US" dirty="0">
                <a:latin typeface="Arial" panose="020B0604020202020204" pitchFamily="34" charset="0"/>
              </a:rPr>
              <a:t>tweets = number of tweets a user posts</a:t>
            </a:r>
          </a:p>
          <a:p>
            <a:r>
              <a:rPr lang="en-US" dirty="0">
                <a:latin typeface="Arial" panose="020B0604020202020204" pitchFamily="34" charset="0"/>
              </a:rPr>
              <a:t>P(tweets) probability of a user </a:t>
            </a:r>
            <a:endParaRPr lang="en-US" dirty="0">
              <a:effectLst/>
              <a:latin typeface="Arial" panose="020B0604020202020204" pitchFamily="34" charset="0"/>
            </a:endParaRPr>
          </a:p>
          <a:p>
            <a:endParaRPr lang="en-US" dirty="0"/>
          </a:p>
        </p:txBody>
      </p:sp>
      <p:sp>
        <p:nvSpPr>
          <p:cNvPr id="5" name="Slide Number Placeholder 4">
            <a:extLst>
              <a:ext uri="{FF2B5EF4-FFF2-40B4-BE49-F238E27FC236}">
                <a16:creationId xmlns:a16="http://schemas.microsoft.com/office/drawing/2014/main" id="{32F7CFEE-1595-4742-9BF7-F8FC775A5C4C}"/>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39</a:t>
            </a:fld>
            <a:endParaRPr lang="en-US"/>
          </a:p>
        </p:txBody>
      </p:sp>
      <p:pic>
        <p:nvPicPr>
          <p:cNvPr id="9" name="Picture 8">
            <a:extLst>
              <a:ext uri="{FF2B5EF4-FFF2-40B4-BE49-F238E27FC236}">
                <a16:creationId xmlns:a16="http://schemas.microsoft.com/office/drawing/2014/main" id="{E7724E57-C057-413E-8BFD-1E9551C78FA1}"/>
              </a:ext>
            </a:extLst>
          </p:cNvPr>
          <p:cNvPicPr>
            <a:picLocks noChangeAspect="1"/>
          </p:cNvPicPr>
          <p:nvPr/>
        </p:nvPicPr>
        <p:blipFill>
          <a:blip r:embed="rId3"/>
          <a:stretch>
            <a:fillRect/>
          </a:stretch>
        </p:blipFill>
        <p:spPr>
          <a:xfrm>
            <a:off x="176221" y="3717356"/>
            <a:ext cx="3420498" cy="2656529"/>
          </a:xfrm>
          <a:prstGeom prst="rect">
            <a:avLst/>
          </a:prstGeom>
        </p:spPr>
      </p:pic>
      <p:pic>
        <p:nvPicPr>
          <p:cNvPr id="11" name="Picture 10">
            <a:extLst>
              <a:ext uri="{FF2B5EF4-FFF2-40B4-BE49-F238E27FC236}">
                <a16:creationId xmlns:a16="http://schemas.microsoft.com/office/drawing/2014/main" id="{2678201C-1DD9-4218-AB28-787F2F0F4BA0}"/>
              </a:ext>
            </a:extLst>
          </p:cNvPr>
          <p:cNvPicPr>
            <a:picLocks noChangeAspect="1"/>
          </p:cNvPicPr>
          <p:nvPr/>
        </p:nvPicPr>
        <p:blipFill>
          <a:blip r:embed="rId4"/>
          <a:stretch>
            <a:fillRect/>
          </a:stretch>
        </p:blipFill>
        <p:spPr>
          <a:xfrm>
            <a:off x="176221" y="851291"/>
            <a:ext cx="3420498" cy="2702942"/>
          </a:xfrm>
          <a:prstGeom prst="rect">
            <a:avLst/>
          </a:prstGeom>
        </p:spPr>
      </p:pic>
      <p:pic>
        <p:nvPicPr>
          <p:cNvPr id="17" name="Picture 16">
            <a:extLst>
              <a:ext uri="{FF2B5EF4-FFF2-40B4-BE49-F238E27FC236}">
                <a16:creationId xmlns:a16="http://schemas.microsoft.com/office/drawing/2014/main" id="{FA5A3C51-CA1E-45D7-9428-1AB345DB5A52}"/>
              </a:ext>
            </a:extLst>
          </p:cNvPr>
          <p:cNvPicPr>
            <a:picLocks noChangeAspect="1"/>
          </p:cNvPicPr>
          <p:nvPr/>
        </p:nvPicPr>
        <p:blipFill>
          <a:blip r:embed="rId5"/>
          <a:stretch>
            <a:fillRect/>
          </a:stretch>
        </p:blipFill>
        <p:spPr>
          <a:xfrm>
            <a:off x="6908261" y="1229101"/>
            <a:ext cx="5127990" cy="5019269"/>
          </a:xfrm>
          <a:prstGeom prst="rect">
            <a:avLst/>
          </a:prstGeom>
        </p:spPr>
      </p:pic>
      <p:sp>
        <p:nvSpPr>
          <p:cNvPr id="19" name="TextBox 18">
            <a:extLst>
              <a:ext uri="{FF2B5EF4-FFF2-40B4-BE49-F238E27FC236}">
                <a16:creationId xmlns:a16="http://schemas.microsoft.com/office/drawing/2014/main" id="{92014632-2CCF-41DC-87DE-BADAB01DEA6B}"/>
              </a:ext>
            </a:extLst>
          </p:cNvPr>
          <p:cNvSpPr txBox="1"/>
          <p:nvPr/>
        </p:nvSpPr>
        <p:spPr bwMode="gray">
          <a:xfrm>
            <a:off x="3596719" y="3717356"/>
            <a:ext cx="3609166" cy="1754326"/>
          </a:xfrm>
          <a:prstGeom prst="rect">
            <a:avLst/>
          </a:prstGeom>
          <a:noFill/>
        </p:spPr>
        <p:txBody>
          <a:bodyPr wrap="square">
            <a:spAutoFit/>
          </a:bodyPr>
          <a:lstStyle/>
          <a:p>
            <a:r>
              <a:rPr lang="en-US" dirty="0">
                <a:latin typeface="Arial" panose="020B0604020202020204" pitchFamily="34" charset="0"/>
              </a:rPr>
              <a:t>R</a:t>
            </a:r>
            <a:r>
              <a:rPr lang="en-US" dirty="0">
                <a:effectLst/>
                <a:latin typeface="Arial" panose="020B0604020202020204" pitchFamily="34" charset="0"/>
              </a:rPr>
              <a:t>ight-leaning produce 2x more political content </a:t>
            </a:r>
          </a:p>
          <a:p>
            <a:endParaRPr lang="en-US" dirty="0">
              <a:effectLst/>
              <a:latin typeface="Arial" panose="020B0604020202020204" pitchFamily="34" charset="0"/>
            </a:endParaRPr>
          </a:p>
          <a:p>
            <a:r>
              <a:rPr lang="en-US" dirty="0">
                <a:effectLst/>
                <a:latin typeface="Arial" panose="020B0604020202020204" pitchFamily="34" charset="0"/>
              </a:rPr>
              <a:t>One or more political hash tags </a:t>
            </a:r>
          </a:p>
          <a:p>
            <a:pPr marL="285750" indent="-285750">
              <a:buFont typeface="Arial" panose="020B0604020202020204" pitchFamily="34" charset="0"/>
              <a:buChar char="•"/>
            </a:pPr>
            <a:r>
              <a:rPr lang="en-US" dirty="0">
                <a:effectLst/>
                <a:latin typeface="Arial" panose="020B0604020202020204" pitchFamily="34" charset="0"/>
              </a:rPr>
              <a:t>Right-leaning= 22% of tweets </a:t>
            </a:r>
          </a:p>
          <a:p>
            <a:pPr marL="285750" indent="-285750">
              <a:buFont typeface="Arial" panose="020B0604020202020204" pitchFamily="34" charset="0"/>
              <a:buChar char="•"/>
            </a:pPr>
            <a:r>
              <a:rPr lang="en-US" dirty="0">
                <a:effectLst/>
                <a:latin typeface="Arial" panose="020B0604020202020204" pitchFamily="34" charset="0"/>
              </a:rPr>
              <a:t>Left-leaning= 12% of tweets</a:t>
            </a:r>
            <a:endParaRPr lang="en-US" dirty="0"/>
          </a:p>
        </p:txBody>
      </p:sp>
      <p:sp>
        <p:nvSpPr>
          <p:cNvPr id="21" name="TextBox 20">
            <a:extLst>
              <a:ext uri="{FF2B5EF4-FFF2-40B4-BE49-F238E27FC236}">
                <a16:creationId xmlns:a16="http://schemas.microsoft.com/office/drawing/2014/main" id="{CAA4485F-00C7-4145-8FF1-F6FC46B00183}"/>
              </a:ext>
            </a:extLst>
          </p:cNvPr>
          <p:cNvSpPr txBox="1"/>
          <p:nvPr/>
        </p:nvSpPr>
        <p:spPr bwMode="gray">
          <a:xfrm>
            <a:off x="71562" y="6571748"/>
            <a:ext cx="11632758" cy="276999"/>
          </a:xfrm>
          <a:prstGeom prst="rect">
            <a:avLst/>
          </a:prstGeom>
          <a:noFill/>
        </p:spPr>
        <p:txBody>
          <a:bodyPr wrap="square">
            <a:spAutoFit/>
          </a:bodyPr>
          <a:lstStyle/>
          <a:p>
            <a:r>
              <a:rPr lang="en-US" sz="1200" u="sng" dirty="0"/>
              <a:t>source:</a:t>
            </a:r>
            <a:r>
              <a:rPr lang="en-US" sz="1200" dirty="0"/>
              <a:t> Conover, Michael D., et al. "Partisan asymmetries in online political activity." </a:t>
            </a:r>
            <a:r>
              <a:rPr lang="en-US" sz="1200" i="1" dirty="0"/>
              <a:t>EPJ Data Science</a:t>
            </a:r>
            <a:r>
              <a:rPr lang="en-US" sz="1200" dirty="0"/>
              <a:t> 1.1 (2012): 6.</a:t>
            </a:r>
          </a:p>
        </p:txBody>
      </p:sp>
    </p:spTree>
    <p:extLst>
      <p:ext uri="{BB962C8B-B14F-4D97-AF65-F5344CB8AC3E}">
        <p14:creationId xmlns:p14="http://schemas.microsoft.com/office/powerpoint/2010/main" val="1731934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A3373-5BD8-4F55-BE38-958CF33F323C}"/>
              </a:ext>
            </a:extLst>
          </p:cNvPr>
          <p:cNvSpPr>
            <a:spLocks noGrp="1"/>
          </p:cNvSpPr>
          <p:nvPr>
            <p:ph type="title"/>
          </p:nvPr>
        </p:nvSpPr>
        <p:spPr/>
        <p:txBody>
          <a:bodyPr/>
          <a:lstStyle/>
          <a:p>
            <a:r>
              <a:rPr lang="en-US" dirty="0"/>
              <a:t>Types of graphs</a:t>
            </a:r>
          </a:p>
        </p:txBody>
      </p:sp>
      <p:grpSp>
        <p:nvGrpSpPr>
          <p:cNvPr id="181" name="Group 180">
            <a:extLst>
              <a:ext uri="{FF2B5EF4-FFF2-40B4-BE49-F238E27FC236}">
                <a16:creationId xmlns:a16="http://schemas.microsoft.com/office/drawing/2014/main" id="{7AF378FC-68BD-4F7F-A2CE-65A9794E7B7C}"/>
              </a:ext>
            </a:extLst>
          </p:cNvPr>
          <p:cNvGrpSpPr/>
          <p:nvPr/>
        </p:nvGrpSpPr>
        <p:grpSpPr>
          <a:xfrm>
            <a:off x="743752" y="1622564"/>
            <a:ext cx="1690193" cy="1624476"/>
            <a:chOff x="743752" y="1695011"/>
            <a:chExt cx="1690193" cy="1624476"/>
          </a:xfrm>
        </p:grpSpPr>
        <p:sp>
          <p:nvSpPr>
            <p:cNvPr id="7" name="Oval 6">
              <a:extLst>
                <a:ext uri="{FF2B5EF4-FFF2-40B4-BE49-F238E27FC236}">
                  <a16:creationId xmlns:a16="http://schemas.microsoft.com/office/drawing/2014/main" id="{3EF6C283-3533-42FA-8DB1-0686D0C8558F}"/>
                </a:ext>
              </a:extLst>
            </p:cNvPr>
            <p:cNvSpPr/>
            <p:nvPr/>
          </p:nvSpPr>
          <p:spPr bwMode="gray">
            <a:xfrm>
              <a:off x="743752" y="169501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9" name="Oval 8">
              <a:extLst>
                <a:ext uri="{FF2B5EF4-FFF2-40B4-BE49-F238E27FC236}">
                  <a16:creationId xmlns:a16="http://schemas.microsoft.com/office/drawing/2014/main" id="{E6D43CB6-904A-488B-A426-7971A6E40F6C}"/>
                </a:ext>
              </a:extLst>
            </p:cNvPr>
            <p:cNvSpPr/>
            <p:nvPr/>
          </p:nvSpPr>
          <p:spPr bwMode="gray">
            <a:xfrm>
              <a:off x="743752" y="2622694"/>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11" name="Oval 10">
              <a:extLst>
                <a:ext uri="{FF2B5EF4-FFF2-40B4-BE49-F238E27FC236}">
                  <a16:creationId xmlns:a16="http://schemas.microsoft.com/office/drawing/2014/main" id="{57CC5E61-4DD7-4C91-984D-6BD9C75D28FD}"/>
                </a:ext>
              </a:extLst>
            </p:cNvPr>
            <p:cNvSpPr/>
            <p:nvPr/>
          </p:nvSpPr>
          <p:spPr bwMode="gray">
            <a:xfrm>
              <a:off x="1777660" y="2081775"/>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13" name="Straight Arrow Connector 12">
              <a:extLst>
                <a:ext uri="{FF2B5EF4-FFF2-40B4-BE49-F238E27FC236}">
                  <a16:creationId xmlns:a16="http://schemas.microsoft.com/office/drawing/2014/main" id="{0BC62743-056C-412C-969C-3EA0FA9DA890}"/>
                </a:ext>
              </a:extLst>
            </p:cNvPr>
            <p:cNvCxnSpPr>
              <a:stCxn id="7" idx="6"/>
              <a:endCxn id="11" idx="1"/>
            </p:cNvCxnSpPr>
            <p:nvPr/>
          </p:nvCxnSpPr>
          <p:spPr bwMode="gray">
            <a:xfrm>
              <a:off x="1157968" y="1902119"/>
              <a:ext cx="680353" cy="2403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DAB73D40-E291-48AA-8DD9-5C79A078C8AC}"/>
                </a:ext>
              </a:extLst>
            </p:cNvPr>
            <p:cNvCxnSpPr>
              <a:cxnSpLocks/>
              <a:stCxn id="7" idx="4"/>
              <a:endCxn id="9" idx="0"/>
            </p:cNvCxnSpPr>
            <p:nvPr/>
          </p:nvCxnSpPr>
          <p:spPr bwMode="gray">
            <a:xfrm>
              <a:off x="950860" y="2109227"/>
              <a:ext cx="0" cy="513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2BEDEBE-F47B-4834-8C94-7FFD85980D55}"/>
                </a:ext>
              </a:extLst>
            </p:cNvPr>
            <p:cNvCxnSpPr>
              <a:cxnSpLocks/>
              <a:stCxn id="9" idx="6"/>
              <a:endCxn id="11" idx="3"/>
            </p:cNvCxnSpPr>
            <p:nvPr/>
          </p:nvCxnSpPr>
          <p:spPr bwMode="gray">
            <a:xfrm flipV="1">
              <a:off x="1157968" y="2435330"/>
              <a:ext cx="680353" cy="3944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BD0113EC-B2BB-49DB-9775-3CDA59461552}"/>
                </a:ext>
              </a:extLst>
            </p:cNvPr>
            <p:cNvSpPr/>
            <p:nvPr/>
          </p:nvSpPr>
          <p:spPr bwMode="gray">
            <a:xfrm>
              <a:off x="2019729" y="290527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30" name="Straight Arrow Connector 29">
              <a:extLst>
                <a:ext uri="{FF2B5EF4-FFF2-40B4-BE49-F238E27FC236}">
                  <a16:creationId xmlns:a16="http://schemas.microsoft.com/office/drawing/2014/main" id="{5FFF86F9-F1B3-49D2-9104-3373BF2D16E7}"/>
                </a:ext>
              </a:extLst>
            </p:cNvPr>
            <p:cNvCxnSpPr>
              <a:cxnSpLocks/>
              <a:stCxn id="9" idx="5"/>
              <a:endCxn id="29" idx="2"/>
            </p:cNvCxnSpPr>
            <p:nvPr/>
          </p:nvCxnSpPr>
          <p:spPr bwMode="gray">
            <a:xfrm>
              <a:off x="1097307" y="2976249"/>
              <a:ext cx="922422" cy="136130"/>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83E87CBA-5E1E-4006-97A2-3F9C1AE5FF08}"/>
                </a:ext>
              </a:extLst>
            </p:cNvPr>
            <p:cNvCxnSpPr>
              <a:cxnSpLocks/>
              <a:stCxn id="11" idx="4"/>
              <a:endCxn id="29" idx="0"/>
            </p:cNvCxnSpPr>
            <p:nvPr/>
          </p:nvCxnSpPr>
          <p:spPr bwMode="gray">
            <a:xfrm>
              <a:off x="1984768" y="2495991"/>
              <a:ext cx="242069" cy="409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15" name="Group 114">
            <a:extLst>
              <a:ext uri="{FF2B5EF4-FFF2-40B4-BE49-F238E27FC236}">
                <a16:creationId xmlns:a16="http://schemas.microsoft.com/office/drawing/2014/main" id="{8E9A92B2-318A-4ED4-939C-44D1ED15A475}"/>
              </a:ext>
            </a:extLst>
          </p:cNvPr>
          <p:cNvGrpSpPr/>
          <p:nvPr/>
        </p:nvGrpSpPr>
        <p:grpSpPr>
          <a:xfrm>
            <a:off x="3736911" y="1622564"/>
            <a:ext cx="1690193" cy="1624476"/>
            <a:chOff x="5665264" y="1696970"/>
            <a:chExt cx="1690193" cy="1624476"/>
          </a:xfrm>
        </p:grpSpPr>
        <p:sp>
          <p:nvSpPr>
            <p:cNvPr id="37" name="Oval 36">
              <a:extLst>
                <a:ext uri="{FF2B5EF4-FFF2-40B4-BE49-F238E27FC236}">
                  <a16:creationId xmlns:a16="http://schemas.microsoft.com/office/drawing/2014/main" id="{B29BBC11-B6AC-4543-B3FE-153FD2294C1B}"/>
                </a:ext>
              </a:extLst>
            </p:cNvPr>
            <p:cNvSpPr/>
            <p:nvPr/>
          </p:nvSpPr>
          <p:spPr bwMode="gray">
            <a:xfrm>
              <a:off x="5665264" y="1696970"/>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38" name="Oval 37">
              <a:extLst>
                <a:ext uri="{FF2B5EF4-FFF2-40B4-BE49-F238E27FC236}">
                  <a16:creationId xmlns:a16="http://schemas.microsoft.com/office/drawing/2014/main" id="{608E7357-D654-4242-8B56-CBA0878FB7E5}"/>
                </a:ext>
              </a:extLst>
            </p:cNvPr>
            <p:cNvSpPr/>
            <p:nvPr/>
          </p:nvSpPr>
          <p:spPr bwMode="gray">
            <a:xfrm>
              <a:off x="5665264" y="2624653"/>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39" name="Oval 38">
              <a:extLst>
                <a:ext uri="{FF2B5EF4-FFF2-40B4-BE49-F238E27FC236}">
                  <a16:creationId xmlns:a16="http://schemas.microsoft.com/office/drawing/2014/main" id="{394C4034-EB51-4541-878E-546F7A4D1232}"/>
                </a:ext>
              </a:extLst>
            </p:cNvPr>
            <p:cNvSpPr/>
            <p:nvPr/>
          </p:nvSpPr>
          <p:spPr bwMode="gray">
            <a:xfrm>
              <a:off x="6699172" y="2083734"/>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40" name="Straight Arrow Connector 39">
              <a:extLst>
                <a:ext uri="{FF2B5EF4-FFF2-40B4-BE49-F238E27FC236}">
                  <a16:creationId xmlns:a16="http://schemas.microsoft.com/office/drawing/2014/main" id="{B6115F78-E4CA-4A6F-BA4A-65C9433733FB}"/>
                </a:ext>
              </a:extLst>
            </p:cNvPr>
            <p:cNvCxnSpPr>
              <a:stCxn id="37" idx="6"/>
              <a:endCxn id="39" idx="1"/>
            </p:cNvCxnSpPr>
            <p:nvPr/>
          </p:nvCxnSpPr>
          <p:spPr bwMode="gray">
            <a:xfrm>
              <a:off x="6079480" y="1904078"/>
              <a:ext cx="680353" cy="24031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8E791B7E-D3D7-459D-BA29-4ABD71594C7D}"/>
                </a:ext>
              </a:extLst>
            </p:cNvPr>
            <p:cNvCxnSpPr>
              <a:cxnSpLocks/>
              <a:stCxn id="37" idx="4"/>
              <a:endCxn id="38" idx="0"/>
            </p:cNvCxnSpPr>
            <p:nvPr/>
          </p:nvCxnSpPr>
          <p:spPr bwMode="gray">
            <a:xfrm>
              <a:off x="5872372" y="2111186"/>
              <a:ext cx="0" cy="51346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8F5F497B-5825-4634-ABDE-34E58D9382B1}"/>
                </a:ext>
              </a:extLst>
            </p:cNvPr>
            <p:cNvCxnSpPr>
              <a:cxnSpLocks/>
              <a:stCxn id="38" idx="6"/>
              <a:endCxn id="39" idx="3"/>
            </p:cNvCxnSpPr>
            <p:nvPr/>
          </p:nvCxnSpPr>
          <p:spPr bwMode="gray">
            <a:xfrm flipV="1">
              <a:off x="6079480" y="2437289"/>
              <a:ext cx="680353" cy="39447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A32BCDA1-EFEB-4081-B17F-700F4444B044}"/>
                </a:ext>
              </a:extLst>
            </p:cNvPr>
            <p:cNvSpPr/>
            <p:nvPr/>
          </p:nvSpPr>
          <p:spPr bwMode="gray">
            <a:xfrm>
              <a:off x="6941241" y="2907230"/>
              <a:ext cx="414216" cy="41421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44" name="Straight Arrow Connector 43">
              <a:extLst>
                <a:ext uri="{FF2B5EF4-FFF2-40B4-BE49-F238E27FC236}">
                  <a16:creationId xmlns:a16="http://schemas.microsoft.com/office/drawing/2014/main" id="{94B121ED-9A56-4244-BC65-5AA4A0D0B8F4}"/>
                </a:ext>
              </a:extLst>
            </p:cNvPr>
            <p:cNvCxnSpPr>
              <a:cxnSpLocks/>
              <a:stCxn id="38" idx="5"/>
              <a:endCxn id="43" idx="2"/>
            </p:cNvCxnSpPr>
            <p:nvPr/>
          </p:nvCxnSpPr>
          <p:spPr bwMode="gray">
            <a:xfrm>
              <a:off x="6018819" y="2978208"/>
              <a:ext cx="922422" cy="13613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F8BCF42-1BE1-4545-92F7-2EED4DB328F7}"/>
                </a:ext>
              </a:extLst>
            </p:cNvPr>
            <p:cNvCxnSpPr>
              <a:cxnSpLocks/>
              <a:stCxn id="39" idx="4"/>
              <a:endCxn id="43" idx="0"/>
            </p:cNvCxnSpPr>
            <p:nvPr/>
          </p:nvCxnSpPr>
          <p:spPr bwMode="gray">
            <a:xfrm>
              <a:off x="6906280" y="2497950"/>
              <a:ext cx="242069" cy="40928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46" name="TextBox 45">
            <a:extLst>
              <a:ext uri="{FF2B5EF4-FFF2-40B4-BE49-F238E27FC236}">
                <a16:creationId xmlns:a16="http://schemas.microsoft.com/office/drawing/2014/main" id="{B883834D-EC75-434A-A48D-D49372DE65ED}"/>
              </a:ext>
            </a:extLst>
          </p:cNvPr>
          <p:cNvSpPr txBox="1"/>
          <p:nvPr/>
        </p:nvSpPr>
        <p:spPr bwMode="gray">
          <a:xfrm>
            <a:off x="843722" y="1156954"/>
            <a:ext cx="1258278" cy="4390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a:t>Directed</a:t>
            </a:r>
            <a:endParaRPr lang="en-US" sz="1600" dirty="0"/>
          </a:p>
        </p:txBody>
      </p:sp>
      <p:sp>
        <p:nvSpPr>
          <p:cNvPr id="48" name="TextBox 47">
            <a:extLst>
              <a:ext uri="{FF2B5EF4-FFF2-40B4-BE49-F238E27FC236}">
                <a16:creationId xmlns:a16="http://schemas.microsoft.com/office/drawing/2014/main" id="{360836FD-59BB-4D05-8F0C-80AB314CCC56}"/>
              </a:ext>
            </a:extLst>
          </p:cNvPr>
          <p:cNvSpPr txBox="1"/>
          <p:nvPr/>
        </p:nvSpPr>
        <p:spPr bwMode="gray">
          <a:xfrm>
            <a:off x="3794277" y="1156954"/>
            <a:ext cx="1582616" cy="4390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a:t>Undirected</a:t>
            </a:r>
            <a:endParaRPr lang="en-US" sz="1600" dirty="0"/>
          </a:p>
        </p:txBody>
      </p:sp>
      <p:grpSp>
        <p:nvGrpSpPr>
          <p:cNvPr id="117" name="Group 116">
            <a:extLst>
              <a:ext uri="{FF2B5EF4-FFF2-40B4-BE49-F238E27FC236}">
                <a16:creationId xmlns:a16="http://schemas.microsoft.com/office/drawing/2014/main" id="{5CB638A2-8DCE-4357-85EC-455A06B6F3D2}"/>
              </a:ext>
            </a:extLst>
          </p:cNvPr>
          <p:cNvGrpSpPr/>
          <p:nvPr/>
        </p:nvGrpSpPr>
        <p:grpSpPr>
          <a:xfrm>
            <a:off x="622615" y="4619415"/>
            <a:ext cx="1690193" cy="1624476"/>
            <a:chOff x="1184032" y="4686565"/>
            <a:chExt cx="1690193" cy="1624476"/>
          </a:xfrm>
        </p:grpSpPr>
        <p:sp>
          <p:nvSpPr>
            <p:cNvPr id="49" name="Oval 48">
              <a:extLst>
                <a:ext uri="{FF2B5EF4-FFF2-40B4-BE49-F238E27FC236}">
                  <a16:creationId xmlns:a16="http://schemas.microsoft.com/office/drawing/2014/main" id="{B6F79F02-9338-47D1-A0C4-B13677EB1083}"/>
                </a:ext>
              </a:extLst>
            </p:cNvPr>
            <p:cNvSpPr/>
            <p:nvPr/>
          </p:nvSpPr>
          <p:spPr bwMode="gray">
            <a:xfrm>
              <a:off x="1184032" y="4686565"/>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50" name="Oval 49">
              <a:extLst>
                <a:ext uri="{FF2B5EF4-FFF2-40B4-BE49-F238E27FC236}">
                  <a16:creationId xmlns:a16="http://schemas.microsoft.com/office/drawing/2014/main" id="{5C992AFC-A4A8-4CE9-8AD6-E249E099D601}"/>
                </a:ext>
              </a:extLst>
            </p:cNvPr>
            <p:cNvSpPr/>
            <p:nvPr/>
          </p:nvSpPr>
          <p:spPr bwMode="gray">
            <a:xfrm>
              <a:off x="1184032" y="5614248"/>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51" name="Oval 50">
              <a:extLst>
                <a:ext uri="{FF2B5EF4-FFF2-40B4-BE49-F238E27FC236}">
                  <a16:creationId xmlns:a16="http://schemas.microsoft.com/office/drawing/2014/main" id="{A5795350-AE57-4A98-8B5B-8B2369BEB1CA}"/>
                </a:ext>
              </a:extLst>
            </p:cNvPr>
            <p:cNvSpPr/>
            <p:nvPr/>
          </p:nvSpPr>
          <p:spPr bwMode="gray">
            <a:xfrm>
              <a:off x="2217940" y="5073329"/>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52" name="Straight Arrow Connector 51">
              <a:extLst>
                <a:ext uri="{FF2B5EF4-FFF2-40B4-BE49-F238E27FC236}">
                  <a16:creationId xmlns:a16="http://schemas.microsoft.com/office/drawing/2014/main" id="{A7202F18-6278-49C6-8750-98EFE3CA7075}"/>
                </a:ext>
              </a:extLst>
            </p:cNvPr>
            <p:cNvCxnSpPr>
              <a:cxnSpLocks/>
              <a:stCxn id="49" idx="6"/>
              <a:endCxn id="51" idx="1"/>
            </p:cNvCxnSpPr>
            <p:nvPr/>
          </p:nvCxnSpPr>
          <p:spPr bwMode="gray">
            <a:xfrm>
              <a:off x="1598248" y="4893673"/>
              <a:ext cx="680353" cy="2403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A1733557-0EE3-402C-93A1-5B03EAAA4745}"/>
                </a:ext>
              </a:extLst>
            </p:cNvPr>
            <p:cNvCxnSpPr>
              <a:cxnSpLocks/>
              <a:stCxn id="49" idx="4"/>
              <a:endCxn id="50" idx="0"/>
            </p:cNvCxnSpPr>
            <p:nvPr/>
          </p:nvCxnSpPr>
          <p:spPr bwMode="gray">
            <a:xfrm>
              <a:off x="1391140" y="5100781"/>
              <a:ext cx="0" cy="513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26AA4C02-5FCB-422C-882A-2999BF0F4454}"/>
                </a:ext>
              </a:extLst>
            </p:cNvPr>
            <p:cNvCxnSpPr>
              <a:cxnSpLocks/>
              <a:stCxn id="50" idx="6"/>
              <a:endCxn id="51" idx="3"/>
            </p:cNvCxnSpPr>
            <p:nvPr/>
          </p:nvCxnSpPr>
          <p:spPr bwMode="gray">
            <a:xfrm flipV="1">
              <a:off x="1598248" y="5426884"/>
              <a:ext cx="680353" cy="3944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Oval 54">
              <a:extLst>
                <a:ext uri="{FF2B5EF4-FFF2-40B4-BE49-F238E27FC236}">
                  <a16:creationId xmlns:a16="http://schemas.microsoft.com/office/drawing/2014/main" id="{C2730B71-BE06-47FA-9169-D034E2BA12D6}"/>
                </a:ext>
              </a:extLst>
            </p:cNvPr>
            <p:cNvSpPr/>
            <p:nvPr/>
          </p:nvSpPr>
          <p:spPr bwMode="gray">
            <a:xfrm>
              <a:off x="2460009" y="5896825"/>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56" name="Straight Arrow Connector 55">
              <a:extLst>
                <a:ext uri="{FF2B5EF4-FFF2-40B4-BE49-F238E27FC236}">
                  <a16:creationId xmlns:a16="http://schemas.microsoft.com/office/drawing/2014/main" id="{D4A4D8B0-0869-42C0-AF1F-5C23BF3246E9}"/>
                </a:ext>
              </a:extLst>
            </p:cNvPr>
            <p:cNvCxnSpPr>
              <a:cxnSpLocks/>
              <a:stCxn id="50" idx="5"/>
              <a:endCxn id="55" idx="2"/>
            </p:cNvCxnSpPr>
            <p:nvPr/>
          </p:nvCxnSpPr>
          <p:spPr bwMode="gray">
            <a:xfrm>
              <a:off x="1537587" y="5967803"/>
              <a:ext cx="922422" cy="136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A961AA75-A89E-4E5C-B7E8-F3A1075C7C4E}"/>
                </a:ext>
              </a:extLst>
            </p:cNvPr>
            <p:cNvCxnSpPr>
              <a:cxnSpLocks/>
              <a:stCxn id="51" idx="4"/>
              <a:endCxn id="55" idx="0"/>
            </p:cNvCxnSpPr>
            <p:nvPr/>
          </p:nvCxnSpPr>
          <p:spPr bwMode="gray">
            <a:xfrm>
              <a:off x="2425048" y="5487545"/>
              <a:ext cx="242069" cy="409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8" name="TextBox 57">
            <a:extLst>
              <a:ext uri="{FF2B5EF4-FFF2-40B4-BE49-F238E27FC236}">
                <a16:creationId xmlns:a16="http://schemas.microsoft.com/office/drawing/2014/main" id="{2236691B-1968-4794-B939-53E4DD06C5DF}"/>
              </a:ext>
            </a:extLst>
          </p:cNvPr>
          <p:cNvSpPr txBox="1"/>
          <p:nvPr/>
        </p:nvSpPr>
        <p:spPr bwMode="gray">
          <a:xfrm>
            <a:off x="562451" y="4136198"/>
            <a:ext cx="2714906" cy="4390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a:t>Directed Acyclic Graph</a:t>
            </a:r>
            <a:endParaRPr lang="en-US" sz="1600" dirty="0"/>
          </a:p>
        </p:txBody>
      </p:sp>
      <p:sp>
        <p:nvSpPr>
          <p:cNvPr id="68" name="TextBox 67">
            <a:extLst>
              <a:ext uri="{FF2B5EF4-FFF2-40B4-BE49-F238E27FC236}">
                <a16:creationId xmlns:a16="http://schemas.microsoft.com/office/drawing/2014/main" id="{8F2A6CC3-724B-4AAA-AF3C-41E8E72E58B3}"/>
              </a:ext>
            </a:extLst>
          </p:cNvPr>
          <p:cNvSpPr txBox="1"/>
          <p:nvPr/>
        </p:nvSpPr>
        <p:spPr bwMode="gray">
          <a:xfrm>
            <a:off x="3713397" y="4136198"/>
            <a:ext cx="1785816" cy="4390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a:t>Multigraph</a:t>
            </a:r>
            <a:endParaRPr lang="en-US" sz="1600" dirty="0"/>
          </a:p>
        </p:txBody>
      </p:sp>
      <p:grpSp>
        <p:nvGrpSpPr>
          <p:cNvPr id="118" name="Group 117">
            <a:extLst>
              <a:ext uri="{FF2B5EF4-FFF2-40B4-BE49-F238E27FC236}">
                <a16:creationId xmlns:a16="http://schemas.microsoft.com/office/drawing/2014/main" id="{F387D096-3C46-45E4-9D0D-8CAC9A275EFD}"/>
              </a:ext>
            </a:extLst>
          </p:cNvPr>
          <p:cNvGrpSpPr/>
          <p:nvPr/>
        </p:nvGrpSpPr>
        <p:grpSpPr>
          <a:xfrm>
            <a:off x="3699864" y="4619415"/>
            <a:ext cx="1690193" cy="1624476"/>
            <a:chOff x="5638923" y="4686565"/>
            <a:chExt cx="1690193" cy="1624476"/>
          </a:xfrm>
        </p:grpSpPr>
        <p:sp>
          <p:nvSpPr>
            <p:cNvPr id="59" name="Oval 58">
              <a:extLst>
                <a:ext uri="{FF2B5EF4-FFF2-40B4-BE49-F238E27FC236}">
                  <a16:creationId xmlns:a16="http://schemas.microsoft.com/office/drawing/2014/main" id="{CCEED0E2-E48B-4EA5-B492-1598BF3BED25}"/>
                </a:ext>
              </a:extLst>
            </p:cNvPr>
            <p:cNvSpPr/>
            <p:nvPr/>
          </p:nvSpPr>
          <p:spPr bwMode="gray">
            <a:xfrm>
              <a:off x="5638923" y="4686565"/>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60" name="Oval 59">
              <a:extLst>
                <a:ext uri="{FF2B5EF4-FFF2-40B4-BE49-F238E27FC236}">
                  <a16:creationId xmlns:a16="http://schemas.microsoft.com/office/drawing/2014/main" id="{E2CD7D4C-EB33-4556-9684-37B2982EA021}"/>
                </a:ext>
              </a:extLst>
            </p:cNvPr>
            <p:cNvSpPr/>
            <p:nvPr/>
          </p:nvSpPr>
          <p:spPr bwMode="gray">
            <a:xfrm>
              <a:off x="5638923" y="5614248"/>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61" name="Oval 60">
              <a:extLst>
                <a:ext uri="{FF2B5EF4-FFF2-40B4-BE49-F238E27FC236}">
                  <a16:creationId xmlns:a16="http://schemas.microsoft.com/office/drawing/2014/main" id="{F064018A-7404-4897-B40E-29A078FEBEB3}"/>
                </a:ext>
              </a:extLst>
            </p:cNvPr>
            <p:cNvSpPr/>
            <p:nvPr/>
          </p:nvSpPr>
          <p:spPr bwMode="gray">
            <a:xfrm>
              <a:off x="6672831" y="5073329"/>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62" name="Straight Arrow Connector 61">
              <a:extLst>
                <a:ext uri="{FF2B5EF4-FFF2-40B4-BE49-F238E27FC236}">
                  <a16:creationId xmlns:a16="http://schemas.microsoft.com/office/drawing/2014/main" id="{6E042C11-33B4-4241-B4C8-B0DF41C4C211}"/>
                </a:ext>
              </a:extLst>
            </p:cNvPr>
            <p:cNvCxnSpPr>
              <a:cxnSpLocks/>
              <a:stCxn id="59" idx="6"/>
              <a:endCxn id="61" idx="1"/>
            </p:cNvCxnSpPr>
            <p:nvPr/>
          </p:nvCxnSpPr>
          <p:spPr bwMode="gray">
            <a:xfrm>
              <a:off x="6053139" y="4893673"/>
              <a:ext cx="680353" cy="2403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40D7572-5C0C-44C5-A39B-C09CAC2D259E}"/>
                </a:ext>
              </a:extLst>
            </p:cNvPr>
            <p:cNvCxnSpPr>
              <a:cxnSpLocks/>
              <a:stCxn id="59" idx="4"/>
              <a:endCxn id="60" idx="0"/>
            </p:cNvCxnSpPr>
            <p:nvPr/>
          </p:nvCxnSpPr>
          <p:spPr bwMode="gray">
            <a:xfrm>
              <a:off x="5846031" y="5100781"/>
              <a:ext cx="0" cy="513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8C3E22E2-7DB0-4857-B004-7FB4CEFCFBED}"/>
                </a:ext>
              </a:extLst>
            </p:cNvPr>
            <p:cNvCxnSpPr>
              <a:cxnSpLocks/>
              <a:stCxn id="60" idx="6"/>
              <a:endCxn id="61" idx="3"/>
            </p:cNvCxnSpPr>
            <p:nvPr/>
          </p:nvCxnSpPr>
          <p:spPr bwMode="gray">
            <a:xfrm flipV="1">
              <a:off x="6053139" y="5426884"/>
              <a:ext cx="680353" cy="3944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8F83E4DF-5A47-4D5C-AA0C-14E6000DAD0E}"/>
                </a:ext>
              </a:extLst>
            </p:cNvPr>
            <p:cNvSpPr/>
            <p:nvPr/>
          </p:nvSpPr>
          <p:spPr bwMode="gray">
            <a:xfrm>
              <a:off x="6914900" y="5896825"/>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66" name="Straight Arrow Connector 65">
              <a:extLst>
                <a:ext uri="{FF2B5EF4-FFF2-40B4-BE49-F238E27FC236}">
                  <a16:creationId xmlns:a16="http://schemas.microsoft.com/office/drawing/2014/main" id="{72A78E9C-1D79-4286-8B77-563971E12BC3}"/>
                </a:ext>
              </a:extLst>
            </p:cNvPr>
            <p:cNvCxnSpPr>
              <a:cxnSpLocks/>
              <a:stCxn id="60" idx="5"/>
              <a:endCxn id="65" idx="2"/>
            </p:cNvCxnSpPr>
            <p:nvPr/>
          </p:nvCxnSpPr>
          <p:spPr bwMode="gray">
            <a:xfrm>
              <a:off x="5992478" y="5967803"/>
              <a:ext cx="922422" cy="136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FB367B40-58E0-4D33-958A-6795193ED981}"/>
                </a:ext>
              </a:extLst>
            </p:cNvPr>
            <p:cNvCxnSpPr>
              <a:cxnSpLocks/>
              <a:stCxn id="61" idx="4"/>
              <a:endCxn id="65" idx="1"/>
            </p:cNvCxnSpPr>
            <p:nvPr/>
          </p:nvCxnSpPr>
          <p:spPr bwMode="gray">
            <a:xfrm>
              <a:off x="6879939" y="5487545"/>
              <a:ext cx="95622" cy="4699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0F8D1CD8-C7E8-4E60-9044-D90EF4CE6BD5}"/>
                </a:ext>
              </a:extLst>
            </p:cNvPr>
            <p:cNvCxnSpPr>
              <a:cxnSpLocks/>
              <a:stCxn id="61" idx="5"/>
              <a:endCxn id="65" idx="0"/>
            </p:cNvCxnSpPr>
            <p:nvPr/>
          </p:nvCxnSpPr>
          <p:spPr bwMode="gray">
            <a:xfrm>
              <a:off x="7026386" y="5426884"/>
              <a:ext cx="95622" cy="4699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A1EAAD98-030B-4995-9C1C-A1945971F90C}"/>
                </a:ext>
              </a:extLst>
            </p:cNvPr>
            <p:cNvCxnSpPr>
              <a:cxnSpLocks/>
              <a:stCxn id="59" idx="5"/>
              <a:endCxn id="60" idx="7"/>
            </p:cNvCxnSpPr>
            <p:nvPr/>
          </p:nvCxnSpPr>
          <p:spPr bwMode="gray">
            <a:xfrm>
              <a:off x="5992478" y="5040120"/>
              <a:ext cx="0" cy="634789"/>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4479BE53-08FB-472C-9571-027195924C94}"/>
                </a:ext>
              </a:extLst>
            </p:cNvPr>
            <p:cNvCxnSpPr>
              <a:cxnSpLocks/>
              <a:stCxn id="59" idx="3"/>
              <a:endCxn id="60" idx="1"/>
            </p:cNvCxnSpPr>
            <p:nvPr/>
          </p:nvCxnSpPr>
          <p:spPr bwMode="gray">
            <a:xfrm>
              <a:off x="5699584" y="5040120"/>
              <a:ext cx="0" cy="634789"/>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grpSp>
      <p:grpSp>
        <p:nvGrpSpPr>
          <p:cNvPr id="116" name="Group 115">
            <a:extLst>
              <a:ext uri="{FF2B5EF4-FFF2-40B4-BE49-F238E27FC236}">
                <a16:creationId xmlns:a16="http://schemas.microsoft.com/office/drawing/2014/main" id="{D928AB48-467C-48F5-BD11-7850432E88B6}"/>
              </a:ext>
            </a:extLst>
          </p:cNvPr>
          <p:cNvGrpSpPr/>
          <p:nvPr/>
        </p:nvGrpSpPr>
        <p:grpSpPr>
          <a:xfrm>
            <a:off x="6730070" y="1622564"/>
            <a:ext cx="1690193" cy="1624476"/>
            <a:chOff x="9096668" y="1690242"/>
            <a:chExt cx="1690193" cy="1624476"/>
          </a:xfrm>
        </p:grpSpPr>
        <p:sp>
          <p:nvSpPr>
            <p:cNvPr id="85" name="Oval 84">
              <a:extLst>
                <a:ext uri="{FF2B5EF4-FFF2-40B4-BE49-F238E27FC236}">
                  <a16:creationId xmlns:a16="http://schemas.microsoft.com/office/drawing/2014/main" id="{9BB0AEFE-DD9C-44AF-BC33-03444B2D9709}"/>
                </a:ext>
              </a:extLst>
            </p:cNvPr>
            <p:cNvSpPr/>
            <p:nvPr/>
          </p:nvSpPr>
          <p:spPr bwMode="gray">
            <a:xfrm>
              <a:off x="9096668" y="1690242"/>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86" name="Oval 85">
              <a:extLst>
                <a:ext uri="{FF2B5EF4-FFF2-40B4-BE49-F238E27FC236}">
                  <a16:creationId xmlns:a16="http://schemas.microsoft.com/office/drawing/2014/main" id="{913FA824-6313-41E6-8856-F3A6C59DF4FB}"/>
                </a:ext>
              </a:extLst>
            </p:cNvPr>
            <p:cNvSpPr/>
            <p:nvPr/>
          </p:nvSpPr>
          <p:spPr bwMode="gray">
            <a:xfrm>
              <a:off x="9096668" y="2617925"/>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87" name="Oval 86">
              <a:extLst>
                <a:ext uri="{FF2B5EF4-FFF2-40B4-BE49-F238E27FC236}">
                  <a16:creationId xmlns:a16="http://schemas.microsoft.com/office/drawing/2014/main" id="{00F620A4-B5EF-4C95-BCBF-B9A548C452D5}"/>
                </a:ext>
              </a:extLst>
            </p:cNvPr>
            <p:cNvSpPr/>
            <p:nvPr/>
          </p:nvSpPr>
          <p:spPr bwMode="gray">
            <a:xfrm>
              <a:off x="10130576" y="2077006"/>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88" name="Straight Arrow Connector 87">
              <a:extLst>
                <a:ext uri="{FF2B5EF4-FFF2-40B4-BE49-F238E27FC236}">
                  <a16:creationId xmlns:a16="http://schemas.microsoft.com/office/drawing/2014/main" id="{E1051D7E-EAEB-47BF-BBA7-CDF2E57F7425}"/>
                </a:ext>
              </a:extLst>
            </p:cNvPr>
            <p:cNvCxnSpPr>
              <a:stCxn id="85" idx="6"/>
              <a:endCxn id="87" idx="1"/>
            </p:cNvCxnSpPr>
            <p:nvPr/>
          </p:nvCxnSpPr>
          <p:spPr bwMode="gray">
            <a:xfrm>
              <a:off x="9510884" y="1897350"/>
              <a:ext cx="680353" cy="2403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ED967C49-A361-4275-BF93-AB0B3967CA0A}"/>
                </a:ext>
              </a:extLst>
            </p:cNvPr>
            <p:cNvCxnSpPr>
              <a:cxnSpLocks/>
              <a:stCxn id="85" idx="4"/>
              <a:endCxn id="86" idx="0"/>
            </p:cNvCxnSpPr>
            <p:nvPr/>
          </p:nvCxnSpPr>
          <p:spPr bwMode="gray">
            <a:xfrm>
              <a:off x="9303776" y="2104458"/>
              <a:ext cx="0" cy="513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5C5FCEBA-45DF-44ED-8069-D52ACECB57D8}"/>
                </a:ext>
              </a:extLst>
            </p:cNvPr>
            <p:cNvCxnSpPr>
              <a:cxnSpLocks/>
              <a:stCxn id="86" idx="6"/>
              <a:endCxn id="87" idx="3"/>
            </p:cNvCxnSpPr>
            <p:nvPr/>
          </p:nvCxnSpPr>
          <p:spPr bwMode="gray">
            <a:xfrm flipV="1">
              <a:off x="9510884" y="2430561"/>
              <a:ext cx="680353" cy="3944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1" name="Oval 90">
              <a:extLst>
                <a:ext uri="{FF2B5EF4-FFF2-40B4-BE49-F238E27FC236}">
                  <a16:creationId xmlns:a16="http://schemas.microsoft.com/office/drawing/2014/main" id="{769E7512-CE63-4C0C-A23F-AC827C10D610}"/>
                </a:ext>
              </a:extLst>
            </p:cNvPr>
            <p:cNvSpPr/>
            <p:nvPr/>
          </p:nvSpPr>
          <p:spPr bwMode="gray">
            <a:xfrm>
              <a:off x="10372645" y="2900502"/>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grpSp>
      <p:sp>
        <p:nvSpPr>
          <p:cNvPr id="94" name="TextBox 93">
            <a:extLst>
              <a:ext uri="{FF2B5EF4-FFF2-40B4-BE49-F238E27FC236}">
                <a16:creationId xmlns:a16="http://schemas.microsoft.com/office/drawing/2014/main" id="{16A1D0D0-3FF6-4E04-BDC6-ECFB092DA18D}"/>
              </a:ext>
            </a:extLst>
          </p:cNvPr>
          <p:cNvSpPr txBox="1"/>
          <p:nvPr/>
        </p:nvSpPr>
        <p:spPr bwMode="gray">
          <a:xfrm>
            <a:off x="6770501" y="1165877"/>
            <a:ext cx="1963731" cy="4390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a:t>Disconnected</a:t>
            </a:r>
            <a:endParaRPr lang="en-US" sz="1600" dirty="0"/>
          </a:p>
        </p:txBody>
      </p:sp>
      <p:sp>
        <p:nvSpPr>
          <p:cNvPr id="102" name="TextBox 101">
            <a:extLst>
              <a:ext uri="{FF2B5EF4-FFF2-40B4-BE49-F238E27FC236}">
                <a16:creationId xmlns:a16="http://schemas.microsoft.com/office/drawing/2014/main" id="{05D1F199-6CC3-4CA2-AE0D-B420F952840D}"/>
              </a:ext>
            </a:extLst>
          </p:cNvPr>
          <p:cNvSpPr txBox="1"/>
          <p:nvPr/>
        </p:nvSpPr>
        <p:spPr bwMode="gray">
          <a:xfrm>
            <a:off x="9717591" y="1154834"/>
            <a:ext cx="1963731" cy="4390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a:t>Fully connected </a:t>
            </a:r>
            <a:endParaRPr lang="en-US" sz="1600" dirty="0"/>
          </a:p>
        </p:txBody>
      </p:sp>
      <p:grpSp>
        <p:nvGrpSpPr>
          <p:cNvPr id="119" name="Group 118">
            <a:extLst>
              <a:ext uri="{FF2B5EF4-FFF2-40B4-BE49-F238E27FC236}">
                <a16:creationId xmlns:a16="http://schemas.microsoft.com/office/drawing/2014/main" id="{0C73EAA7-93DB-47C0-92C0-89B84C4B9D35}"/>
              </a:ext>
            </a:extLst>
          </p:cNvPr>
          <p:cNvGrpSpPr/>
          <p:nvPr/>
        </p:nvGrpSpPr>
        <p:grpSpPr>
          <a:xfrm>
            <a:off x="9723229" y="1622564"/>
            <a:ext cx="1690193" cy="1624476"/>
            <a:chOff x="9242891" y="4638958"/>
            <a:chExt cx="1690193" cy="1624476"/>
          </a:xfrm>
        </p:grpSpPr>
        <p:sp>
          <p:nvSpPr>
            <p:cNvPr id="103" name="Oval 102">
              <a:extLst>
                <a:ext uri="{FF2B5EF4-FFF2-40B4-BE49-F238E27FC236}">
                  <a16:creationId xmlns:a16="http://schemas.microsoft.com/office/drawing/2014/main" id="{A3110B73-4DF2-409A-AC51-AAD41E8959AA}"/>
                </a:ext>
              </a:extLst>
            </p:cNvPr>
            <p:cNvSpPr/>
            <p:nvPr/>
          </p:nvSpPr>
          <p:spPr bwMode="gray">
            <a:xfrm>
              <a:off x="9242891" y="4638958"/>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104" name="Oval 103">
              <a:extLst>
                <a:ext uri="{FF2B5EF4-FFF2-40B4-BE49-F238E27FC236}">
                  <a16:creationId xmlns:a16="http://schemas.microsoft.com/office/drawing/2014/main" id="{BAA5A86B-7D01-4BF5-B87D-9B1CF47D30DC}"/>
                </a:ext>
              </a:extLst>
            </p:cNvPr>
            <p:cNvSpPr/>
            <p:nvPr/>
          </p:nvSpPr>
          <p:spPr bwMode="gray">
            <a:xfrm>
              <a:off x="9242891" y="556664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105" name="Oval 104">
              <a:extLst>
                <a:ext uri="{FF2B5EF4-FFF2-40B4-BE49-F238E27FC236}">
                  <a16:creationId xmlns:a16="http://schemas.microsoft.com/office/drawing/2014/main" id="{6852BC26-2255-4EB9-B543-A1F927B4AA99}"/>
                </a:ext>
              </a:extLst>
            </p:cNvPr>
            <p:cNvSpPr/>
            <p:nvPr/>
          </p:nvSpPr>
          <p:spPr bwMode="gray">
            <a:xfrm>
              <a:off x="10276799" y="5025722"/>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106" name="Straight Arrow Connector 105">
              <a:extLst>
                <a:ext uri="{FF2B5EF4-FFF2-40B4-BE49-F238E27FC236}">
                  <a16:creationId xmlns:a16="http://schemas.microsoft.com/office/drawing/2014/main" id="{5AD0D13F-56FD-4DAF-ADEE-A08A7F7C9BB5}"/>
                </a:ext>
              </a:extLst>
            </p:cNvPr>
            <p:cNvCxnSpPr>
              <a:cxnSpLocks/>
              <a:stCxn id="103" idx="6"/>
              <a:endCxn id="105" idx="1"/>
            </p:cNvCxnSpPr>
            <p:nvPr/>
          </p:nvCxnSpPr>
          <p:spPr bwMode="gray">
            <a:xfrm>
              <a:off x="9657107" y="4846066"/>
              <a:ext cx="680353" cy="2403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FF8B7FBB-E4DB-4C88-9809-06E2E6C5F01E}"/>
                </a:ext>
              </a:extLst>
            </p:cNvPr>
            <p:cNvCxnSpPr>
              <a:cxnSpLocks/>
              <a:stCxn id="103" idx="4"/>
              <a:endCxn id="104" idx="0"/>
            </p:cNvCxnSpPr>
            <p:nvPr/>
          </p:nvCxnSpPr>
          <p:spPr bwMode="gray">
            <a:xfrm>
              <a:off x="9449999" y="5053174"/>
              <a:ext cx="0" cy="513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2A916CDB-6D36-44FA-A627-627992EE4921}"/>
                </a:ext>
              </a:extLst>
            </p:cNvPr>
            <p:cNvCxnSpPr>
              <a:cxnSpLocks/>
              <a:stCxn id="104" idx="6"/>
              <a:endCxn id="105" idx="3"/>
            </p:cNvCxnSpPr>
            <p:nvPr/>
          </p:nvCxnSpPr>
          <p:spPr bwMode="gray">
            <a:xfrm flipV="1">
              <a:off x="9657107" y="5379277"/>
              <a:ext cx="680353" cy="3944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9" name="Oval 108">
              <a:extLst>
                <a:ext uri="{FF2B5EF4-FFF2-40B4-BE49-F238E27FC236}">
                  <a16:creationId xmlns:a16="http://schemas.microsoft.com/office/drawing/2014/main" id="{53CA8386-0099-4DA5-9059-FFA8EB5CF75A}"/>
                </a:ext>
              </a:extLst>
            </p:cNvPr>
            <p:cNvSpPr/>
            <p:nvPr/>
          </p:nvSpPr>
          <p:spPr bwMode="gray">
            <a:xfrm>
              <a:off x="10518868" y="5849218"/>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110" name="Straight Arrow Connector 109">
              <a:extLst>
                <a:ext uri="{FF2B5EF4-FFF2-40B4-BE49-F238E27FC236}">
                  <a16:creationId xmlns:a16="http://schemas.microsoft.com/office/drawing/2014/main" id="{ED08FE0F-F356-4FC7-AC5F-2E5D0DB5B181}"/>
                </a:ext>
              </a:extLst>
            </p:cNvPr>
            <p:cNvCxnSpPr>
              <a:cxnSpLocks/>
              <a:stCxn id="104" idx="5"/>
              <a:endCxn id="109" idx="2"/>
            </p:cNvCxnSpPr>
            <p:nvPr/>
          </p:nvCxnSpPr>
          <p:spPr bwMode="gray">
            <a:xfrm>
              <a:off x="9596446" y="5920196"/>
              <a:ext cx="922422" cy="136130"/>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C3E8DDB7-3475-4A11-AE60-2B3584B91550}"/>
                </a:ext>
              </a:extLst>
            </p:cNvPr>
            <p:cNvCxnSpPr>
              <a:cxnSpLocks/>
              <a:stCxn id="105" idx="4"/>
              <a:endCxn id="109" idx="0"/>
            </p:cNvCxnSpPr>
            <p:nvPr/>
          </p:nvCxnSpPr>
          <p:spPr bwMode="gray">
            <a:xfrm>
              <a:off x="10483907" y="5439938"/>
              <a:ext cx="242069" cy="409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48DFD8F7-EF08-40E7-9E05-760F72AB4F8C}"/>
                </a:ext>
              </a:extLst>
            </p:cNvPr>
            <p:cNvCxnSpPr>
              <a:cxnSpLocks/>
              <a:stCxn id="103" idx="5"/>
              <a:endCxn id="109" idx="1"/>
            </p:cNvCxnSpPr>
            <p:nvPr/>
          </p:nvCxnSpPr>
          <p:spPr bwMode="gray">
            <a:xfrm>
              <a:off x="9596446" y="4992513"/>
              <a:ext cx="983083" cy="9173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57" name="Group 156">
            <a:extLst>
              <a:ext uri="{FF2B5EF4-FFF2-40B4-BE49-F238E27FC236}">
                <a16:creationId xmlns:a16="http://schemas.microsoft.com/office/drawing/2014/main" id="{A210032E-A5FD-443D-907E-F00F1E8FC6F3}"/>
              </a:ext>
            </a:extLst>
          </p:cNvPr>
          <p:cNvGrpSpPr/>
          <p:nvPr/>
        </p:nvGrpSpPr>
        <p:grpSpPr>
          <a:xfrm>
            <a:off x="9854361" y="4422180"/>
            <a:ext cx="2128477" cy="2018946"/>
            <a:chOff x="9938188" y="4606083"/>
            <a:chExt cx="2128477" cy="2018946"/>
          </a:xfrm>
        </p:grpSpPr>
        <p:sp>
          <p:nvSpPr>
            <p:cNvPr id="121" name="Oval 120">
              <a:extLst>
                <a:ext uri="{FF2B5EF4-FFF2-40B4-BE49-F238E27FC236}">
                  <a16:creationId xmlns:a16="http://schemas.microsoft.com/office/drawing/2014/main" id="{FE4EF26E-E9EC-47E1-B41D-D91366FD261C}"/>
                </a:ext>
              </a:extLst>
            </p:cNvPr>
            <p:cNvSpPr/>
            <p:nvPr/>
          </p:nvSpPr>
          <p:spPr bwMode="gray">
            <a:xfrm>
              <a:off x="9938188" y="500055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122" name="Oval 121">
              <a:extLst>
                <a:ext uri="{FF2B5EF4-FFF2-40B4-BE49-F238E27FC236}">
                  <a16:creationId xmlns:a16="http://schemas.microsoft.com/office/drawing/2014/main" id="{4C3ADC79-582C-424C-8A56-A4831FA6841A}"/>
                </a:ext>
              </a:extLst>
            </p:cNvPr>
            <p:cNvSpPr/>
            <p:nvPr/>
          </p:nvSpPr>
          <p:spPr bwMode="gray">
            <a:xfrm>
              <a:off x="9938188" y="5928236"/>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123" name="Oval 122">
              <a:extLst>
                <a:ext uri="{FF2B5EF4-FFF2-40B4-BE49-F238E27FC236}">
                  <a16:creationId xmlns:a16="http://schemas.microsoft.com/office/drawing/2014/main" id="{17422662-C969-4A0E-9F1C-762481061B46}"/>
                </a:ext>
              </a:extLst>
            </p:cNvPr>
            <p:cNvSpPr/>
            <p:nvPr/>
          </p:nvSpPr>
          <p:spPr bwMode="gray">
            <a:xfrm>
              <a:off x="10972096" y="5387317"/>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124" name="Straight Arrow Connector 123">
              <a:extLst>
                <a:ext uri="{FF2B5EF4-FFF2-40B4-BE49-F238E27FC236}">
                  <a16:creationId xmlns:a16="http://schemas.microsoft.com/office/drawing/2014/main" id="{0F7536CE-A6FA-4F89-8526-C5E25E6C68D2}"/>
                </a:ext>
              </a:extLst>
            </p:cNvPr>
            <p:cNvCxnSpPr>
              <a:cxnSpLocks/>
              <a:stCxn id="121" idx="6"/>
              <a:endCxn id="123" idx="1"/>
            </p:cNvCxnSpPr>
            <p:nvPr/>
          </p:nvCxnSpPr>
          <p:spPr bwMode="gray">
            <a:xfrm>
              <a:off x="10352404" y="5207661"/>
              <a:ext cx="680353" cy="240317"/>
            </a:xfrm>
            <a:prstGeom prst="straightConnector1">
              <a:avLst/>
            </a:prstGeom>
            <a:ln w="57150">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A395518A-0D96-4955-B941-C1C6D3F973EC}"/>
                </a:ext>
              </a:extLst>
            </p:cNvPr>
            <p:cNvCxnSpPr>
              <a:cxnSpLocks/>
              <a:stCxn id="121" idx="4"/>
              <a:endCxn id="122" idx="0"/>
            </p:cNvCxnSpPr>
            <p:nvPr/>
          </p:nvCxnSpPr>
          <p:spPr bwMode="gray">
            <a:xfrm>
              <a:off x="10145296" y="5414769"/>
              <a:ext cx="0" cy="513467"/>
            </a:xfrm>
            <a:prstGeom prst="straightConnector1">
              <a:avLst/>
            </a:prstGeom>
            <a:ln w="57150">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58E44884-C9C7-4763-A659-53095982D1E2}"/>
                </a:ext>
              </a:extLst>
            </p:cNvPr>
            <p:cNvCxnSpPr>
              <a:cxnSpLocks/>
              <a:stCxn id="122" idx="6"/>
              <a:endCxn id="123" idx="3"/>
            </p:cNvCxnSpPr>
            <p:nvPr/>
          </p:nvCxnSpPr>
          <p:spPr bwMode="gray">
            <a:xfrm flipV="1">
              <a:off x="10352404" y="5740872"/>
              <a:ext cx="680353" cy="394472"/>
            </a:xfrm>
            <a:prstGeom prst="straightConnector1">
              <a:avLst/>
            </a:prstGeom>
            <a:ln w="57150">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7" name="Oval 126">
              <a:extLst>
                <a:ext uri="{FF2B5EF4-FFF2-40B4-BE49-F238E27FC236}">
                  <a16:creationId xmlns:a16="http://schemas.microsoft.com/office/drawing/2014/main" id="{C749CFCD-17FE-4604-887C-F3CE1B7BD204}"/>
                </a:ext>
              </a:extLst>
            </p:cNvPr>
            <p:cNvSpPr/>
            <p:nvPr/>
          </p:nvSpPr>
          <p:spPr bwMode="gray">
            <a:xfrm>
              <a:off x="11214165" y="621081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129" name="Straight Arrow Connector 128">
              <a:extLst>
                <a:ext uri="{FF2B5EF4-FFF2-40B4-BE49-F238E27FC236}">
                  <a16:creationId xmlns:a16="http://schemas.microsoft.com/office/drawing/2014/main" id="{D12CF845-79A7-4AB7-906B-43166C45F55F}"/>
                </a:ext>
              </a:extLst>
            </p:cNvPr>
            <p:cNvCxnSpPr>
              <a:cxnSpLocks/>
              <a:stCxn id="123" idx="5"/>
              <a:endCxn id="127" idx="0"/>
            </p:cNvCxnSpPr>
            <p:nvPr/>
          </p:nvCxnSpPr>
          <p:spPr bwMode="gray">
            <a:xfrm>
              <a:off x="11325651" y="5740872"/>
              <a:ext cx="95622" cy="469941"/>
            </a:xfrm>
            <a:prstGeom prst="straightConnector1">
              <a:avLst/>
            </a:prstGeom>
            <a:ln w="57150">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32" name="Oval 131">
              <a:extLst>
                <a:ext uri="{FF2B5EF4-FFF2-40B4-BE49-F238E27FC236}">
                  <a16:creationId xmlns:a16="http://schemas.microsoft.com/office/drawing/2014/main" id="{E8AAE5F1-85B7-4C86-BEB9-1B7C6D47CF57}"/>
                </a:ext>
              </a:extLst>
            </p:cNvPr>
            <p:cNvSpPr/>
            <p:nvPr/>
          </p:nvSpPr>
          <p:spPr bwMode="gray">
            <a:xfrm>
              <a:off x="11053577" y="460608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134" name="Oval 133">
              <a:extLst>
                <a:ext uri="{FF2B5EF4-FFF2-40B4-BE49-F238E27FC236}">
                  <a16:creationId xmlns:a16="http://schemas.microsoft.com/office/drawing/2014/main" id="{78D1A6A9-D16D-49B2-9815-61A90D6BA784}"/>
                </a:ext>
              </a:extLst>
            </p:cNvPr>
            <p:cNvSpPr/>
            <p:nvPr/>
          </p:nvSpPr>
          <p:spPr bwMode="gray">
            <a:xfrm>
              <a:off x="11652449" y="520766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135" name="Straight Arrow Connector 134">
              <a:extLst>
                <a:ext uri="{FF2B5EF4-FFF2-40B4-BE49-F238E27FC236}">
                  <a16:creationId xmlns:a16="http://schemas.microsoft.com/office/drawing/2014/main" id="{D216BFB4-C471-4056-BA76-A8338A348616}"/>
                </a:ext>
              </a:extLst>
            </p:cNvPr>
            <p:cNvCxnSpPr>
              <a:cxnSpLocks/>
              <a:stCxn id="123" idx="0"/>
              <a:endCxn id="132" idx="4"/>
            </p:cNvCxnSpPr>
            <p:nvPr/>
          </p:nvCxnSpPr>
          <p:spPr bwMode="gray">
            <a:xfrm flipV="1">
              <a:off x="11179204" y="5020299"/>
              <a:ext cx="81481" cy="367018"/>
            </a:xfrm>
            <a:prstGeom prst="straightConnector1">
              <a:avLst/>
            </a:prstGeom>
            <a:ln w="5715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A123DD3C-E8B2-4596-BBA1-95567B26C529}"/>
                </a:ext>
              </a:extLst>
            </p:cNvPr>
            <p:cNvCxnSpPr>
              <a:cxnSpLocks/>
              <a:stCxn id="123" idx="7"/>
              <a:endCxn id="134" idx="2"/>
            </p:cNvCxnSpPr>
            <p:nvPr/>
          </p:nvCxnSpPr>
          <p:spPr bwMode="gray">
            <a:xfrm flipV="1">
              <a:off x="11325651" y="5414769"/>
              <a:ext cx="326798" cy="33209"/>
            </a:xfrm>
            <a:prstGeom prst="straightConnector1">
              <a:avLst/>
            </a:prstGeom>
            <a:ln w="5715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A8AEA477-2151-4CE6-9798-42DF722997CE}"/>
                </a:ext>
              </a:extLst>
            </p:cNvPr>
            <p:cNvCxnSpPr>
              <a:cxnSpLocks/>
              <a:stCxn id="132" idx="5"/>
              <a:endCxn id="134" idx="1"/>
            </p:cNvCxnSpPr>
            <p:nvPr/>
          </p:nvCxnSpPr>
          <p:spPr bwMode="gray">
            <a:xfrm>
              <a:off x="11407132" y="4959638"/>
              <a:ext cx="305978" cy="308684"/>
            </a:xfrm>
            <a:prstGeom prst="straightConnector1">
              <a:avLst/>
            </a:prstGeom>
            <a:ln w="5715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81C9E72E-ED2E-4DB6-B312-F5C9B18548DA}"/>
                </a:ext>
              </a:extLst>
            </p:cNvPr>
            <p:cNvCxnSpPr>
              <a:cxnSpLocks/>
              <a:stCxn id="122" idx="5"/>
              <a:endCxn id="127" idx="2"/>
            </p:cNvCxnSpPr>
            <p:nvPr/>
          </p:nvCxnSpPr>
          <p:spPr bwMode="gray">
            <a:xfrm>
              <a:off x="10291743" y="6281791"/>
              <a:ext cx="922422" cy="136130"/>
            </a:xfrm>
            <a:prstGeom prst="straightConnector1">
              <a:avLst/>
            </a:prstGeom>
            <a:ln w="57150">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284019F6-6B0A-454A-944E-270EB95331C2}"/>
                </a:ext>
              </a:extLst>
            </p:cNvPr>
            <p:cNvCxnSpPr>
              <a:cxnSpLocks/>
              <a:stCxn id="121" idx="5"/>
              <a:endCxn id="127" idx="1"/>
            </p:cNvCxnSpPr>
            <p:nvPr/>
          </p:nvCxnSpPr>
          <p:spPr bwMode="gray">
            <a:xfrm>
              <a:off x="10291743" y="5354108"/>
              <a:ext cx="983083" cy="917366"/>
            </a:xfrm>
            <a:prstGeom prst="straightConnector1">
              <a:avLst/>
            </a:prstGeom>
            <a:ln w="57150">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56" name="TextBox 155">
            <a:extLst>
              <a:ext uri="{FF2B5EF4-FFF2-40B4-BE49-F238E27FC236}">
                <a16:creationId xmlns:a16="http://schemas.microsoft.com/office/drawing/2014/main" id="{282A932B-FEC8-464C-93CF-DB7F37384F23}"/>
              </a:ext>
            </a:extLst>
          </p:cNvPr>
          <p:cNvSpPr txBox="1"/>
          <p:nvPr/>
        </p:nvSpPr>
        <p:spPr bwMode="gray">
          <a:xfrm>
            <a:off x="9647770" y="4136198"/>
            <a:ext cx="1963731" cy="4390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a:t>Cliques</a:t>
            </a:r>
            <a:endParaRPr lang="en-US" sz="1600" dirty="0"/>
          </a:p>
        </p:txBody>
      </p:sp>
      <p:sp>
        <p:nvSpPr>
          <p:cNvPr id="158" name="TextBox 157">
            <a:extLst>
              <a:ext uri="{FF2B5EF4-FFF2-40B4-BE49-F238E27FC236}">
                <a16:creationId xmlns:a16="http://schemas.microsoft.com/office/drawing/2014/main" id="{834F5CDE-468F-484D-82E4-59A1DE1F6C87}"/>
              </a:ext>
            </a:extLst>
          </p:cNvPr>
          <p:cNvSpPr txBox="1"/>
          <p:nvPr/>
        </p:nvSpPr>
        <p:spPr bwMode="gray">
          <a:xfrm>
            <a:off x="6831541" y="4136198"/>
            <a:ext cx="1963731" cy="4390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a:t>Bipartite </a:t>
            </a:r>
            <a:endParaRPr lang="en-US" sz="1600" dirty="0"/>
          </a:p>
        </p:txBody>
      </p:sp>
      <p:grpSp>
        <p:nvGrpSpPr>
          <p:cNvPr id="180" name="Group 179">
            <a:extLst>
              <a:ext uri="{FF2B5EF4-FFF2-40B4-BE49-F238E27FC236}">
                <a16:creationId xmlns:a16="http://schemas.microsoft.com/office/drawing/2014/main" id="{11C04404-37DD-4BCA-90B4-D00D8D4EF586}"/>
              </a:ext>
            </a:extLst>
          </p:cNvPr>
          <p:cNvGrpSpPr/>
          <p:nvPr/>
        </p:nvGrpSpPr>
        <p:grpSpPr>
          <a:xfrm>
            <a:off x="6777113" y="4619415"/>
            <a:ext cx="1690193" cy="1624476"/>
            <a:chOff x="9834471" y="4657634"/>
            <a:chExt cx="1690193" cy="1624476"/>
          </a:xfrm>
        </p:grpSpPr>
        <p:sp>
          <p:nvSpPr>
            <p:cNvPr id="160" name="Oval 159">
              <a:extLst>
                <a:ext uri="{FF2B5EF4-FFF2-40B4-BE49-F238E27FC236}">
                  <a16:creationId xmlns:a16="http://schemas.microsoft.com/office/drawing/2014/main" id="{FAD467B5-A4C7-4E0D-BE3C-00422E599F0C}"/>
                </a:ext>
              </a:extLst>
            </p:cNvPr>
            <p:cNvSpPr/>
            <p:nvPr/>
          </p:nvSpPr>
          <p:spPr bwMode="gray">
            <a:xfrm>
              <a:off x="9834471" y="4657634"/>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161" name="Oval 160">
              <a:extLst>
                <a:ext uri="{FF2B5EF4-FFF2-40B4-BE49-F238E27FC236}">
                  <a16:creationId xmlns:a16="http://schemas.microsoft.com/office/drawing/2014/main" id="{A53F104D-D710-45E1-8909-57FC086BD3ED}"/>
                </a:ext>
              </a:extLst>
            </p:cNvPr>
            <p:cNvSpPr/>
            <p:nvPr/>
          </p:nvSpPr>
          <p:spPr bwMode="gray">
            <a:xfrm>
              <a:off x="9834471" y="5585317"/>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162" name="Oval 161">
              <a:extLst>
                <a:ext uri="{FF2B5EF4-FFF2-40B4-BE49-F238E27FC236}">
                  <a16:creationId xmlns:a16="http://schemas.microsoft.com/office/drawing/2014/main" id="{D5E1932B-CE68-405B-A764-D11631B561DE}"/>
                </a:ext>
              </a:extLst>
            </p:cNvPr>
            <p:cNvSpPr/>
            <p:nvPr/>
          </p:nvSpPr>
          <p:spPr bwMode="gray">
            <a:xfrm>
              <a:off x="10868379" y="5044398"/>
              <a:ext cx="414216" cy="414216"/>
            </a:xfrm>
            <a:prstGeom prst="ellipse">
              <a:avLst/>
            </a:prstGeom>
            <a:solidFill>
              <a:schemeClr val="tx1">
                <a:lumMod val="10000"/>
                <a:lumOff val="9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163" name="Straight Arrow Connector 162">
              <a:extLst>
                <a:ext uri="{FF2B5EF4-FFF2-40B4-BE49-F238E27FC236}">
                  <a16:creationId xmlns:a16="http://schemas.microsoft.com/office/drawing/2014/main" id="{A3AFFED6-810C-494B-AEB7-AE324589D979}"/>
                </a:ext>
              </a:extLst>
            </p:cNvPr>
            <p:cNvCxnSpPr>
              <a:cxnSpLocks/>
              <a:stCxn id="160" idx="6"/>
              <a:endCxn id="162" idx="1"/>
            </p:cNvCxnSpPr>
            <p:nvPr/>
          </p:nvCxnSpPr>
          <p:spPr bwMode="gray">
            <a:xfrm>
              <a:off x="10248687" y="4864742"/>
              <a:ext cx="680353" cy="24031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 name="Straight Arrow Connector 164">
              <a:extLst>
                <a:ext uri="{FF2B5EF4-FFF2-40B4-BE49-F238E27FC236}">
                  <a16:creationId xmlns:a16="http://schemas.microsoft.com/office/drawing/2014/main" id="{370B0507-04DA-43B7-8F97-AAA6E25A0A83}"/>
                </a:ext>
              </a:extLst>
            </p:cNvPr>
            <p:cNvCxnSpPr>
              <a:cxnSpLocks/>
              <a:stCxn id="161" idx="6"/>
              <a:endCxn id="162" idx="3"/>
            </p:cNvCxnSpPr>
            <p:nvPr/>
          </p:nvCxnSpPr>
          <p:spPr bwMode="gray">
            <a:xfrm flipV="1">
              <a:off x="10248687" y="5397953"/>
              <a:ext cx="680353" cy="39447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66" name="Oval 165">
              <a:extLst>
                <a:ext uri="{FF2B5EF4-FFF2-40B4-BE49-F238E27FC236}">
                  <a16:creationId xmlns:a16="http://schemas.microsoft.com/office/drawing/2014/main" id="{7CACBEAD-38BB-4632-9AE5-E22CECD2B9C2}"/>
                </a:ext>
              </a:extLst>
            </p:cNvPr>
            <p:cNvSpPr/>
            <p:nvPr/>
          </p:nvSpPr>
          <p:spPr bwMode="gray">
            <a:xfrm>
              <a:off x="11110448" y="5867894"/>
              <a:ext cx="414216" cy="414216"/>
            </a:xfrm>
            <a:prstGeom prst="ellipse">
              <a:avLst/>
            </a:prstGeom>
            <a:solidFill>
              <a:schemeClr val="tx1">
                <a:lumMod val="10000"/>
                <a:lumOff val="9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167" name="Straight Arrow Connector 166">
              <a:extLst>
                <a:ext uri="{FF2B5EF4-FFF2-40B4-BE49-F238E27FC236}">
                  <a16:creationId xmlns:a16="http://schemas.microsoft.com/office/drawing/2014/main" id="{FF461F42-CE0F-4FF8-A613-44EAE76A668F}"/>
                </a:ext>
              </a:extLst>
            </p:cNvPr>
            <p:cNvCxnSpPr>
              <a:cxnSpLocks/>
              <a:stCxn id="161" idx="5"/>
              <a:endCxn id="166" idx="2"/>
            </p:cNvCxnSpPr>
            <p:nvPr/>
          </p:nvCxnSpPr>
          <p:spPr bwMode="gray">
            <a:xfrm>
              <a:off x="10188026" y="5938872"/>
              <a:ext cx="922422" cy="13613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 name="Straight Arrow Connector 168">
              <a:extLst>
                <a:ext uri="{FF2B5EF4-FFF2-40B4-BE49-F238E27FC236}">
                  <a16:creationId xmlns:a16="http://schemas.microsoft.com/office/drawing/2014/main" id="{E21DBC84-A9DD-4CE4-B1B0-8D156D4DAAFF}"/>
                </a:ext>
              </a:extLst>
            </p:cNvPr>
            <p:cNvCxnSpPr>
              <a:cxnSpLocks/>
              <a:stCxn id="160" idx="5"/>
              <a:endCxn id="166" idx="1"/>
            </p:cNvCxnSpPr>
            <p:nvPr/>
          </p:nvCxnSpPr>
          <p:spPr bwMode="gray">
            <a:xfrm>
              <a:off x="10188026" y="5011189"/>
              <a:ext cx="983083" cy="91736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184" name="Connector: Elbow 183">
            <a:extLst>
              <a:ext uri="{FF2B5EF4-FFF2-40B4-BE49-F238E27FC236}">
                <a16:creationId xmlns:a16="http://schemas.microsoft.com/office/drawing/2014/main" id="{98F56945-5436-4869-BBF0-F95474AD7C10}"/>
              </a:ext>
            </a:extLst>
          </p:cNvPr>
          <p:cNvCxnSpPr>
            <a:cxnSpLocks/>
            <a:stCxn id="11" idx="0"/>
            <a:endCxn id="11" idx="6"/>
          </p:cNvCxnSpPr>
          <p:nvPr/>
        </p:nvCxnSpPr>
        <p:spPr bwMode="gray">
          <a:xfrm rot="16200000" flipH="1">
            <a:off x="1984768" y="2009328"/>
            <a:ext cx="207108" cy="207108"/>
          </a:xfrm>
          <a:prstGeom prst="bentConnector4">
            <a:avLst>
              <a:gd name="adj1" fmla="val -110377"/>
              <a:gd name="adj2" fmla="val 210377"/>
            </a:avLst>
          </a:prstGeom>
          <a:ln>
            <a:tailEnd type="triangle"/>
          </a:ln>
        </p:spPr>
        <p:style>
          <a:lnRef idx="1">
            <a:schemeClr val="dk1"/>
          </a:lnRef>
          <a:fillRef idx="0">
            <a:schemeClr val="dk1"/>
          </a:fillRef>
          <a:effectRef idx="0">
            <a:schemeClr val="dk1"/>
          </a:effectRef>
          <a:fontRef idx="minor">
            <a:schemeClr val="tx1"/>
          </a:fontRef>
        </p:style>
      </p:cxnSp>
      <p:grpSp>
        <p:nvGrpSpPr>
          <p:cNvPr id="210" name="Group 209">
            <a:extLst>
              <a:ext uri="{FF2B5EF4-FFF2-40B4-BE49-F238E27FC236}">
                <a16:creationId xmlns:a16="http://schemas.microsoft.com/office/drawing/2014/main" id="{2C473725-C60C-47DF-B6F1-71D0E421170F}"/>
              </a:ext>
            </a:extLst>
          </p:cNvPr>
          <p:cNvGrpSpPr/>
          <p:nvPr/>
        </p:nvGrpSpPr>
        <p:grpSpPr>
          <a:xfrm>
            <a:off x="9752021" y="4821809"/>
            <a:ext cx="2291594" cy="2048187"/>
            <a:chOff x="9752021" y="4821809"/>
            <a:chExt cx="2291594" cy="2048187"/>
          </a:xfrm>
        </p:grpSpPr>
        <p:grpSp>
          <p:nvGrpSpPr>
            <p:cNvPr id="208" name="Group 207">
              <a:extLst>
                <a:ext uri="{FF2B5EF4-FFF2-40B4-BE49-F238E27FC236}">
                  <a16:creationId xmlns:a16="http://schemas.microsoft.com/office/drawing/2014/main" id="{E1F40474-6092-427E-AB1D-0A116994B48A}"/>
                </a:ext>
              </a:extLst>
            </p:cNvPr>
            <p:cNvGrpSpPr/>
            <p:nvPr/>
          </p:nvGrpSpPr>
          <p:grpSpPr>
            <a:xfrm>
              <a:off x="9843135" y="4821809"/>
              <a:ext cx="1694882" cy="1623448"/>
              <a:chOff x="9843135" y="4821809"/>
              <a:chExt cx="1694882" cy="1623448"/>
            </a:xfrm>
          </p:grpSpPr>
          <p:grpSp>
            <p:nvGrpSpPr>
              <p:cNvPr id="207" name="Group 206">
                <a:extLst>
                  <a:ext uri="{FF2B5EF4-FFF2-40B4-BE49-F238E27FC236}">
                    <a16:creationId xmlns:a16="http://schemas.microsoft.com/office/drawing/2014/main" id="{CCFD9149-9DE8-416E-8B20-41E1F4052C77}"/>
                  </a:ext>
                </a:extLst>
              </p:cNvPr>
              <p:cNvGrpSpPr/>
              <p:nvPr/>
            </p:nvGrpSpPr>
            <p:grpSpPr>
              <a:xfrm>
                <a:off x="9843135" y="4821809"/>
                <a:ext cx="1468899" cy="785950"/>
                <a:chOff x="9843135" y="4821809"/>
                <a:chExt cx="1468899" cy="785950"/>
              </a:xfrm>
            </p:grpSpPr>
            <p:sp>
              <p:nvSpPr>
                <p:cNvPr id="189" name="Oval 188">
                  <a:extLst>
                    <a:ext uri="{FF2B5EF4-FFF2-40B4-BE49-F238E27FC236}">
                      <a16:creationId xmlns:a16="http://schemas.microsoft.com/office/drawing/2014/main" id="{1F6D6A73-5ECF-4F89-92E5-191631E1B929}"/>
                    </a:ext>
                  </a:extLst>
                </p:cNvPr>
                <p:cNvSpPr/>
                <p:nvPr/>
              </p:nvSpPr>
              <p:spPr bwMode="gray">
                <a:xfrm>
                  <a:off x="9843135" y="4821809"/>
                  <a:ext cx="414216" cy="414216"/>
                </a:xfrm>
                <a:prstGeom prst="ellipse">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a:solidFill>
                      <a:schemeClr val="tx1"/>
                    </a:solidFill>
                  </a:endParaRPr>
                </a:p>
              </p:txBody>
            </p:sp>
            <p:sp>
              <p:nvSpPr>
                <p:cNvPr id="203" name="Oval 202">
                  <a:extLst>
                    <a:ext uri="{FF2B5EF4-FFF2-40B4-BE49-F238E27FC236}">
                      <a16:creationId xmlns:a16="http://schemas.microsoft.com/office/drawing/2014/main" id="{A44CF79F-1645-4B51-87D4-DD20E8CD1800}"/>
                    </a:ext>
                  </a:extLst>
                </p:cNvPr>
                <p:cNvSpPr/>
                <p:nvPr/>
              </p:nvSpPr>
              <p:spPr bwMode="gray">
                <a:xfrm>
                  <a:off x="10897818" y="5193543"/>
                  <a:ext cx="414216" cy="414216"/>
                </a:xfrm>
                <a:prstGeom prst="ellipse">
                  <a:avLst/>
                </a:prstGeom>
                <a:solidFill>
                  <a:srgbClr val="FF5050">
                    <a:alpha val="20000"/>
                  </a:srgb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a:solidFill>
                      <a:schemeClr val="tx1"/>
                    </a:solidFill>
                  </a:endParaRPr>
                </a:p>
              </p:txBody>
            </p:sp>
          </p:grpSp>
          <p:grpSp>
            <p:nvGrpSpPr>
              <p:cNvPr id="206" name="Group 205">
                <a:extLst>
                  <a:ext uri="{FF2B5EF4-FFF2-40B4-BE49-F238E27FC236}">
                    <a16:creationId xmlns:a16="http://schemas.microsoft.com/office/drawing/2014/main" id="{6C7C7C1D-B344-473B-AD5D-E71ECD38C76A}"/>
                  </a:ext>
                </a:extLst>
              </p:cNvPr>
              <p:cNvGrpSpPr/>
              <p:nvPr/>
            </p:nvGrpSpPr>
            <p:grpSpPr>
              <a:xfrm>
                <a:off x="9859022" y="5732665"/>
                <a:ext cx="1678995" cy="712592"/>
                <a:chOff x="9859022" y="5732665"/>
                <a:chExt cx="1678995" cy="712592"/>
              </a:xfrm>
            </p:grpSpPr>
            <p:sp>
              <p:nvSpPr>
                <p:cNvPr id="201" name="Oval 200">
                  <a:extLst>
                    <a:ext uri="{FF2B5EF4-FFF2-40B4-BE49-F238E27FC236}">
                      <a16:creationId xmlns:a16="http://schemas.microsoft.com/office/drawing/2014/main" id="{62EBD0C5-C54B-446C-882F-88702DF568AE}"/>
                    </a:ext>
                  </a:extLst>
                </p:cNvPr>
                <p:cNvSpPr/>
                <p:nvPr/>
              </p:nvSpPr>
              <p:spPr bwMode="gray">
                <a:xfrm>
                  <a:off x="9859022" y="5732665"/>
                  <a:ext cx="414216" cy="414216"/>
                </a:xfrm>
                <a:prstGeom prst="ellipse">
                  <a:avLst/>
                </a:prstGeom>
                <a:solidFill>
                  <a:srgbClr val="FF5050">
                    <a:alpha val="20000"/>
                  </a:srgb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a:solidFill>
                      <a:schemeClr val="tx1"/>
                    </a:solidFill>
                  </a:endParaRPr>
                </a:p>
              </p:txBody>
            </p:sp>
            <p:sp>
              <p:nvSpPr>
                <p:cNvPr id="205" name="Oval 204">
                  <a:extLst>
                    <a:ext uri="{FF2B5EF4-FFF2-40B4-BE49-F238E27FC236}">
                      <a16:creationId xmlns:a16="http://schemas.microsoft.com/office/drawing/2014/main" id="{C6DEEC99-F488-4D42-8503-84C2FE501DF8}"/>
                    </a:ext>
                  </a:extLst>
                </p:cNvPr>
                <p:cNvSpPr/>
                <p:nvPr/>
              </p:nvSpPr>
              <p:spPr bwMode="gray">
                <a:xfrm>
                  <a:off x="11123801" y="6031041"/>
                  <a:ext cx="414216" cy="414216"/>
                </a:xfrm>
                <a:prstGeom prst="ellipse">
                  <a:avLst/>
                </a:prstGeom>
                <a:solidFill>
                  <a:srgbClr val="FF5050">
                    <a:alpha val="20000"/>
                  </a:srgb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a:solidFill>
                      <a:schemeClr val="tx1"/>
                    </a:solidFill>
                  </a:endParaRPr>
                </a:p>
              </p:txBody>
            </p:sp>
          </p:grpSp>
        </p:grpSp>
        <p:sp>
          <p:nvSpPr>
            <p:cNvPr id="209" name="TextBox 208">
              <a:extLst>
                <a:ext uri="{FF2B5EF4-FFF2-40B4-BE49-F238E27FC236}">
                  <a16:creationId xmlns:a16="http://schemas.microsoft.com/office/drawing/2014/main" id="{125646ED-93F2-405D-BD5A-6CC0685E86E8}"/>
                </a:ext>
              </a:extLst>
            </p:cNvPr>
            <p:cNvSpPr txBox="1"/>
            <p:nvPr/>
          </p:nvSpPr>
          <p:spPr bwMode="gray">
            <a:xfrm>
              <a:off x="9752021" y="6529088"/>
              <a:ext cx="2291594" cy="34090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a:solidFill>
                    <a:srgbClr val="C00000"/>
                  </a:solidFill>
                </a:rPr>
                <a:t>Ego network of A</a:t>
              </a:r>
            </a:p>
          </p:txBody>
        </p:sp>
      </p:grpSp>
    </p:spTree>
    <p:extLst>
      <p:ext uri="{BB962C8B-B14F-4D97-AF65-F5344CB8AC3E}">
        <p14:creationId xmlns:p14="http://schemas.microsoft.com/office/powerpoint/2010/main" val="19131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8" grpId="0"/>
      <p:bldP spid="68" grpId="0"/>
      <p:bldP spid="94" grpId="0"/>
      <p:bldP spid="102" grpId="0"/>
      <p:bldP spid="156" grpId="0"/>
      <p:bldP spid="15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BEC5-D0B7-4823-AE37-D9979EFD340A}"/>
              </a:ext>
            </a:extLst>
          </p:cNvPr>
          <p:cNvSpPr>
            <a:spLocks noGrp="1"/>
          </p:cNvSpPr>
          <p:nvPr>
            <p:ph type="title"/>
          </p:nvPr>
        </p:nvSpPr>
        <p:spPr>
          <a:xfrm>
            <a:off x="478369" y="144001"/>
            <a:ext cx="9169401" cy="576293"/>
          </a:xfrm>
        </p:spPr>
        <p:txBody>
          <a:bodyPr/>
          <a:lstStyle/>
          <a:p>
            <a:r>
              <a:rPr lang="pt-BR" dirty="0"/>
              <a:t>Motifs </a:t>
            </a:r>
            <a:r>
              <a:rPr lang="pt-BR" sz="1800" dirty="0"/>
              <a:t>[Milo 2002]</a:t>
            </a:r>
            <a:endParaRPr lang="en-US" dirty="0"/>
          </a:p>
        </p:txBody>
      </p:sp>
      <p:sp>
        <p:nvSpPr>
          <p:cNvPr id="4" name="Slide Number Placeholder 3">
            <a:extLst>
              <a:ext uri="{FF2B5EF4-FFF2-40B4-BE49-F238E27FC236}">
                <a16:creationId xmlns:a16="http://schemas.microsoft.com/office/drawing/2014/main" id="{C6ED6B70-8F4E-46C0-82BC-3EE651DDBE22}"/>
              </a:ext>
            </a:extLst>
          </p:cNvPr>
          <p:cNvSpPr>
            <a:spLocks noGrp="1"/>
          </p:cNvSpPr>
          <p:nvPr>
            <p:ph type="sldNum" sz="quarter" idx="12"/>
          </p:nvPr>
        </p:nvSpPr>
        <p:spPr/>
        <p:txBody>
          <a:bodyPr/>
          <a:lstStyle/>
          <a:p>
            <a:fld id="{81561042-0DC2-4A04-AA50-F6D44EB20EBA}" type="slidenum">
              <a:rPr lang="en-US" smtClean="0"/>
              <a:t>40</a:t>
            </a:fld>
            <a:endParaRPr lang="en-US"/>
          </a:p>
        </p:txBody>
      </p:sp>
      <p:sp>
        <p:nvSpPr>
          <p:cNvPr id="6" name="TextBox 5">
            <a:extLst>
              <a:ext uri="{FF2B5EF4-FFF2-40B4-BE49-F238E27FC236}">
                <a16:creationId xmlns:a16="http://schemas.microsoft.com/office/drawing/2014/main" id="{C842B4BB-8E62-49A9-82D3-5D673EB3D4B9}"/>
              </a:ext>
            </a:extLst>
          </p:cNvPr>
          <p:cNvSpPr txBox="1"/>
          <p:nvPr/>
        </p:nvSpPr>
        <p:spPr bwMode="gray">
          <a:xfrm>
            <a:off x="240243" y="6581001"/>
            <a:ext cx="8828805" cy="276999"/>
          </a:xfrm>
          <a:prstGeom prst="rect">
            <a:avLst/>
          </a:prstGeom>
          <a:noFill/>
        </p:spPr>
        <p:txBody>
          <a:bodyPr wrap="square">
            <a:spAutoFit/>
          </a:bodyPr>
          <a:lstStyle/>
          <a:p>
            <a:r>
              <a:rPr lang="en-US" sz="1200" b="1" i="0" u="none" strike="noStrike" baseline="0" dirty="0">
                <a:latin typeface="MinionPro-Regular"/>
              </a:rPr>
              <a:t>[Milo 2002] </a:t>
            </a:r>
            <a:r>
              <a:rPr lang="en-US" sz="1200" b="0" i="0" u="none" strike="noStrike" baseline="0" dirty="0">
                <a:latin typeface="MinionPro-Regular"/>
              </a:rPr>
              <a:t>Milo, R. </a:t>
            </a:r>
            <a:r>
              <a:rPr lang="en-US" sz="1200" b="0" i="1" u="none" strike="noStrike" baseline="0" dirty="0">
                <a:latin typeface="MinionPro-It"/>
              </a:rPr>
              <a:t>et al</a:t>
            </a:r>
            <a:r>
              <a:rPr lang="en-US" sz="1200" b="0" i="0" u="none" strike="noStrike" baseline="0" dirty="0">
                <a:latin typeface="MinionPro-Regular"/>
              </a:rPr>
              <a:t>. Network motifs: Simple building blocks of complex networks. </a:t>
            </a:r>
            <a:r>
              <a:rPr lang="en-US" sz="1200" b="0" i="1" u="none" strike="noStrike" baseline="0" dirty="0">
                <a:latin typeface="MinionPro-It"/>
              </a:rPr>
              <a:t>Science </a:t>
            </a:r>
            <a:r>
              <a:rPr lang="en-US" sz="1200" b="1" i="0" u="none" strike="noStrike" baseline="0" dirty="0">
                <a:latin typeface="MinionPro-Bold"/>
              </a:rPr>
              <a:t>298</a:t>
            </a:r>
            <a:r>
              <a:rPr lang="en-US" sz="1200" b="0" i="0" u="none" strike="noStrike" baseline="0" dirty="0">
                <a:latin typeface="MinionPro-Regular"/>
              </a:rPr>
              <a:t>, 824–827 (2002).</a:t>
            </a:r>
            <a:endParaRPr lang="en-US" sz="3600" dirty="0"/>
          </a:p>
        </p:txBody>
      </p:sp>
      <p:pic>
        <p:nvPicPr>
          <p:cNvPr id="8" name="Picture 7">
            <a:extLst>
              <a:ext uri="{FF2B5EF4-FFF2-40B4-BE49-F238E27FC236}">
                <a16:creationId xmlns:a16="http://schemas.microsoft.com/office/drawing/2014/main" id="{A694893F-EF84-4CDB-932F-35FFE3AA9CA3}"/>
              </a:ext>
            </a:extLst>
          </p:cNvPr>
          <p:cNvPicPr>
            <a:picLocks noChangeAspect="1"/>
          </p:cNvPicPr>
          <p:nvPr/>
        </p:nvPicPr>
        <p:blipFill>
          <a:blip r:embed="rId2"/>
          <a:stretch>
            <a:fillRect/>
          </a:stretch>
        </p:blipFill>
        <p:spPr>
          <a:xfrm>
            <a:off x="1113684" y="885795"/>
            <a:ext cx="4134851" cy="2688131"/>
          </a:xfrm>
          <a:prstGeom prst="rect">
            <a:avLst/>
          </a:prstGeom>
        </p:spPr>
      </p:pic>
      <p:pic>
        <p:nvPicPr>
          <p:cNvPr id="14" name="Picture 13">
            <a:extLst>
              <a:ext uri="{FF2B5EF4-FFF2-40B4-BE49-F238E27FC236}">
                <a16:creationId xmlns:a16="http://schemas.microsoft.com/office/drawing/2014/main" id="{3EF959CF-B73C-4F9B-B54E-92C6AD8500D5}"/>
              </a:ext>
            </a:extLst>
          </p:cNvPr>
          <p:cNvPicPr>
            <a:picLocks noChangeAspect="1"/>
          </p:cNvPicPr>
          <p:nvPr/>
        </p:nvPicPr>
        <p:blipFill>
          <a:blip r:embed="rId3"/>
          <a:stretch>
            <a:fillRect/>
          </a:stretch>
        </p:blipFill>
        <p:spPr>
          <a:xfrm>
            <a:off x="1472930" y="3943564"/>
            <a:ext cx="3590139" cy="2267798"/>
          </a:xfrm>
          <a:prstGeom prst="rect">
            <a:avLst/>
          </a:prstGeom>
        </p:spPr>
      </p:pic>
      <p:pic>
        <p:nvPicPr>
          <p:cNvPr id="16" name="Picture 15">
            <a:extLst>
              <a:ext uri="{FF2B5EF4-FFF2-40B4-BE49-F238E27FC236}">
                <a16:creationId xmlns:a16="http://schemas.microsoft.com/office/drawing/2014/main" id="{0844D47F-C6FD-4705-8537-AD60C57001A0}"/>
              </a:ext>
            </a:extLst>
          </p:cNvPr>
          <p:cNvPicPr>
            <a:picLocks noChangeAspect="1"/>
          </p:cNvPicPr>
          <p:nvPr/>
        </p:nvPicPr>
        <p:blipFill>
          <a:blip r:embed="rId4"/>
          <a:stretch>
            <a:fillRect/>
          </a:stretch>
        </p:blipFill>
        <p:spPr>
          <a:xfrm>
            <a:off x="5841825" y="3665691"/>
            <a:ext cx="3703598" cy="2951510"/>
          </a:xfrm>
          <a:prstGeom prst="rect">
            <a:avLst/>
          </a:prstGeom>
        </p:spPr>
      </p:pic>
      <p:sp>
        <p:nvSpPr>
          <p:cNvPr id="19" name="TextBox 18">
            <a:extLst>
              <a:ext uri="{FF2B5EF4-FFF2-40B4-BE49-F238E27FC236}">
                <a16:creationId xmlns:a16="http://schemas.microsoft.com/office/drawing/2014/main" id="{26388E57-39EE-4AE9-9E9D-BADB036B5667}"/>
              </a:ext>
            </a:extLst>
          </p:cNvPr>
          <p:cNvSpPr txBox="1"/>
          <p:nvPr/>
        </p:nvSpPr>
        <p:spPr bwMode="gray">
          <a:xfrm>
            <a:off x="5731497" y="977604"/>
            <a:ext cx="5816338" cy="259632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b="1" dirty="0"/>
              <a:t>Remarks</a:t>
            </a:r>
          </a:p>
          <a:p>
            <a:pPr marL="171450" indent="-171450">
              <a:spcBef>
                <a:spcPts val="300"/>
              </a:spcBef>
              <a:spcAft>
                <a:spcPts val="300"/>
              </a:spcAft>
              <a:buClr>
                <a:schemeClr val="accent1"/>
              </a:buClr>
              <a:buSzPct val="90000"/>
              <a:buFont typeface="Arial" panose="020B0604020202020204" pitchFamily="34" charset="0"/>
              <a:buChar char="•"/>
            </a:pPr>
            <a:r>
              <a:rPr lang="pt-BR" sz="1200" dirty="0"/>
              <a:t>Number of motifs grow exponentially with the number of edges</a:t>
            </a:r>
          </a:p>
          <a:p>
            <a:pPr marL="171450" indent="-171450">
              <a:spcBef>
                <a:spcPts val="300"/>
              </a:spcBef>
              <a:spcAft>
                <a:spcPts val="300"/>
              </a:spcAft>
              <a:buClr>
                <a:schemeClr val="accent1"/>
              </a:buClr>
              <a:buSzPct val="90000"/>
              <a:buFont typeface="Arial" panose="020B0604020202020204" pitchFamily="34" charset="0"/>
              <a:buChar char="•"/>
            </a:pPr>
            <a:endParaRPr lang="pt-BR" sz="1200" dirty="0"/>
          </a:p>
          <a:p>
            <a:pPr marL="171450" indent="-171450">
              <a:spcBef>
                <a:spcPts val="300"/>
              </a:spcBef>
              <a:spcAft>
                <a:spcPts val="300"/>
              </a:spcAft>
              <a:buClr>
                <a:schemeClr val="accent1"/>
              </a:buClr>
              <a:buSzPct val="90000"/>
              <a:buFont typeface="Arial" panose="020B0604020202020204" pitchFamily="34" charset="0"/>
              <a:buChar char="•"/>
            </a:pPr>
            <a:r>
              <a:rPr lang="pt-BR" sz="1200" dirty="0"/>
              <a:t>Real networks tend to be rich in motifs, whereas Random networks not.</a:t>
            </a:r>
          </a:p>
          <a:p>
            <a:pPr marL="171450" indent="-171450">
              <a:spcBef>
                <a:spcPts val="300"/>
              </a:spcBef>
              <a:spcAft>
                <a:spcPts val="300"/>
              </a:spcAft>
              <a:buClr>
                <a:schemeClr val="accent1"/>
              </a:buClr>
              <a:buSzPct val="90000"/>
              <a:buFont typeface="Arial" panose="020B0604020202020204" pitchFamily="34" charset="0"/>
              <a:buChar char="•"/>
            </a:pPr>
            <a:endParaRPr lang="pt-BR" sz="1200" dirty="0"/>
          </a:p>
          <a:p>
            <a:pPr marL="171450" indent="-171450">
              <a:spcBef>
                <a:spcPts val="300"/>
              </a:spcBef>
              <a:spcAft>
                <a:spcPts val="300"/>
              </a:spcAft>
              <a:buClr>
                <a:schemeClr val="accent1"/>
              </a:buClr>
              <a:buSzPct val="90000"/>
              <a:buFont typeface="Arial" panose="020B0604020202020204" pitchFamily="34" charset="0"/>
              <a:buChar char="•"/>
            </a:pPr>
            <a:r>
              <a:rPr lang="pt-BR" sz="1200" dirty="0"/>
              <a:t>As Real networks evolve, their motif count remains stable, whereas in Random networks, it collapses.</a:t>
            </a:r>
          </a:p>
          <a:p>
            <a:pPr marL="171450" indent="-171450">
              <a:spcBef>
                <a:spcPts val="300"/>
              </a:spcBef>
              <a:spcAft>
                <a:spcPts val="300"/>
              </a:spcAft>
              <a:buClr>
                <a:schemeClr val="accent1"/>
              </a:buClr>
              <a:buSzPct val="90000"/>
              <a:buFont typeface="Arial" panose="020B0604020202020204" pitchFamily="34" charset="0"/>
              <a:buChar char="•"/>
            </a:pPr>
            <a:endParaRPr lang="pt-BR" sz="1200" dirty="0"/>
          </a:p>
          <a:p>
            <a:pPr marL="171450" indent="-171450">
              <a:spcBef>
                <a:spcPts val="300"/>
              </a:spcBef>
              <a:spcAft>
                <a:spcPts val="300"/>
              </a:spcAft>
              <a:buClr>
                <a:schemeClr val="accent1"/>
              </a:buClr>
              <a:buSzPct val="90000"/>
              <a:buFont typeface="Arial" panose="020B0604020202020204" pitchFamily="34" charset="0"/>
              <a:buChar char="•"/>
            </a:pPr>
            <a:r>
              <a:rPr lang="pt-BR" sz="1200" dirty="0"/>
              <a:t>This might suggest that motifs provide struture to the proper functioning of these networks</a:t>
            </a:r>
          </a:p>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58834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C203-A9DC-4FBB-A49C-D5B7FB34D287}"/>
              </a:ext>
            </a:extLst>
          </p:cNvPr>
          <p:cNvSpPr>
            <a:spLocks noGrp="1"/>
          </p:cNvSpPr>
          <p:nvPr>
            <p:ph type="title"/>
          </p:nvPr>
        </p:nvSpPr>
        <p:spPr/>
        <p:txBody>
          <a:bodyPr/>
          <a:lstStyle/>
          <a:p>
            <a:r>
              <a:rPr lang="pt-BR" dirty="0"/>
              <a:t>Motifs in real networks</a:t>
            </a:r>
            <a:endParaRPr lang="en-US" dirty="0"/>
          </a:p>
        </p:txBody>
      </p:sp>
      <p:sp>
        <p:nvSpPr>
          <p:cNvPr id="3" name="Content Placeholder 2">
            <a:extLst>
              <a:ext uri="{FF2B5EF4-FFF2-40B4-BE49-F238E27FC236}">
                <a16:creationId xmlns:a16="http://schemas.microsoft.com/office/drawing/2014/main" id="{7C7997FF-4ED9-43F8-BF60-58A8A897F041}"/>
              </a:ext>
            </a:extLst>
          </p:cNvPr>
          <p:cNvSpPr>
            <a:spLocks noGrp="1"/>
          </p:cNvSpPr>
          <p:nvPr>
            <p:ph idx="1"/>
          </p:nvPr>
        </p:nvSpPr>
        <p:spPr>
          <a:xfrm>
            <a:off x="2401540" y="908817"/>
            <a:ext cx="1404219" cy="309316"/>
          </a:xfrm>
        </p:spPr>
        <p:txBody>
          <a:bodyPr/>
          <a:lstStyle/>
          <a:p>
            <a:pPr algn="ctr"/>
            <a:r>
              <a:rPr lang="pt-BR" dirty="0"/>
              <a:t>Biological</a:t>
            </a:r>
            <a:endParaRPr lang="en-US" dirty="0"/>
          </a:p>
        </p:txBody>
      </p:sp>
      <p:sp>
        <p:nvSpPr>
          <p:cNvPr id="4" name="Slide Number Placeholder 3">
            <a:extLst>
              <a:ext uri="{FF2B5EF4-FFF2-40B4-BE49-F238E27FC236}">
                <a16:creationId xmlns:a16="http://schemas.microsoft.com/office/drawing/2014/main" id="{B4058389-501C-4237-9BDA-E9ACE3641758}"/>
              </a:ext>
            </a:extLst>
          </p:cNvPr>
          <p:cNvSpPr>
            <a:spLocks noGrp="1"/>
          </p:cNvSpPr>
          <p:nvPr>
            <p:ph type="sldNum" sz="quarter" idx="12"/>
          </p:nvPr>
        </p:nvSpPr>
        <p:spPr/>
        <p:txBody>
          <a:bodyPr/>
          <a:lstStyle/>
          <a:p>
            <a:fld id="{81561042-0DC2-4A04-AA50-F6D44EB20EBA}" type="slidenum">
              <a:rPr lang="en-US" smtClean="0"/>
              <a:t>41</a:t>
            </a:fld>
            <a:endParaRPr lang="en-US"/>
          </a:p>
        </p:txBody>
      </p:sp>
      <p:pic>
        <p:nvPicPr>
          <p:cNvPr id="6" name="Picture 5">
            <a:extLst>
              <a:ext uri="{FF2B5EF4-FFF2-40B4-BE49-F238E27FC236}">
                <a16:creationId xmlns:a16="http://schemas.microsoft.com/office/drawing/2014/main" id="{552F2F36-2CDE-4472-841F-93DAA6B383A0}"/>
              </a:ext>
            </a:extLst>
          </p:cNvPr>
          <p:cNvPicPr>
            <a:picLocks noChangeAspect="1"/>
          </p:cNvPicPr>
          <p:nvPr/>
        </p:nvPicPr>
        <p:blipFill>
          <a:blip r:embed="rId2"/>
          <a:stretch>
            <a:fillRect/>
          </a:stretch>
        </p:blipFill>
        <p:spPr>
          <a:xfrm>
            <a:off x="131849" y="1406129"/>
            <a:ext cx="5943600" cy="3453713"/>
          </a:xfrm>
          <a:prstGeom prst="rect">
            <a:avLst/>
          </a:prstGeom>
        </p:spPr>
        <p:style>
          <a:lnRef idx="2">
            <a:schemeClr val="accent6"/>
          </a:lnRef>
          <a:fillRef idx="1">
            <a:schemeClr val="lt1"/>
          </a:fillRef>
          <a:effectRef idx="0">
            <a:schemeClr val="accent6"/>
          </a:effectRef>
          <a:fontRef idx="minor">
            <a:schemeClr val="dk1"/>
          </a:fontRef>
        </p:style>
      </p:pic>
      <p:pic>
        <p:nvPicPr>
          <p:cNvPr id="8" name="Picture 7">
            <a:extLst>
              <a:ext uri="{FF2B5EF4-FFF2-40B4-BE49-F238E27FC236}">
                <a16:creationId xmlns:a16="http://schemas.microsoft.com/office/drawing/2014/main" id="{155E7B78-7216-4400-9BE9-A5664D508F95}"/>
              </a:ext>
            </a:extLst>
          </p:cNvPr>
          <p:cNvPicPr>
            <a:picLocks noChangeAspect="1"/>
          </p:cNvPicPr>
          <p:nvPr/>
        </p:nvPicPr>
        <p:blipFill>
          <a:blip r:embed="rId3"/>
          <a:stretch>
            <a:fillRect/>
          </a:stretch>
        </p:blipFill>
        <p:spPr>
          <a:xfrm>
            <a:off x="6175070" y="1570713"/>
            <a:ext cx="5943600" cy="3156912"/>
          </a:xfrm>
          <a:prstGeom prst="rect">
            <a:avLst/>
          </a:prstGeom>
        </p:spPr>
        <p:style>
          <a:lnRef idx="2">
            <a:schemeClr val="accent6"/>
          </a:lnRef>
          <a:fillRef idx="1">
            <a:schemeClr val="lt1"/>
          </a:fillRef>
          <a:effectRef idx="0">
            <a:schemeClr val="accent6"/>
          </a:effectRef>
          <a:fontRef idx="minor">
            <a:schemeClr val="dk1"/>
          </a:fontRef>
        </p:style>
      </p:pic>
      <p:pic>
        <p:nvPicPr>
          <p:cNvPr id="12" name="Picture 11">
            <a:extLst>
              <a:ext uri="{FF2B5EF4-FFF2-40B4-BE49-F238E27FC236}">
                <a16:creationId xmlns:a16="http://schemas.microsoft.com/office/drawing/2014/main" id="{6E7DF9B9-0F57-491E-BB93-17027AD5BD32}"/>
              </a:ext>
            </a:extLst>
          </p:cNvPr>
          <p:cNvPicPr>
            <a:picLocks noChangeAspect="1"/>
          </p:cNvPicPr>
          <p:nvPr/>
        </p:nvPicPr>
        <p:blipFill>
          <a:blip r:embed="rId4"/>
          <a:stretch>
            <a:fillRect/>
          </a:stretch>
        </p:blipFill>
        <p:spPr>
          <a:xfrm>
            <a:off x="6175070" y="1414220"/>
            <a:ext cx="5943600" cy="225136"/>
          </a:xfrm>
          <a:prstGeom prst="rect">
            <a:avLst/>
          </a:prstGeom>
        </p:spPr>
        <p:style>
          <a:lnRef idx="2">
            <a:schemeClr val="accent6"/>
          </a:lnRef>
          <a:fillRef idx="1">
            <a:schemeClr val="lt1"/>
          </a:fillRef>
          <a:effectRef idx="0">
            <a:schemeClr val="accent6"/>
          </a:effectRef>
          <a:fontRef idx="minor">
            <a:schemeClr val="dk1"/>
          </a:fontRef>
        </p:style>
      </p:pic>
      <p:sp>
        <p:nvSpPr>
          <p:cNvPr id="13" name="Content Placeholder 2">
            <a:extLst>
              <a:ext uri="{FF2B5EF4-FFF2-40B4-BE49-F238E27FC236}">
                <a16:creationId xmlns:a16="http://schemas.microsoft.com/office/drawing/2014/main" id="{EE23D75D-3CD7-4CD3-9B51-FC77FFE13C09}"/>
              </a:ext>
            </a:extLst>
          </p:cNvPr>
          <p:cNvSpPr txBox="1">
            <a:spLocks/>
          </p:cNvSpPr>
          <p:nvPr/>
        </p:nvSpPr>
        <p:spPr bwMode="gray">
          <a:xfrm>
            <a:off x="8297550" y="912461"/>
            <a:ext cx="1698641" cy="309315"/>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pt-BR" dirty="0"/>
              <a:t>Technological</a:t>
            </a:r>
            <a:endParaRPr lang="en-US" dirty="0"/>
          </a:p>
        </p:txBody>
      </p:sp>
      <p:sp>
        <p:nvSpPr>
          <p:cNvPr id="17" name="TextBox 16">
            <a:extLst>
              <a:ext uri="{FF2B5EF4-FFF2-40B4-BE49-F238E27FC236}">
                <a16:creationId xmlns:a16="http://schemas.microsoft.com/office/drawing/2014/main" id="{ADB01C66-68F2-4E10-B3FA-5AA5AD7BCBB5}"/>
              </a:ext>
            </a:extLst>
          </p:cNvPr>
          <p:cNvSpPr txBox="1"/>
          <p:nvPr/>
        </p:nvSpPr>
        <p:spPr bwMode="gray">
          <a:xfrm>
            <a:off x="240243" y="6581001"/>
            <a:ext cx="8828805" cy="276999"/>
          </a:xfrm>
          <a:prstGeom prst="rect">
            <a:avLst/>
          </a:prstGeom>
          <a:noFill/>
        </p:spPr>
        <p:txBody>
          <a:bodyPr wrap="square">
            <a:spAutoFit/>
          </a:bodyPr>
          <a:lstStyle/>
          <a:p>
            <a:r>
              <a:rPr lang="en-US" sz="1200" b="0" i="0" u="none" strike="noStrike" baseline="0" dirty="0">
                <a:latin typeface="MinionPro-Regular"/>
              </a:rPr>
              <a:t>Milo, R. </a:t>
            </a:r>
            <a:r>
              <a:rPr lang="en-US" sz="1200" b="0" i="1" u="none" strike="noStrike" baseline="0" dirty="0">
                <a:latin typeface="MinionPro-It"/>
              </a:rPr>
              <a:t>et al</a:t>
            </a:r>
            <a:r>
              <a:rPr lang="en-US" sz="1200" b="0" i="0" u="none" strike="noStrike" baseline="0" dirty="0">
                <a:latin typeface="MinionPro-Regular"/>
              </a:rPr>
              <a:t>. Network motifs: Simple building blocks of complex networks. </a:t>
            </a:r>
            <a:r>
              <a:rPr lang="en-US" sz="1200" b="0" i="1" u="none" strike="noStrike" baseline="0" dirty="0">
                <a:latin typeface="MinionPro-It"/>
              </a:rPr>
              <a:t>Science </a:t>
            </a:r>
            <a:r>
              <a:rPr lang="en-US" sz="1200" b="1" i="0" u="none" strike="noStrike" baseline="0" dirty="0">
                <a:latin typeface="MinionPro-Bold"/>
              </a:rPr>
              <a:t>298</a:t>
            </a:r>
            <a:r>
              <a:rPr lang="en-US" sz="1200" b="0" i="0" u="none" strike="noStrike" baseline="0" dirty="0">
                <a:latin typeface="MinionPro-Regular"/>
              </a:rPr>
              <a:t>, 824–827 (2002).</a:t>
            </a:r>
            <a:endParaRPr lang="en-US" sz="3600" dirty="0"/>
          </a:p>
        </p:txBody>
      </p:sp>
    </p:spTree>
    <p:extLst>
      <p:ext uri="{BB962C8B-B14F-4D97-AF65-F5344CB8AC3E}">
        <p14:creationId xmlns:p14="http://schemas.microsoft.com/office/powerpoint/2010/main" val="114598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1462-9F5E-41CC-9867-EB94EB57F8FB}"/>
              </a:ext>
            </a:extLst>
          </p:cNvPr>
          <p:cNvSpPr>
            <a:spLocks noGrp="1"/>
          </p:cNvSpPr>
          <p:nvPr>
            <p:ph type="title"/>
          </p:nvPr>
        </p:nvSpPr>
        <p:spPr>
          <a:xfrm>
            <a:off x="478369" y="144001"/>
            <a:ext cx="9539571" cy="832839"/>
          </a:xfrm>
        </p:spPr>
        <p:txBody>
          <a:bodyPr/>
          <a:lstStyle/>
          <a:p>
            <a:r>
              <a:rPr lang="en-US" dirty="0"/>
              <a:t>Motif counting – ESU (FANMOD) algorithm </a:t>
            </a:r>
            <a:r>
              <a:rPr lang="en-US" sz="1800" dirty="0"/>
              <a:t>[Wernicke 2006]</a:t>
            </a:r>
            <a:endParaRPr lang="en-US" dirty="0"/>
          </a:p>
        </p:txBody>
      </p:sp>
      <p:sp>
        <p:nvSpPr>
          <p:cNvPr id="3" name="Content Placeholder 2">
            <a:extLst>
              <a:ext uri="{FF2B5EF4-FFF2-40B4-BE49-F238E27FC236}">
                <a16:creationId xmlns:a16="http://schemas.microsoft.com/office/drawing/2014/main" id="{06E75A7D-378F-4950-B08A-219001560B8F}"/>
              </a:ext>
            </a:extLst>
          </p:cNvPr>
          <p:cNvSpPr>
            <a:spLocks noGrp="1"/>
          </p:cNvSpPr>
          <p:nvPr>
            <p:ph idx="1"/>
          </p:nvPr>
        </p:nvSpPr>
        <p:spPr>
          <a:xfrm>
            <a:off x="5615873" y="900300"/>
            <a:ext cx="6063683" cy="2069816"/>
          </a:xfrm>
        </p:spPr>
        <p:txBody>
          <a:bodyPr/>
          <a:lstStyle/>
          <a:p>
            <a:r>
              <a:rPr lang="en-US" sz="1600" dirty="0"/>
              <a:t>EXT set of all the nodes that : </a:t>
            </a:r>
          </a:p>
          <a:p>
            <a:pPr marL="457200" indent="-457200">
              <a:buFont typeface="+mj-lt"/>
              <a:buAutoNum type="arabicPeriod"/>
            </a:pPr>
            <a:r>
              <a:rPr lang="en-US" sz="1600" dirty="0"/>
              <a:t>are adjacent to at least one of the nodes in SUB (guarantees expansion is a connected graph)</a:t>
            </a:r>
          </a:p>
          <a:p>
            <a:pPr marL="457200" indent="-457200">
              <a:buFont typeface="+mj-lt"/>
              <a:buAutoNum type="arabicPeriod"/>
            </a:pPr>
            <a:r>
              <a:rPr lang="en-US" sz="1600" dirty="0"/>
              <a:t>their numerical labels must be larger than the label of first element in SUB. (guarantees termination)</a:t>
            </a:r>
          </a:p>
        </p:txBody>
      </p:sp>
      <p:sp>
        <p:nvSpPr>
          <p:cNvPr id="4" name="Slide Number Placeholder 3">
            <a:extLst>
              <a:ext uri="{FF2B5EF4-FFF2-40B4-BE49-F238E27FC236}">
                <a16:creationId xmlns:a16="http://schemas.microsoft.com/office/drawing/2014/main" id="{1C7CA409-747D-41E1-A878-E017362668D5}"/>
              </a:ext>
            </a:extLst>
          </p:cNvPr>
          <p:cNvSpPr>
            <a:spLocks noGrp="1"/>
          </p:cNvSpPr>
          <p:nvPr>
            <p:ph type="sldNum" sz="quarter" idx="12"/>
          </p:nvPr>
        </p:nvSpPr>
        <p:spPr/>
        <p:txBody>
          <a:bodyPr/>
          <a:lstStyle/>
          <a:p>
            <a:fld id="{81561042-0DC2-4A04-AA50-F6D44EB20EBA}" type="slidenum">
              <a:rPr lang="en-US" smtClean="0"/>
              <a:t>42</a:t>
            </a:fld>
            <a:endParaRPr lang="en-US"/>
          </a:p>
        </p:txBody>
      </p:sp>
      <p:pic>
        <p:nvPicPr>
          <p:cNvPr id="6" name="Picture 5" descr="Diagram&#10;&#10;Description automatically generated">
            <a:extLst>
              <a:ext uri="{FF2B5EF4-FFF2-40B4-BE49-F238E27FC236}">
                <a16:creationId xmlns:a16="http://schemas.microsoft.com/office/drawing/2014/main" id="{2FD4DFDD-2332-491C-8484-7E2453DA6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69" y="4185753"/>
            <a:ext cx="4670116" cy="2561844"/>
          </a:xfrm>
          <a:prstGeom prst="rect">
            <a:avLst/>
          </a:prstGeom>
        </p:spPr>
      </p:pic>
      <p:sp>
        <p:nvSpPr>
          <p:cNvPr id="10" name="TextBox 9">
            <a:extLst>
              <a:ext uri="{FF2B5EF4-FFF2-40B4-BE49-F238E27FC236}">
                <a16:creationId xmlns:a16="http://schemas.microsoft.com/office/drawing/2014/main" id="{BE4A3495-5D93-4BB2-A249-07780DDB70A4}"/>
              </a:ext>
            </a:extLst>
          </p:cNvPr>
          <p:cNvSpPr txBox="1"/>
          <p:nvPr/>
        </p:nvSpPr>
        <p:spPr bwMode="gray">
          <a:xfrm>
            <a:off x="6513302" y="2970116"/>
            <a:ext cx="4268823" cy="492443"/>
          </a:xfrm>
          <a:prstGeom prst="rect">
            <a:avLst/>
          </a:prstGeom>
          <a:noFill/>
          <a:ln w="12700">
            <a:no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sz="1400" b="1" dirty="0">
                <a:latin typeface="MinionPro-Regular"/>
              </a:rPr>
              <a:t>Many other algorithms have bee developed and tested</a:t>
            </a:r>
          </a:p>
          <a:p>
            <a:endParaRPr lang="en-US" sz="1200" u="sng" dirty="0">
              <a:latin typeface="MinionPro-Regular"/>
            </a:endParaRPr>
          </a:p>
        </p:txBody>
      </p:sp>
      <p:sp>
        <p:nvSpPr>
          <p:cNvPr id="12" name="TextBox 11">
            <a:extLst>
              <a:ext uri="{FF2B5EF4-FFF2-40B4-BE49-F238E27FC236}">
                <a16:creationId xmlns:a16="http://schemas.microsoft.com/office/drawing/2014/main" id="{4A917946-D85F-428D-854B-EFFB6F4740B6}"/>
              </a:ext>
            </a:extLst>
          </p:cNvPr>
          <p:cNvSpPr txBox="1"/>
          <p:nvPr/>
        </p:nvSpPr>
        <p:spPr bwMode="gray">
          <a:xfrm>
            <a:off x="4246074" y="6285932"/>
            <a:ext cx="1080314" cy="461665"/>
          </a:xfrm>
          <a:prstGeom prst="rect">
            <a:avLst/>
          </a:prstGeom>
          <a:noFill/>
        </p:spPr>
        <p:txBody>
          <a:bodyPr wrap="square">
            <a:spAutoFit/>
          </a:bodyPr>
          <a:lstStyle/>
          <a:p>
            <a:r>
              <a:rPr lang="en-US" sz="600" u="sng" dirty="0"/>
              <a:t>Author:</a:t>
            </a:r>
            <a:r>
              <a:rPr lang="en-US" sz="600" dirty="0"/>
              <a:t> CC BY-SA 3.0, https://en.wikipedia.org/w/index.php?curid=36822191</a:t>
            </a:r>
          </a:p>
        </p:txBody>
      </p:sp>
      <p:sp>
        <p:nvSpPr>
          <p:cNvPr id="15" name="TextBox 14">
            <a:extLst>
              <a:ext uri="{FF2B5EF4-FFF2-40B4-BE49-F238E27FC236}">
                <a16:creationId xmlns:a16="http://schemas.microsoft.com/office/drawing/2014/main" id="{47C7E266-9925-4A43-BAFE-7CCDC5AD70E8}"/>
              </a:ext>
            </a:extLst>
          </p:cNvPr>
          <p:cNvSpPr txBox="1"/>
          <p:nvPr/>
        </p:nvSpPr>
        <p:spPr bwMode="gray">
          <a:xfrm>
            <a:off x="478369" y="3959255"/>
            <a:ext cx="4848019" cy="338554"/>
          </a:xfrm>
          <a:prstGeom prst="rect">
            <a:avLst/>
          </a:prstGeom>
          <a:noFill/>
        </p:spPr>
        <p:txBody>
          <a:bodyPr wrap="square">
            <a:spAutoFit/>
          </a:bodyPr>
          <a:lstStyle/>
          <a:p>
            <a:r>
              <a:rPr lang="en-US" sz="800" b="1" i="0" dirty="0"/>
              <a:t>[Wernicke 2006]</a:t>
            </a:r>
            <a:r>
              <a:rPr lang="en-US" sz="800" i="0" dirty="0"/>
              <a:t> Wernicke S (2006). "Efficient detection of network motifs". </a:t>
            </a:r>
            <a:r>
              <a:rPr lang="en-US" sz="800" i="1" dirty="0"/>
              <a:t>IEEE/ACM Transactions on Computational Biology and Bioinformatics</a:t>
            </a:r>
            <a:r>
              <a:rPr lang="en-US" sz="800" i="0" dirty="0"/>
              <a:t>. </a:t>
            </a:r>
            <a:r>
              <a:rPr lang="en-US" sz="800" b="1" i="0" dirty="0"/>
              <a:t>3</a:t>
            </a:r>
            <a:r>
              <a:rPr lang="en-US" sz="800" i="0" dirty="0"/>
              <a:t> (4): 347–359. </a:t>
            </a:r>
          </a:p>
        </p:txBody>
      </p:sp>
      <p:pic>
        <p:nvPicPr>
          <p:cNvPr id="17" name="Picture 16">
            <a:extLst>
              <a:ext uri="{FF2B5EF4-FFF2-40B4-BE49-F238E27FC236}">
                <a16:creationId xmlns:a16="http://schemas.microsoft.com/office/drawing/2014/main" id="{B10D2D13-549E-47E9-A045-46F57962A273}"/>
              </a:ext>
            </a:extLst>
          </p:cNvPr>
          <p:cNvPicPr>
            <a:picLocks noChangeAspect="1"/>
          </p:cNvPicPr>
          <p:nvPr/>
        </p:nvPicPr>
        <p:blipFill>
          <a:blip r:embed="rId4"/>
          <a:stretch>
            <a:fillRect/>
          </a:stretch>
        </p:blipFill>
        <p:spPr>
          <a:xfrm>
            <a:off x="512444" y="822178"/>
            <a:ext cx="4957772" cy="3178192"/>
          </a:xfrm>
          <a:prstGeom prst="rect">
            <a:avLst/>
          </a:prstGeom>
          <a:ln>
            <a:solidFill>
              <a:schemeClr val="tx1"/>
            </a:solidFill>
          </a:ln>
        </p:spPr>
      </p:pic>
      <p:pic>
        <p:nvPicPr>
          <p:cNvPr id="19" name="Picture 18">
            <a:extLst>
              <a:ext uri="{FF2B5EF4-FFF2-40B4-BE49-F238E27FC236}">
                <a16:creationId xmlns:a16="http://schemas.microsoft.com/office/drawing/2014/main" id="{192882F5-7D34-43B6-9B24-7BA17FBF251E}"/>
              </a:ext>
            </a:extLst>
          </p:cNvPr>
          <p:cNvPicPr>
            <a:picLocks noChangeAspect="1"/>
          </p:cNvPicPr>
          <p:nvPr/>
        </p:nvPicPr>
        <p:blipFill>
          <a:blip r:embed="rId5"/>
          <a:stretch>
            <a:fillRect/>
          </a:stretch>
        </p:blipFill>
        <p:spPr>
          <a:xfrm>
            <a:off x="5811168" y="3285366"/>
            <a:ext cx="5512666" cy="3427926"/>
          </a:xfrm>
          <a:prstGeom prst="rect">
            <a:avLst/>
          </a:prstGeom>
        </p:spPr>
      </p:pic>
      <p:sp>
        <p:nvSpPr>
          <p:cNvPr id="21" name="TextBox 20">
            <a:extLst>
              <a:ext uri="{FF2B5EF4-FFF2-40B4-BE49-F238E27FC236}">
                <a16:creationId xmlns:a16="http://schemas.microsoft.com/office/drawing/2014/main" id="{0D9FB49F-F0D4-4AA9-8DC9-4F5C05D01AF7}"/>
              </a:ext>
            </a:extLst>
          </p:cNvPr>
          <p:cNvSpPr txBox="1"/>
          <p:nvPr/>
        </p:nvSpPr>
        <p:spPr bwMode="gray">
          <a:xfrm>
            <a:off x="6187276" y="6617201"/>
            <a:ext cx="4610215" cy="253916"/>
          </a:xfrm>
          <a:prstGeom prst="rect">
            <a:avLst/>
          </a:prstGeom>
          <a:noFill/>
        </p:spPr>
        <p:txBody>
          <a:bodyPr wrap="square">
            <a:spAutoFit/>
          </a:bodyPr>
          <a:lstStyle/>
          <a:p>
            <a:r>
              <a:rPr lang="en-US" sz="1050" u="sng" dirty="0">
                <a:latin typeface="MinionPro-Regular"/>
              </a:rPr>
              <a:t>https://en.wikipedia.org/wiki/Network_motif#Motif_discovery_algorithms</a:t>
            </a:r>
          </a:p>
        </p:txBody>
      </p:sp>
    </p:spTree>
    <p:extLst>
      <p:ext uri="{BB962C8B-B14F-4D97-AF65-F5344CB8AC3E}">
        <p14:creationId xmlns:p14="http://schemas.microsoft.com/office/powerpoint/2010/main" val="152226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2" grpId="0"/>
      <p:bldP spid="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9078-6C49-42A0-B550-6D47CF46F39F}"/>
              </a:ext>
            </a:extLst>
          </p:cNvPr>
          <p:cNvSpPr>
            <a:spLocks noGrp="1"/>
          </p:cNvSpPr>
          <p:nvPr>
            <p:ph type="title"/>
          </p:nvPr>
        </p:nvSpPr>
        <p:spPr/>
        <p:txBody>
          <a:bodyPr/>
          <a:lstStyle/>
          <a:p>
            <a:r>
              <a:rPr lang="pt-BR" dirty="0"/>
              <a:t>Motif caveats</a:t>
            </a:r>
            <a:endParaRPr lang="en-US" dirty="0"/>
          </a:p>
        </p:txBody>
      </p:sp>
      <p:sp>
        <p:nvSpPr>
          <p:cNvPr id="3" name="Content Placeholder 2">
            <a:extLst>
              <a:ext uri="{FF2B5EF4-FFF2-40B4-BE49-F238E27FC236}">
                <a16:creationId xmlns:a16="http://schemas.microsoft.com/office/drawing/2014/main" id="{FF8A2AEB-D782-4BEE-BDCC-3777A4A2A273}"/>
              </a:ext>
            </a:extLst>
          </p:cNvPr>
          <p:cNvSpPr>
            <a:spLocks noGrp="1"/>
          </p:cNvSpPr>
          <p:nvPr>
            <p:ph idx="1"/>
          </p:nvPr>
        </p:nvSpPr>
        <p:spPr>
          <a:xfrm>
            <a:off x="359308" y="1979116"/>
            <a:ext cx="11473384" cy="2899768"/>
          </a:xfrm>
        </p:spPr>
        <p:txBody>
          <a:bodyPr/>
          <a:lstStyle/>
          <a:p>
            <a:r>
              <a:rPr lang="pt-BR" b="1" dirty="0"/>
              <a:t>Caveats</a:t>
            </a:r>
          </a:p>
          <a:p>
            <a:pPr marL="342900" indent="-342900">
              <a:buFont typeface="Arial" panose="020B0604020202020204" pitchFamily="34" charset="0"/>
              <a:buChar char="•"/>
            </a:pPr>
            <a:r>
              <a:rPr lang="pt-BR" dirty="0"/>
              <a:t>Stability of a network structure not necessary imply function stability [Igram et al. 2006]</a:t>
            </a:r>
          </a:p>
          <a:p>
            <a:pPr marL="342900" indent="-342900">
              <a:buFont typeface="Arial" panose="020B0604020202020204" pitchFamily="34" charset="0"/>
              <a:buChar char="•"/>
            </a:pPr>
            <a:r>
              <a:rPr lang="pt-BR" dirty="0"/>
              <a:t>Network structure not always imply function </a:t>
            </a:r>
            <a:r>
              <a:rPr lang="en-US" dirty="0"/>
              <a:t>[Voigt et al. 2005]</a:t>
            </a:r>
          </a:p>
          <a:p>
            <a:pPr marL="342900" indent="-342900">
              <a:buFont typeface="Arial" panose="020B0604020202020204" pitchFamily="34" charset="0"/>
              <a:buChar char="•"/>
            </a:pPr>
            <a:r>
              <a:rPr lang="en-US" dirty="0"/>
              <a:t>Static analysis might hide the relationship between structure and function</a:t>
            </a:r>
          </a:p>
          <a:p>
            <a:pPr marL="584194" lvl="1" indent="-342900">
              <a:buFont typeface="Arial" panose="020B0604020202020204" pitchFamily="34" charset="0"/>
              <a:buChar char="•"/>
            </a:pPr>
            <a:r>
              <a:rPr lang="en-US" dirty="0"/>
              <a:t>Temporal network motifs have been investigated [</a:t>
            </a:r>
            <a:r>
              <a:rPr lang="en-US" dirty="0" err="1"/>
              <a:t>Braha</a:t>
            </a:r>
            <a:r>
              <a:rPr lang="en-US" dirty="0"/>
              <a:t> &amp; Bar-Yam 2009][</a:t>
            </a:r>
            <a:r>
              <a:rPr lang="en-US" dirty="0" err="1"/>
              <a:t>Holme</a:t>
            </a:r>
            <a:r>
              <a:rPr lang="en-US" dirty="0"/>
              <a:t> &amp; </a:t>
            </a:r>
            <a:r>
              <a:rPr lang="en-US" sz="2000" dirty="0" err="1"/>
              <a:t>Saramäki</a:t>
            </a:r>
            <a:r>
              <a:rPr lang="en-US" sz="2000" dirty="0"/>
              <a:t> 2012]</a:t>
            </a:r>
            <a:endParaRPr lang="en-US" dirty="0"/>
          </a:p>
          <a:p>
            <a:endParaRPr lang="en-US" dirty="0"/>
          </a:p>
        </p:txBody>
      </p:sp>
      <p:sp>
        <p:nvSpPr>
          <p:cNvPr id="4" name="Slide Number Placeholder 3">
            <a:extLst>
              <a:ext uri="{FF2B5EF4-FFF2-40B4-BE49-F238E27FC236}">
                <a16:creationId xmlns:a16="http://schemas.microsoft.com/office/drawing/2014/main" id="{EA42F139-B86B-4A39-B82B-C2D06003938F}"/>
              </a:ext>
            </a:extLst>
          </p:cNvPr>
          <p:cNvSpPr>
            <a:spLocks noGrp="1"/>
          </p:cNvSpPr>
          <p:nvPr>
            <p:ph type="sldNum" sz="quarter" idx="12"/>
          </p:nvPr>
        </p:nvSpPr>
        <p:spPr/>
        <p:txBody>
          <a:bodyPr/>
          <a:lstStyle/>
          <a:p>
            <a:fld id="{81561042-0DC2-4A04-AA50-F6D44EB20EBA}" type="slidenum">
              <a:rPr lang="en-US" smtClean="0"/>
              <a:t>43</a:t>
            </a:fld>
            <a:endParaRPr lang="en-US"/>
          </a:p>
        </p:txBody>
      </p:sp>
      <p:sp>
        <p:nvSpPr>
          <p:cNvPr id="6" name="TextBox 5">
            <a:extLst>
              <a:ext uri="{FF2B5EF4-FFF2-40B4-BE49-F238E27FC236}">
                <a16:creationId xmlns:a16="http://schemas.microsoft.com/office/drawing/2014/main" id="{FCAC3B79-4310-42A9-9541-618A557E8CC5}"/>
              </a:ext>
            </a:extLst>
          </p:cNvPr>
          <p:cNvSpPr txBox="1"/>
          <p:nvPr/>
        </p:nvSpPr>
        <p:spPr bwMode="gray">
          <a:xfrm>
            <a:off x="63512" y="5698336"/>
            <a:ext cx="11954317" cy="1015663"/>
          </a:xfrm>
          <a:prstGeom prst="rect">
            <a:avLst/>
          </a:prstGeom>
          <a:noFill/>
        </p:spPr>
        <p:txBody>
          <a:bodyPr wrap="square">
            <a:spAutoFit/>
          </a:bodyPr>
          <a:lstStyle/>
          <a:p>
            <a:r>
              <a:rPr lang="en-US" sz="1200" b="1" dirty="0"/>
              <a:t>[</a:t>
            </a:r>
            <a:r>
              <a:rPr lang="en-US" sz="1200" b="1" dirty="0" err="1"/>
              <a:t>Braha</a:t>
            </a:r>
            <a:r>
              <a:rPr lang="en-US" sz="1200" b="1" dirty="0"/>
              <a:t> &amp; Bar-Yam 2009] </a:t>
            </a:r>
            <a:r>
              <a:rPr lang="en-US" sz="1200" dirty="0" err="1"/>
              <a:t>Braha</a:t>
            </a:r>
            <a:r>
              <a:rPr lang="en-US" sz="1200" dirty="0"/>
              <a:t> D., Bar-Yam Y. (2009). “Time-Dependent Complex Networks: Dynamic Centrality, Dynamic Motifs, and Cycles of Social Interactions.” In: Gross T., </a:t>
            </a:r>
            <a:r>
              <a:rPr lang="en-US" sz="1200" dirty="0" err="1"/>
              <a:t>Sayama</a:t>
            </a:r>
            <a:r>
              <a:rPr lang="en-US" sz="1200" dirty="0"/>
              <a:t> H. (eds) </a:t>
            </a:r>
            <a:r>
              <a:rPr lang="en-US" sz="1200" i="1" dirty="0"/>
              <a:t>Adaptive Networks. Understanding Complex Systems</a:t>
            </a:r>
            <a:r>
              <a:rPr lang="en-US" sz="1200" dirty="0"/>
              <a:t>. Springer, Berlin, Heidelberg</a:t>
            </a:r>
          </a:p>
          <a:p>
            <a:r>
              <a:rPr lang="en-US" sz="1200" b="1" dirty="0"/>
              <a:t>[</a:t>
            </a:r>
            <a:r>
              <a:rPr lang="en-US" sz="1200" b="1" dirty="0" err="1"/>
              <a:t>Holme</a:t>
            </a:r>
            <a:r>
              <a:rPr lang="en-US" sz="1200" b="1" dirty="0"/>
              <a:t> &amp; </a:t>
            </a:r>
            <a:r>
              <a:rPr lang="en-US" sz="1200" b="1" dirty="0" err="1"/>
              <a:t>Saramäki</a:t>
            </a:r>
            <a:r>
              <a:rPr lang="en-US" sz="1200" b="1" dirty="0"/>
              <a:t> 2012]</a:t>
            </a:r>
            <a:r>
              <a:rPr lang="en-US" sz="1200" dirty="0"/>
              <a:t> </a:t>
            </a:r>
            <a:r>
              <a:rPr lang="en-US" sz="1200" dirty="0" err="1"/>
              <a:t>Holme</a:t>
            </a:r>
            <a:r>
              <a:rPr lang="en-US" sz="1200" dirty="0"/>
              <a:t>, P., &amp; </a:t>
            </a:r>
            <a:r>
              <a:rPr lang="en-US" sz="1200" dirty="0" err="1"/>
              <a:t>Saramäki</a:t>
            </a:r>
            <a:r>
              <a:rPr lang="en-US" sz="1200" dirty="0"/>
              <a:t>, J. (2012). Temporal networks. </a:t>
            </a:r>
            <a:r>
              <a:rPr lang="en-US" sz="1200" i="1" dirty="0"/>
              <a:t>Physics reports</a:t>
            </a:r>
            <a:r>
              <a:rPr lang="en-US" sz="1200" dirty="0"/>
              <a:t>, </a:t>
            </a:r>
            <a:r>
              <a:rPr lang="en-US" sz="1200" i="1" dirty="0"/>
              <a:t>519</a:t>
            </a:r>
            <a:r>
              <a:rPr lang="en-US" sz="1200" dirty="0"/>
              <a:t>(3), 97-125.</a:t>
            </a:r>
            <a:endParaRPr lang="en-US" sz="1200" b="1" dirty="0"/>
          </a:p>
          <a:p>
            <a:r>
              <a:rPr lang="en-US" sz="1200" b="1" dirty="0"/>
              <a:t>[Ingram et al. 2006] </a:t>
            </a:r>
            <a:r>
              <a:rPr lang="en-US" sz="1200" dirty="0"/>
              <a:t>Ingram PJ, Stumpf MP, Stark J (2006). "Network motifs: structure does not determine function".</a:t>
            </a:r>
            <a:r>
              <a:rPr lang="en-US" sz="1200" i="1" dirty="0"/>
              <a:t> BMC Genomics.</a:t>
            </a:r>
            <a:r>
              <a:rPr lang="en-US" sz="1200" dirty="0"/>
              <a:t> 7: 108.</a:t>
            </a:r>
          </a:p>
          <a:p>
            <a:r>
              <a:rPr lang="en-US" sz="1200" b="1" dirty="0"/>
              <a:t>[Voigt et al. 2005] </a:t>
            </a:r>
            <a:r>
              <a:rPr lang="en-US" sz="1200" dirty="0"/>
              <a:t>Voigt CA, Wolf DM, Arkin AP (2005). "The Bacillus subtilis sin operon: an evolvable network motif". </a:t>
            </a:r>
            <a:r>
              <a:rPr lang="en-US" sz="1200" i="1" dirty="0"/>
              <a:t>Genetics.</a:t>
            </a:r>
            <a:r>
              <a:rPr lang="en-US" sz="1200" dirty="0"/>
              <a:t> 169 (3): 1187–202.</a:t>
            </a:r>
          </a:p>
        </p:txBody>
      </p:sp>
    </p:spTree>
    <p:extLst>
      <p:ext uri="{BB962C8B-B14F-4D97-AF65-F5344CB8AC3E}">
        <p14:creationId xmlns:p14="http://schemas.microsoft.com/office/powerpoint/2010/main" val="2822234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18BE1-3776-419C-9050-7446674DFF5C}"/>
              </a:ext>
            </a:extLst>
          </p:cNvPr>
          <p:cNvSpPr>
            <a:spLocks noGrp="1"/>
          </p:cNvSpPr>
          <p:nvPr>
            <p:ph type="title"/>
          </p:nvPr>
        </p:nvSpPr>
        <p:spPr/>
        <p:txBody>
          <a:bodyPr/>
          <a:lstStyle/>
          <a:p>
            <a:r>
              <a:rPr lang="pt-BR" dirty="0"/>
              <a:t>Motif-based spectral clustering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81CDD7-37B0-4D3F-BE02-9960F2B96587}"/>
                  </a:ext>
                </a:extLst>
              </p:cNvPr>
              <p:cNvSpPr>
                <a:spLocks noGrp="1"/>
              </p:cNvSpPr>
              <p:nvPr>
                <p:ph idx="1"/>
              </p:nvPr>
            </p:nvSpPr>
            <p:spPr>
              <a:xfrm>
                <a:off x="478369" y="1213308"/>
                <a:ext cx="11473384" cy="6041654"/>
              </a:xfrm>
            </p:spPr>
            <p:txBody>
              <a:bodyPr/>
              <a:lstStyle/>
              <a:p>
                <a:r>
                  <a:rPr lang="pt-BR" dirty="0"/>
                  <a:t>Goal: find clusters of motifs, </a:t>
                </a:r>
              </a:p>
              <a:p>
                <a:r>
                  <a:rPr lang="pt-BR" dirty="0"/>
                  <a:t>How: find clusters that minimize the number of motif that are cut</a:t>
                </a:r>
              </a:p>
              <a:p>
                <a:r>
                  <a:rPr lang="pt-BR" b="1" dirty="0"/>
                  <a:t>Definitions</a:t>
                </a:r>
              </a:p>
              <a:p>
                <a:r>
                  <a:rPr lang="pt-BR" u="sng" dirty="0"/>
                  <a:t>Motif-cuts</a:t>
                </a:r>
                <a:r>
                  <a:rPr lang="pt-BR" dirty="0"/>
                  <a:t>: number of motifs whose at least one edge is cut by the clustering</a:t>
                </a:r>
              </a:p>
              <a:p>
                <a:r>
                  <a:rPr lang="pt-BR" u="sng" dirty="0"/>
                  <a:t>Motif-volume</a:t>
                </a:r>
                <a:r>
                  <a:rPr lang="pt-BR" dirty="0"/>
                  <a:t>: number of nodes participating in a certain motif type</a:t>
                </a:r>
              </a:p>
              <a:p>
                <a:r>
                  <a:rPr lang="pt-BR" u="sng" dirty="0"/>
                  <a:t>Motif Conductance</a:t>
                </a:r>
                <a:r>
                  <a:rPr lang="pt-BR"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𝑀</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𝑀𝑜𝑡𝑖𝑓𝐶𝑢𝑡𝑠</m:t>
                        </m:r>
                      </m:num>
                      <m:den>
                        <m:r>
                          <a:rPr lang="en-US" b="0" i="1" smtClean="0">
                            <a:latin typeface="Cambria Math" panose="02040503050406030204" pitchFamily="18" charset="0"/>
                          </a:rPr>
                          <m:t>𝑀𝑜𝑡𝑖𝑓𝑉𝑜𝑙𝑢𝑚𝑒</m:t>
                        </m:r>
                      </m:den>
                    </m:f>
                  </m:oMath>
                </a14:m>
                <a:r>
                  <a:rPr lang="pt-BR" dirty="0"/>
                  <a:t>, where S is the set of nodes that minizes conductance.</a:t>
                </a:r>
              </a:p>
              <a:p>
                <a:r>
                  <a:rPr lang="pt-BR" dirty="0"/>
                  <a:t>This is an NP-Hard problem... One approximation is the </a:t>
                </a:r>
                <a:r>
                  <a:rPr lang="pt-BR" b="1" dirty="0"/>
                  <a:t>Motif-based Spectral Clustering</a:t>
                </a:r>
                <a:r>
                  <a:rPr lang="pt-BR" dirty="0"/>
                  <a:t>:</a:t>
                </a:r>
              </a:p>
              <a:p>
                <a:pPr marL="342900" indent="-342900">
                  <a:buFont typeface="Arial" panose="020B0604020202020204" pitchFamily="34" charset="0"/>
                  <a:buChar char="•"/>
                </a:pPr>
                <a:r>
                  <a:rPr lang="pt-BR" dirty="0"/>
                  <a:t>Step-1 Preprocessing – create a weighted graph </a:t>
                </a:r>
                <a:r>
                  <a:rPr lang="pt-BR" i="1" dirty="0"/>
                  <a:t>W</a:t>
                </a:r>
                <a:r>
                  <a:rPr lang="pt-BR" dirty="0"/>
                  <a:t> by counting the number of times a motif edge appears</a:t>
                </a:r>
              </a:p>
              <a:p>
                <a:pPr marL="342900" indent="-342900">
                  <a:buFont typeface="Arial" panose="020B0604020202020204" pitchFamily="34" charset="0"/>
                  <a:buChar char="•"/>
                </a:pPr>
                <a:r>
                  <a:rPr lang="pt-BR" dirty="0"/>
                  <a:t>Step-2 Decomposition – use standard special clustering on the Weighted graph</a:t>
                </a:r>
              </a:p>
              <a:p>
                <a:pPr marL="342900" indent="-342900">
                  <a:buFont typeface="Arial" panose="020B0604020202020204" pitchFamily="34" charset="0"/>
                  <a:buChar char="•"/>
                </a:pPr>
                <a:r>
                  <a:rPr lang="pt-BR" dirty="0"/>
                  <a:t>Step-3 Grouping – same as spectral clustering</a:t>
                </a:r>
              </a:p>
              <a:p>
                <a:r>
                  <a:rPr lang="pt-BR" dirty="0"/>
                  <a:t> 	</a:t>
                </a:r>
              </a:p>
              <a:p>
                <a:endParaRPr lang="pt-BR" dirty="0"/>
              </a:p>
              <a:p>
                <a:endParaRPr lang="en-US" dirty="0"/>
              </a:p>
            </p:txBody>
          </p:sp>
        </mc:Choice>
        <mc:Fallback xmlns="">
          <p:sp>
            <p:nvSpPr>
              <p:cNvPr id="3" name="Content Placeholder 2">
                <a:extLst>
                  <a:ext uri="{FF2B5EF4-FFF2-40B4-BE49-F238E27FC236}">
                    <a16:creationId xmlns:a16="http://schemas.microsoft.com/office/drawing/2014/main" id="{4C81CDD7-37B0-4D3F-BE02-9960F2B96587}"/>
                  </a:ext>
                </a:extLst>
              </p:cNvPr>
              <p:cNvSpPr>
                <a:spLocks noGrp="1" noRot="1" noChangeAspect="1" noMove="1" noResize="1" noEditPoints="1" noAdjustHandles="1" noChangeArrowheads="1" noChangeShapeType="1" noTextEdit="1"/>
              </p:cNvSpPr>
              <p:nvPr>
                <p:ph idx="1"/>
              </p:nvPr>
            </p:nvSpPr>
            <p:spPr>
              <a:xfrm>
                <a:off x="478369" y="1213308"/>
                <a:ext cx="11473384" cy="6041654"/>
              </a:xfrm>
              <a:blipFill>
                <a:blip r:embed="rId3"/>
                <a:stretch>
                  <a:fillRect l="-1275" t="-908" r="-10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F865658-0042-4A2E-8526-95F6FD669538}"/>
              </a:ext>
            </a:extLst>
          </p:cNvPr>
          <p:cNvSpPr>
            <a:spLocks noGrp="1"/>
          </p:cNvSpPr>
          <p:nvPr>
            <p:ph type="sldNum" sz="quarter" idx="12"/>
          </p:nvPr>
        </p:nvSpPr>
        <p:spPr/>
        <p:txBody>
          <a:bodyPr/>
          <a:lstStyle/>
          <a:p>
            <a:fld id="{81561042-0DC2-4A04-AA50-F6D44EB20EBA}" type="slidenum">
              <a:rPr lang="en-US" smtClean="0"/>
              <a:t>44</a:t>
            </a:fld>
            <a:endParaRPr lang="en-US"/>
          </a:p>
        </p:txBody>
      </p:sp>
      <p:sp>
        <p:nvSpPr>
          <p:cNvPr id="6" name="TextBox 5">
            <a:extLst>
              <a:ext uri="{FF2B5EF4-FFF2-40B4-BE49-F238E27FC236}">
                <a16:creationId xmlns:a16="http://schemas.microsoft.com/office/drawing/2014/main" id="{3291F366-D3A8-419B-99B2-6DA6656656A3}"/>
              </a:ext>
            </a:extLst>
          </p:cNvPr>
          <p:cNvSpPr txBox="1"/>
          <p:nvPr/>
        </p:nvSpPr>
        <p:spPr bwMode="gray">
          <a:xfrm>
            <a:off x="359308" y="6163639"/>
            <a:ext cx="11473384" cy="646331"/>
          </a:xfrm>
          <a:prstGeom prst="rect">
            <a:avLst/>
          </a:prstGeom>
          <a:noFill/>
        </p:spPr>
        <p:txBody>
          <a:bodyPr wrap="square">
            <a:spAutoFit/>
          </a:bodyPr>
          <a:lstStyle/>
          <a:p>
            <a:r>
              <a:rPr lang="en-US" dirty="0"/>
              <a:t>Lu, </a:t>
            </a:r>
            <a:r>
              <a:rPr lang="en-US" dirty="0" err="1"/>
              <a:t>Zhenqi</a:t>
            </a:r>
            <a:r>
              <a:rPr lang="en-US" dirty="0"/>
              <a:t>, Johan </a:t>
            </a:r>
            <a:r>
              <a:rPr lang="en-US" dirty="0" err="1"/>
              <a:t>Wahlström</a:t>
            </a:r>
            <a:r>
              <a:rPr lang="en-US" dirty="0"/>
              <a:t>, and </a:t>
            </a:r>
            <a:r>
              <a:rPr lang="en-US" dirty="0" err="1"/>
              <a:t>Arye</a:t>
            </a:r>
            <a:r>
              <a:rPr lang="en-US" dirty="0"/>
              <a:t> </a:t>
            </a:r>
            <a:r>
              <a:rPr lang="en-US" dirty="0" err="1"/>
              <a:t>Nehorai</a:t>
            </a:r>
            <a:r>
              <a:rPr lang="en-US" dirty="0"/>
              <a:t>. "Community detection in complex networks via clique conductance." </a:t>
            </a:r>
            <a:r>
              <a:rPr lang="en-US" i="1" dirty="0"/>
              <a:t>Scientific reports</a:t>
            </a:r>
            <a:r>
              <a:rPr lang="en-US" dirty="0"/>
              <a:t> 8.1 (2018): 1-16.</a:t>
            </a:r>
          </a:p>
        </p:txBody>
      </p:sp>
    </p:spTree>
    <p:extLst>
      <p:ext uri="{BB962C8B-B14F-4D97-AF65-F5344CB8AC3E}">
        <p14:creationId xmlns:p14="http://schemas.microsoft.com/office/powerpoint/2010/main" val="1479837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0454F-5322-43EF-A004-428B250AC11A}"/>
              </a:ext>
            </a:extLst>
          </p:cNvPr>
          <p:cNvSpPr>
            <a:spLocks noGrp="1"/>
          </p:cNvSpPr>
          <p:nvPr>
            <p:ph type="title"/>
          </p:nvPr>
        </p:nvSpPr>
        <p:spPr/>
        <p:txBody>
          <a:bodyPr/>
          <a:lstStyle/>
          <a:p>
            <a:r>
              <a:rPr lang="pt-BR" dirty="0"/>
              <a:t>Graphlets</a:t>
            </a:r>
            <a:endParaRPr lang="en-US" dirty="0"/>
          </a:p>
        </p:txBody>
      </p:sp>
      <p:sp>
        <p:nvSpPr>
          <p:cNvPr id="4" name="Slide Number Placeholder 3">
            <a:extLst>
              <a:ext uri="{FF2B5EF4-FFF2-40B4-BE49-F238E27FC236}">
                <a16:creationId xmlns:a16="http://schemas.microsoft.com/office/drawing/2014/main" id="{6EA9BA69-7FBB-40F0-9DB3-91A7CEF910FC}"/>
              </a:ext>
            </a:extLst>
          </p:cNvPr>
          <p:cNvSpPr>
            <a:spLocks noGrp="1"/>
          </p:cNvSpPr>
          <p:nvPr>
            <p:ph type="sldNum" sz="quarter" idx="12"/>
          </p:nvPr>
        </p:nvSpPr>
        <p:spPr/>
        <p:txBody>
          <a:bodyPr/>
          <a:lstStyle/>
          <a:p>
            <a:fld id="{81561042-0DC2-4A04-AA50-F6D44EB20EBA}" type="slidenum">
              <a:rPr lang="en-US" smtClean="0"/>
              <a:t>45</a:t>
            </a:fld>
            <a:endParaRPr lang="en-US"/>
          </a:p>
        </p:txBody>
      </p:sp>
      <p:pic>
        <p:nvPicPr>
          <p:cNvPr id="6" name="Picture 5">
            <a:extLst>
              <a:ext uri="{FF2B5EF4-FFF2-40B4-BE49-F238E27FC236}">
                <a16:creationId xmlns:a16="http://schemas.microsoft.com/office/drawing/2014/main" id="{C99ED50A-03C4-4381-982A-FA7BDD9B28BD}"/>
              </a:ext>
            </a:extLst>
          </p:cNvPr>
          <p:cNvPicPr>
            <a:picLocks noChangeAspect="1"/>
          </p:cNvPicPr>
          <p:nvPr/>
        </p:nvPicPr>
        <p:blipFill>
          <a:blip r:embed="rId3"/>
          <a:stretch>
            <a:fillRect/>
          </a:stretch>
        </p:blipFill>
        <p:spPr>
          <a:xfrm>
            <a:off x="240247" y="946296"/>
            <a:ext cx="7737424" cy="4455043"/>
          </a:xfrm>
          <a:prstGeom prst="rect">
            <a:avLst/>
          </a:prstGeom>
        </p:spPr>
      </p:pic>
      <p:sp>
        <p:nvSpPr>
          <p:cNvPr id="8" name="TextBox 7">
            <a:extLst>
              <a:ext uri="{FF2B5EF4-FFF2-40B4-BE49-F238E27FC236}">
                <a16:creationId xmlns:a16="http://schemas.microsoft.com/office/drawing/2014/main" id="{A8EA5396-FC67-4940-AC85-5CA8941F5AA5}"/>
              </a:ext>
            </a:extLst>
          </p:cNvPr>
          <p:cNvSpPr txBox="1"/>
          <p:nvPr/>
        </p:nvSpPr>
        <p:spPr bwMode="gray">
          <a:xfrm>
            <a:off x="8133116" y="1166672"/>
            <a:ext cx="3935596" cy="1477328"/>
          </a:xfrm>
          <a:prstGeom prst="rect">
            <a:avLst/>
          </a:prstGeom>
          <a:noFill/>
        </p:spPr>
        <p:txBody>
          <a:bodyPr wrap="square">
            <a:spAutoFit/>
          </a:bodyPr>
          <a:lstStyle/>
          <a:p>
            <a:pPr algn="l"/>
            <a:r>
              <a:rPr lang="en-US" sz="1800" b="0" i="0" u="none" strike="noStrike" baseline="0" dirty="0">
                <a:latin typeface="AdvMT_RM"/>
              </a:rPr>
              <a:t>Automorphism orbits 0,1,2, </a:t>
            </a:r>
            <a:r>
              <a:rPr lang="en-US" sz="1800" b="0" i="0" u="none" strike="noStrike" baseline="0" dirty="0">
                <a:latin typeface="AdvP4C4E59"/>
              </a:rPr>
              <a:t>. . . </a:t>
            </a:r>
            <a:r>
              <a:rPr lang="en-US" sz="1800" b="0" i="0" u="none" strike="noStrike" baseline="0" dirty="0">
                <a:latin typeface="AdvMT_RM"/>
              </a:rPr>
              <a:t>, 72 for the thirty 2, 3, 4, and 5-node graphlets </a:t>
            </a:r>
            <a:r>
              <a:rPr lang="en-US" sz="1800" b="0" i="0" u="none" strike="noStrike" baseline="0" dirty="0">
                <a:latin typeface="AdvP696A"/>
              </a:rPr>
              <a:t>G</a:t>
            </a:r>
            <a:r>
              <a:rPr lang="en-US" sz="800" b="0" i="0" u="none" strike="noStrike" baseline="0" dirty="0">
                <a:latin typeface="AdvMT_RM"/>
              </a:rPr>
              <a:t>0</a:t>
            </a:r>
            <a:r>
              <a:rPr lang="en-US" sz="1800" b="0" i="0" u="none" strike="noStrike" baseline="0" dirty="0">
                <a:latin typeface="AdvMT_RM"/>
              </a:rPr>
              <a:t>,</a:t>
            </a:r>
            <a:r>
              <a:rPr lang="en-US" sz="1800" b="0" i="0" u="none" strike="noStrike" baseline="0" dirty="0">
                <a:latin typeface="AdvP696A"/>
              </a:rPr>
              <a:t>G</a:t>
            </a:r>
            <a:r>
              <a:rPr lang="en-US" sz="800" b="0" i="0" u="none" strike="noStrike" baseline="0" dirty="0">
                <a:latin typeface="AdvMT_RM"/>
              </a:rPr>
              <a:t>1</a:t>
            </a:r>
            <a:r>
              <a:rPr lang="en-US" sz="1800" b="0" i="0" u="none" strike="noStrike" baseline="0" dirty="0">
                <a:latin typeface="AdvMT_RM"/>
              </a:rPr>
              <a:t>, </a:t>
            </a:r>
            <a:r>
              <a:rPr lang="en-US" sz="1800" b="0" i="0" u="none" strike="noStrike" baseline="0" dirty="0">
                <a:latin typeface="AdvP4C4E59"/>
              </a:rPr>
              <a:t>. . . </a:t>
            </a:r>
            <a:r>
              <a:rPr lang="en-US" sz="1800" b="0" i="0" u="none" strike="noStrike" baseline="0" dirty="0">
                <a:latin typeface="AdvMT_RM"/>
              </a:rPr>
              <a:t>,</a:t>
            </a:r>
            <a:r>
              <a:rPr lang="en-US" sz="1800" b="0" i="0" u="none" strike="noStrike" baseline="0" dirty="0">
                <a:latin typeface="AdvP696A"/>
              </a:rPr>
              <a:t>G</a:t>
            </a:r>
            <a:r>
              <a:rPr lang="en-US" sz="800" b="0" i="0" u="none" strike="noStrike" baseline="0" dirty="0">
                <a:latin typeface="AdvMT_RM"/>
              </a:rPr>
              <a:t>29</a:t>
            </a:r>
            <a:r>
              <a:rPr lang="en-US" sz="1800" b="0" i="0" u="none" strike="noStrike" baseline="0" dirty="0">
                <a:latin typeface="AdvMT_RM"/>
              </a:rPr>
              <a:t>. In a graphlet </a:t>
            </a:r>
            <a:r>
              <a:rPr lang="en-US" sz="1800" b="0" i="0" u="none" strike="noStrike" baseline="0" dirty="0">
                <a:latin typeface="AdvP696A"/>
              </a:rPr>
              <a:t>G</a:t>
            </a:r>
            <a:r>
              <a:rPr lang="en-US" sz="800" b="0" i="0" u="none" strike="noStrike" baseline="0" dirty="0">
                <a:latin typeface="AdvP696A"/>
              </a:rPr>
              <a:t>i</a:t>
            </a:r>
            <a:r>
              <a:rPr lang="en-US" sz="1800" b="0" i="0" u="none" strike="noStrike" baseline="0" dirty="0">
                <a:latin typeface="AdvMT_RM"/>
              </a:rPr>
              <a:t>, </a:t>
            </a:r>
            <a:r>
              <a:rPr lang="en-US" sz="1800" b="0" i="0" u="none" strike="noStrike" baseline="0" dirty="0" err="1">
                <a:latin typeface="AdvP696A"/>
              </a:rPr>
              <a:t>i</a:t>
            </a:r>
            <a:r>
              <a:rPr lang="en-US" sz="1800" b="0" i="0" u="none" strike="noStrike" baseline="0" dirty="0">
                <a:latin typeface="AdvP696A"/>
              </a:rPr>
              <a:t> </a:t>
            </a:r>
            <a:r>
              <a:rPr lang="en-US" sz="1800" b="0" i="0" u="none" strike="noStrike" baseline="0" dirty="0">
                <a:latin typeface="AdvP4C4E74"/>
              </a:rPr>
              <a:t>2 </a:t>
            </a:r>
            <a:r>
              <a:rPr lang="en-US" sz="1800" b="0" i="0" u="none" strike="noStrike" baseline="0" dirty="0">
                <a:latin typeface="AdvMT_RM"/>
              </a:rPr>
              <a:t>{0,1,</a:t>
            </a:r>
            <a:r>
              <a:rPr lang="en-US" sz="1800" b="0" i="0" u="none" strike="noStrike" baseline="0" dirty="0">
                <a:latin typeface="AdvP4C4E59"/>
              </a:rPr>
              <a:t>. . .</a:t>
            </a:r>
            <a:r>
              <a:rPr lang="en-US" sz="1800" b="0" i="0" u="none" strike="noStrike" baseline="0" dirty="0">
                <a:latin typeface="AdvMT_RM"/>
              </a:rPr>
              <a:t>29}, nodes belonging to</a:t>
            </a:r>
          </a:p>
          <a:p>
            <a:pPr algn="l"/>
            <a:r>
              <a:rPr lang="en-US" sz="1800" b="0" i="0" u="none" strike="noStrike" baseline="0" dirty="0">
                <a:latin typeface="AdvMT_RM"/>
              </a:rPr>
              <a:t>the same orbit are of the same shade</a:t>
            </a:r>
            <a:endParaRPr lang="en-US" dirty="0"/>
          </a:p>
        </p:txBody>
      </p:sp>
      <p:sp>
        <p:nvSpPr>
          <p:cNvPr id="9" name="TextBox 8">
            <a:extLst>
              <a:ext uri="{FF2B5EF4-FFF2-40B4-BE49-F238E27FC236}">
                <a16:creationId xmlns:a16="http://schemas.microsoft.com/office/drawing/2014/main" id="{EBDBDF54-C156-4B6A-9A60-227D0D0409D2}"/>
              </a:ext>
            </a:extLst>
          </p:cNvPr>
          <p:cNvSpPr txBox="1"/>
          <p:nvPr/>
        </p:nvSpPr>
        <p:spPr bwMode="gray">
          <a:xfrm>
            <a:off x="240244" y="6486804"/>
            <a:ext cx="10838882" cy="26079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u="sng" dirty="0"/>
              <a:t>source</a:t>
            </a:r>
            <a:r>
              <a:rPr lang="pt-BR" sz="1200" dirty="0"/>
              <a:t>: </a:t>
            </a:r>
            <a:r>
              <a:rPr lang="en-US" sz="1200" dirty="0" err="1"/>
              <a:t>Pržulj</a:t>
            </a:r>
            <a:r>
              <a:rPr lang="en-US" sz="1200" dirty="0"/>
              <a:t>, N., Biological network comparison using graphlet degree distribution, </a:t>
            </a:r>
            <a:r>
              <a:rPr lang="en-US" sz="1200" i="1" dirty="0"/>
              <a:t>Bioinformatics</a:t>
            </a:r>
            <a:r>
              <a:rPr lang="en-US" sz="1200" dirty="0"/>
              <a:t>, 23, 2, 2007, pp, e177–e183</a:t>
            </a:r>
          </a:p>
        </p:txBody>
      </p:sp>
    </p:spTree>
    <p:extLst>
      <p:ext uri="{BB962C8B-B14F-4D97-AF65-F5344CB8AC3E}">
        <p14:creationId xmlns:p14="http://schemas.microsoft.com/office/powerpoint/2010/main" val="1720168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79487CE-20E9-4259-8EA8-EDD8B869C2F1}"/>
              </a:ext>
            </a:extLst>
          </p:cNvPr>
          <p:cNvSpPr/>
          <p:nvPr/>
        </p:nvSpPr>
        <p:spPr bwMode="gray">
          <a:xfrm flipV="1">
            <a:off x="4588328" y="2645362"/>
            <a:ext cx="436729" cy="566928"/>
          </a:xfrm>
          <a:prstGeom prst="rect">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9" name="Rectangle 18">
            <a:extLst>
              <a:ext uri="{FF2B5EF4-FFF2-40B4-BE49-F238E27FC236}">
                <a16:creationId xmlns:a16="http://schemas.microsoft.com/office/drawing/2014/main" id="{E3B32F32-DB33-42F0-80AE-9F1631ED2058}"/>
              </a:ext>
            </a:extLst>
          </p:cNvPr>
          <p:cNvSpPr/>
          <p:nvPr/>
        </p:nvSpPr>
        <p:spPr bwMode="gray">
          <a:xfrm>
            <a:off x="3996925" y="2781844"/>
            <a:ext cx="345744" cy="318871"/>
          </a:xfrm>
          <a:prstGeom prst="rect">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E585C2-CA5E-40FD-ABA0-B8C78D57AD81}"/>
                  </a:ext>
                </a:extLst>
              </p:cNvPr>
              <p:cNvSpPr txBox="1"/>
              <p:nvPr/>
            </p:nvSpPr>
            <p:spPr bwMode="gray">
              <a:xfrm>
                <a:off x="2228093" y="2622142"/>
                <a:ext cx="4375649" cy="93608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r>
                            <a:rPr lang="en-US" b="0" i="1" smtClean="0">
                              <a:latin typeface="Cambria Math" panose="02040503050406030204" pitchFamily="18" charset="0"/>
                            </a:rPr>
                            <m:t>)</m:t>
                          </m:r>
                        </m:e>
                      </m:nary>
                      <m:r>
                        <a:rPr lang="en-US" b="0" i="1" smtClean="0">
                          <a:latin typeface="Cambria Math" panose="02040503050406030204" pitchFamily="18" charset="0"/>
                        </a:rPr>
                        <m:t> </m:t>
                      </m:r>
                      <m:r>
                        <a:rPr lang="en-US" b="0" i="1" smtClean="0">
                          <a:latin typeface="Cambria Math" panose="02040503050406030204" pitchFamily="18" charset="0"/>
                        </a:rPr>
                        <m:t>𝛿</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m:t>
                              </m:r>
                            </m:sub>
                          </m:sSub>
                        </m:e>
                      </m:d>
                      <m:r>
                        <a:rPr lang="en-US" b="0" i="1" smtClean="0">
                          <a:latin typeface="Cambria Math" panose="02040503050406030204" pitchFamily="18" charset="0"/>
                        </a:rPr>
                        <m:t>, </m:t>
                      </m:r>
                    </m:oMath>
                  </m:oMathPara>
                </a14:m>
                <a:endParaRPr lang="en-US" b="0" dirty="0"/>
              </a:p>
              <a:p>
                <a:pPr marL="182563" indent="-182563">
                  <a:spcBef>
                    <a:spcPts val="300"/>
                  </a:spcBef>
                  <a:spcAft>
                    <a:spcPts val="300"/>
                  </a:spcAft>
                  <a:buClr>
                    <a:schemeClr val="accent1"/>
                  </a:buClr>
                  <a:buSzPct val="90000"/>
                  <a:buFont typeface="Arial" panose="020B0604020202020204" pitchFamily="34" charset="0"/>
                  <a:buChar char="■"/>
                </a:pPr>
                <a:endParaRPr lang="en-US" b="0" dirty="0"/>
              </a:p>
              <a:p>
                <a:pPr marL="182563" indent="-182563">
                  <a:spcBef>
                    <a:spcPts val="300"/>
                  </a:spcBef>
                  <a:spcAft>
                    <a:spcPts val="300"/>
                  </a:spcAft>
                  <a:buClr>
                    <a:schemeClr val="accent1"/>
                  </a:buClr>
                  <a:buSzPct val="90000"/>
                  <a:buFont typeface="Arial" panose="020B0604020202020204" pitchFamily="34" charset="0"/>
                  <a:buChar char="■"/>
                </a:pPr>
                <a:endParaRPr lang="en-US" dirty="0" err="1"/>
              </a:p>
            </p:txBody>
          </p:sp>
        </mc:Choice>
        <mc:Fallback xmlns="">
          <p:sp>
            <p:nvSpPr>
              <p:cNvPr id="6" name="TextBox 5">
                <a:extLst>
                  <a:ext uri="{FF2B5EF4-FFF2-40B4-BE49-F238E27FC236}">
                    <a16:creationId xmlns:a16="http://schemas.microsoft.com/office/drawing/2014/main" id="{19E585C2-CA5E-40FD-ABA0-B8C78D57AD81}"/>
                  </a:ext>
                </a:extLst>
              </p:cNvPr>
              <p:cNvSpPr txBox="1">
                <a:spLocks noRot="1" noChangeAspect="1" noMove="1" noResize="1" noEditPoints="1" noAdjustHandles="1" noChangeArrowheads="1" noChangeShapeType="1" noTextEdit="1"/>
              </p:cNvSpPr>
              <p:nvPr/>
            </p:nvSpPr>
            <p:spPr bwMode="gray">
              <a:xfrm>
                <a:off x="2228093" y="2622142"/>
                <a:ext cx="4375649" cy="936083"/>
              </a:xfrm>
              <a:prstGeom prst="rect">
                <a:avLst/>
              </a:prstGeom>
              <a:blipFill>
                <a:blip r:embed="rId2"/>
                <a:stretch>
                  <a:fillRect/>
                </a:stretch>
              </a:blipFill>
            </p:spPr>
            <p:txBody>
              <a:bodyPr/>
              <a:lstStyle/>
              <a:p>
                <a:r>
                  <a:rPr lang="en-US">
                    <a:noFill/>
                  </a:rPr>
                  <a:t> </a:t>
                </a:r>
              </a:p>
            </p:txBody>
          </p:sp>
        </mc:Fallback>
      </mc:AlternateContent>
      <p:sp>
        <p:nvSpPr>
          <p:cNvPr id="2" name="Text Placeholder 1">
            <a:extLst>
              <a:ext uri="{FF2B5EF4-FFF2-40B4-BE49-F238E27FC236}">
                <a16:creationId xmlns:a16="http://schemas.microsoft.com/office/drawing/2014/main" id="{C5D90690-6CF8-40A7-9F56-DB5E7B81A3B1}"/>
              </a:ext>
            </a:extLst>
          </p:cNvPr>
          <p:cNvSpPr>
            <a:spLocks noGrp="1"/>
          </p:cNvSpPr>
          <p:nvPr>
            <p:ph type="body" sz="quarter" idx="13"/>
          </p:nvPr>
        </p:nvSpPr>
        <p:spPr>
          <a:xfrm>
            <a:off x="478369" y="1282046"/>
            <a:ext cx="11474451" cy="1104405"/>
          </a:xfrm>
        </p:spPr>
        <p:txBody>
          <a:bodyPr/>
          <a:lstStyle/>
          <a:p>
            <a:r>
              <a:rPr lang="en-US" dirty="0"/>
              <a:t>Modularity (</a:t>
            </a:r>
            <a:r>
              <a:rPr lang="en-US" i="1" dirty="0"/>
              <a:t>Q</a:t>
            </a:r>
            <a:r>
              <a:rPr lang="en-US" dirty="0"/>
              <a:t>) fraction of the edges within the given groups minus the expected such fraction if edges were distributed at random. It is defined as </a:t>
            </a:r>
            <a:r>
              <a:rPr lang="en-US" sz="2000" dirty="0"/>
              <a:t>[Newman 2004]:</a:t>
            </a:r>
            <a:endParaRPr lang="en-US" dirty="0"/>
          </a:p>
          <a:p>
            <a:endParaRPr lang="en-US" dirty="0"/>
          </a:p>
        </p:txBody>
      </p:sp>
      <p:sp>
        <p:nvSpPr>
          <p:cNvPr id="3" name="Title 2">
            <a:extLst>
              <a:ext uri="{FF2B5EF4-FFF2-40B4-BE49-F238E27FC236}">
                <a16:creationId xmlns:a16="http://schemas.microsoft.com/office/drawing/2014/main" id="{4BBDF5A6-D75E-4841-9F62-554FFFEFD366}"/>
              </a:ext>
            </a:extLst>
          </p:cNvPr>
          <p:cNvSpPr>
            <a:spLocks noGrp="1"/>
          </p:cNvSpPr>
          <p:nvPr>
            <p:ph type="title"/>
          </p:nvPr>
        </p:nvSpPr>
        <p:spPr/>
        <p:txBody>
          <a:bodyPr/>
          <a:lstStyle/>
          <a:p>
            <a:r>
              <a:rPr lang="en-US" dirty="0"/>
              <a:t>Modularity (</a:t>
            </a:r>
            <a:r>
              <a:rPr lang="en-US" i="1" dirty="0"/>
              <a:t>Q</a:t>
            </a:r>
            <a:r>
              <a:rPr lang="en-US" dirty="0"/>
              <a:t>) – quality of clustering</a:t>
            </a:r>
          </a:p>
        </p:txBody>
      </p:sp>
      <p:sp>
        <p:nvSpPr>
          <p:cNvPr id="5" name="TextBox 4">
            <a:extLst>
              <a:ext uri="{FF2B5EF4-FFF2-40B4-BE49-F238E27FC236}">
                <a16:creationId xmlns:a16="http://schemas.microsoft.com/office/drawing/2014/main" id="{B6F707DC-4DC3-4515-B0A3-9FEA74019A21}"/>
              </a:ext>
            </a:extLst>
          </p:cNvPr>
          <p:cNvSpPr txBox="1"/>
          <p:nvPr/>
        </p:nvSpPr>
        <p:spPr bwMode="gray">
          <a:xfrm>
            <a:off x="95534" y="6120946"/>
            <a:ext cx="10847769" cy="646331"/>
          </a:xfrm>
          <a:prstGeom prst="rect">
            <a:avLst/>
          </a:prstGeom>
          <a:noFill/>
        </p:spPr>
        <p:txBody>
          <a:bodyPr wrap="square">
            <a:spAutoFit/>
          </a:bodyPr>
          <a:lstStyle/>
          <a:p>
            <a:r>
              <a:rPr lang="en-US" sz="1200" dirty="0"/>
              <a:t>[Newman 2004] Newman, Mark EJ. "Analysis of weighted networks." </a:t>
            </a:r>
            <a:r>
              <a:rPr lang="en-US" sz="1200" i="1" dirty="0"/>
              <a:t>Physical review E</a:t>
            </a:r>
            <a:r>
              <a:rPr lang="en-US" sz="1200" dirty="0"/>
              <a:t> 70.5 (2004): 056131.</a:t>
            </a:r>
          </a:p>
          <a:p>
            <a:r>
              <a:rPr lang="en-US" sz="1200" dirty="0"/>
              <a:t>[Blondel et al. 2008] Blondel, Vincent D., et al. (2008), "Fast unfolding of communities in large networks.“, </a:t>
            </a:r>
            <a:r>
              <a:rPr lang="en-US" sz="1200" i="1" dirty="0"/>
              <a:t>Journal of statistical mechanics: theory and experiment, 2008(9), pp.1-13.</a:t>
            </a:r>
            <a:endParaRPr lang="en-US" sz="1200" dirty="0"/>
          </a:p>
        </p:txBody>
      </p:sp>
      <mc:AlternateContent xmlns:mc="http://schemas.openxmlformats.org/markup-compatibility/2006" xmlns:a14="http://schemas.microsoft.com/office/drawing/2010/main">
        <mc:Choice Requires="a14">
          <p:sp>
            <p:nvSpPr>
              <p:cNvPr id="8" name="Rectangle 2">
                <a:extLst>
                  <a:ext uri="{FF2B5EF4-FFF2-40B4-BE49-F238E27FC236}">
                    <a16:creationId xmlns:a16="http://schemas.microsoft.com/office/drawing/2014/main" id="{A41E8052-2F8E-49DD-B9C3-2169D9B66F0F}"/>
                  </a:ext>
                </a:extLst>
              </p:cNvPr>
              <p:cNvSpPr>
                <a:spLocks noChangeArrowheads="1"/>
              </p:cNvSpPr>
              <p:nvPr/>
            </p:nvSpPr>
            <p:spPr bwMode="auto">
              <a:xfrm>
                <a:off x="2515764" y="3972930"/>
                <a:ext cx="6602898" cy="164647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sz="1400" u="sng" dirty="0">
                    <a:latin typeface="+mj-lt"/>
                  </a:rPr>
                  <a:t>w</a:t>
                </a:r>
                <a:r>
                  <a:rPr kumimoji="0" lang="en-US" altLang="en-US" sz="1400" b="0" u="sng" strike="noStrike" cap="none" normalizeH="0" baseline="0" dirty="0">
                    <a:ln>
                      <a:noFill/>
                    </a:ln>
                    <a:solidFill>
                      <a:schemeClr val="tx1"/>
                    </a:solidFill>
                    <a:effectLst/>
                    <a:latin typeface="+mj-lt"/>
                  </a:rPr>
                  <a:t>here:</a:t>
                </a:r>
              </a:p>
              <a:p>
                <a:pPr lvl="2"/>
                <a14:m>
                  <m:oMath xmlns:m="http://schemas.openxmlformats.org/officeDocument/2006/math">
                    <m:r>
                      <a:rPr kumimoji="0" lang="en-US" altLang="en-US" sz="1600" b="0" i="1" u="none" strike="noStrike" cap="none" normalizeH="0" baseline="0" dirty="0" smtClean="0">
                        <a:ln>
                          <a:noFill/>
                        </a:ln>
                        <a:solidFill>
                          <a:schemeClr val="tx1"/>
                        </a:solidFill>
                        <a:effectLst/>
                        <a:latin typeface="Cambria Math" panose="02040503050406030204" pitchFamily="18" charset="0"/>
                      </a:rPr>
                      <m:t>𝑚</m:t>
                    </m:r>
                  </m:oMath>
                </a14:m>
                <a:r>
                  <a:rPr kumimoji="0" lang="en-US" altLang="en-US" sz="1400" b="0" i="0" u="none" strike="noStrike" cap="none" normalizeH="0" baseline="0" dirty="0">
                    <a:ln>
                      <a:noFill/>
                    </a:ln>
                    <a:solidFill>
                      <a:schemeClr val="tx1"/>
                    </a:solidFill>
                    <a:effectLst/>
                    <a:latin typeface="+mj-lt"/>
                  </a:rPr>
                  <a:t>  = total number of edges</a:t>
                </a:r>
              </a:p>
              <a:p>
                <a:pPr lvl="2"/>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sub>
                    </m:sSub>
                    <m:r>
                      <a:rPr lang="en-US" sz="1600" b="0" i="1" smtClean="0">
                        <a:latin typeface="Cambria Math" panose="02040503050406030204" pitchFamily="18" charset="0"/>
                      </a:rPr>
                      <m:t> </m:t>
                    </m:r>
                  </m:oMath>
                </a14:m>
                <a:r>
                  <a:rPr kumimoji="0" lang="en-US" altLang="en-US" sz="1400" b="0" i="0" u="none" strike="noStrike" cap="none" normalizeH="0" baseline="0" dirty="0">
                    <a:ln>
                      <a:noFill/>
                    </a:ln>
                    <a:solidFill>
                      <a:schemeClr val="tx1"/>
                    </a:solidFill>
                    <a:effectLst/>
                    <a:latin typeface="+mj-lt"/>
                  </a:rPr>
                  <a:t>= weight</a:t>
                </a:r>
                <a:r>
                  <a:rPr kumimoji="0" lang="en-US" altLang="en-US" sz="1400" b="0" i="0" u="none" strike="noStrike" cap="none" normalizeH="0" dirty="0">
                    <a:ln>
                      <a:noFill/>
                    </a:ln>
                    <a:solidFill>
                      <a:schemeClr val="tx1"/>
                    </a:solidFill>
                    <a:effectLst/>
                    <a:latin typeface="+mj-lt"/>
                  </a:rPr>
                  <a:t> of the edge between </a:t>
                </a:r>
                <a14:m>
                  <m:oMath xmlns:m="http://schemas.openxmlformats.org/officeDocument/2006/math">
                    <m:r>
                      <a:rPr lang="en-US" sz="1400" i="1">
                        <a:latin typeface="Cambria Math" panose="02040503050406030204" pitchFamily="18" charset="0"/>
                      </a:rPr>
                      <m:t>𝑖</m:t>
                    </m:r>
                    <m:r>
                      <a:rPr lang="en-US" sz="1400" i="1">
                        <a:latin typeface="Cambria Math" panose="02040503050406030204" pitchFamily="18" charset="0"/>
                      </a:rPr>
                      <m:t> </m:t>
                    </m:r>
                  </m:oMath>
                </a14:m>
                <a:r>
                  <a:rPr lang="en-US" sz="1400" dirty="0"/>
                  <a:t> and </a:t>
                </a:r>
                <a14:m>
                  <m:oMath xmlns:m="http://schemas.openxmlformats.org/officeDocument/2006/math">
                    <m:r>
                      <a:rPr lang="en-US" sz="1400" b="0" i="1" smtClean="0">
                        <a:latin typeface="Cambria Math" panose="02040503050406030204" pitchFamily="18" charset="0"/>
                      </a:rPr>
                      <m:t>𝑗</m:t>
                    </m:r>
                  </m:oMath>
                </a14:m>
                <a:endParaRPr kumimoji="0" lang="en-US" altLang="en-US" sz="1400" b="0" i="1" u="none" strike="noStrike" cap="none" normalizeH="0" baseline="0" dirty="0">
                  <a:ln>
                    <a:noFill/>
                  </a:ln>
                  <a:solidFill>
                    <a:schemeClr val="tx1"/>
                  </a:solidFill>
                  <a:effectLst/>
                  <a:latin typeface="+mj-lt"/>
                </a:endParaRPr>
              </a:p>
              <a:p>
                <a:pPr lvl="2"/>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𝑘</m:t>
                        </m:r>
                      </m:e>
                      <m:sub>
                        <m:r>
                          <a:rPr lang="en-US" sz="1600" i="1">
                            <a:latin typeface="Cambria Math" panose="02040503050406030204" pitchFamily="18" charset="0"/>
                          </a:rPr>
                          <m:t>𝑖</m:t>
                        </m:r>
                      </m:sub>
                    </m:sSub>
                    <m:r>
                      <a:rPr lang="en-US" sz="1600" b="0" i="1" smtClean="0">
                        <a:latin typeface="Cambria Math" panose="02040503050406030204" pitchFamily="18" charset="0"/>
                      </a:rPr>
                      <m:t>=</m:t>
                    </m:r>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𝑗</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sub>
                        </m:sSub>
                      </m:e>
                    </m:nary>
                  </m:oMath>
                </a14:m>
                <a:r>
                  <a:rPr kumimoji="0" lang="en-US" altLang="en-US" sz="1400" b="0" i="0" u="none" strike="noStrike" cap="none" normalizeH="0" baseline="0" dirty="0">
                    <a:ln>
                      <a:noFill/>
                    </a:ln>
                    <a:solidFill>
                      <a:schemeClr val="tx1"/>
                    </a:solidFill>
                    <a:effectLst/>
                    <a:latin typeface="+mj-lt"/>
                  </a:rPr>
                  <a:t> is sum of the weighted edges</a:t>
                </a:r>
                <a:r>
                  <a:rPr kumimoji="0" lang="en-US" altLang="en-US" sz="1400" b="0" i="0" u="none" strike="noStrike" cap="none" normalizeH="0" dirty="0">
                    <a:ln>
                      <a:noFill/>
                    </a:ln>
                    <a:solidFill>
                      <a:schemeClr val="tx1"/>
                    </a:solidFill>
                    <a:effectLst/>
                    <a:latin typeface="+mj-lt"/>
                  </a:rPr>
                  <a:t> attached to </a:t>
                </a:r>
                <a:r>
                  <a:rPr lang="en-US" sz="1400" dirty="0"/>
                  <a:t>node </a:t>
                </a:r>
                <a14:m>
                  <m:oMath xmlns:m="http://schemas.openxmlformats.org/officeDocument/2006/math">
                    <m:r>
                      <a:rPr lang="en-US" sz="1400" i="1">
                        <a:latin typeface="Cambria Math" panose="02040503050406030204" pitchFamily="18" charset="0"/>
                      </a:rPr>
                      <m:t>𝑖</m:t>
                    </m:r>
                  </m:oMath>
                </a14:m>
                <a:r>
                  <a:rPr kumimoji="0" lang="en-US" altLang="en-US" sz="1400" b="0" i="0" u="none" strike="noStrike" cap="none" normalizeH="0" baseline="0" dirty="0">
                    <a:ln>
                      <a:noFill/>
                    </a:ln>
                    <a:solidFill>
                      <a:schemeClr val="tx1"/>
                    </a:solidFill>
                    <a:effectLst/>
                    <a:latin typeface="+mj-lt"/>
                  </a:rPr>
                  <a:t> </a:t>
                </a: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sz="1400" i="1" dirty="0">
                    <a:latin typeface="+mj-lt"/>
                  </a:rPr>
                  <a:t> = </a:t>
                </a:r>
                <a:r>
                  <a:rPr lang="en-US" sz="1400" dirty="0">
                    <a:latin typeface="+mj-lt"/>
                  </a:rPr>
                  <a:t>community of node </a:t>
                </a:r>
                <a14:m>
                  <m:oMath xmlns:m="http://schemas.openxmlformats.org/officeDocument/2006/math">
                    <m:r>
                      <a:rPr lang="en-US" sz="1400" i="1">
                        <a:latin typeface="Cambria Math" panose="02040503050406030204" pitchFamily="18" charset="0"/>
                      </a:rPr>
                      <m:t>𝑖</m:t>
                    </m:r>
                  </m:oMath>
                </a14:m>
                <a:endParaRPr lang="en-US" sz="1400" dirty="0">
                  <a:latin typeface="+mj-lt"/>
                </a:endParaRPr>
              </a:p>
              <a:p>
                <a:pPr lvl="2"/>
                <a:r>
                  <a:rPr lang="en-US" sz="1400" dirty="0"/>
                  <a:t>  </a:t>
                </a:r>
                <a14:m>
                  <m:oMath xmlns:m="http://schemas.openxmlformats.org/officeDocument/2006/math">
                    <m:r>
                      <a:rPr lang="en-US" sz="1600" i="1">
                        <a:latin typeface="Cambria Math" panose="02040503050406030204" pitchFamily="18" charset="0"/>
                      </a:rPr>
                      <m:t>𝛿</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𝑗</m:t>
                            </m:r>
                          </m:sub>
                        </m:sSub>
                      </m:e>
                    </m:d>
                    <m:r>
                      <a:rPr lang="en-US" sz="1600" i="1">
                        <a:latin typeface="Cambria Math" panose="02040503050406030204" pitchFamily="18" charset="0"/>
                      </a:rPr>
                      <m:t>=1 </m:t>
                    </m:r>
                    <m:r>
                      <a:rPr lang="en-US" sz="1600" i="1">
                        <a:latin typeface="Cambria Math" panose="02040503050406030204" pitchFamily="18" charset="0"/>
                      </a:rPr>
                      <m:t>𝑖𝑓</m:t>
                    </m:r>
                    <m:r>
                      <a:rPr lang="en-US" sz="1600" i="1">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𝑎𝑛𝑑</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i="1">
                        <a:latin typeface="Cambria Math" panose="02040503050406030204" pitchFamily="18" charset="0"/>
                      </a:rPr>
                      <m:t>∈</m:t>
                    </m:r>
                    <m:r>
                      <a:rPr lang="en-US" sz="1600" b="0" i="1" smtClean="0">
                        <a:latin typeface="Cambria Math" panose="02040503050406030204" pitchFamily="18" charset="0"/>
                      </a:rPr>
                      <m:t>𝑠𝑎𝑚𝑒</m:t>
                    </m:r>
                    <m:r>
                      <a:rPr lang="en-US" sz="1600" b="0" i="1" smtClean="0">
                        <a:latin typeface="Cambria Math" panose="02040503050406030204" pitchFamily="18" charset="0"/>
                      </a:rPr>
                      <m:t> </m:t>
                    </m:r>
                    <m:r>
                      <a:rPr lang="en-US" sz="1600" b="0" i="1" smtClean="0">
                        <a:latin typeface="Cambria Math" panose="02040503050406030204" pitchFamily="18" charset="0"/>
                      </a:rPr>
                      <m:t>𝑐𝑜𝑚𝑚𝑢𝑛𝑖𝑡𝑦</m:t>
                    </m:r>
                    <m:r>
                      <a:rPr lang="en-US" sz="1600" b="0" i="1" smtClean="0">
                        <a:latin typeface="Cambria Math" panose="02040503050406030204" pitchFamily="18" charset="0"/>
                      </a:rPr>
                      <m:t> </m:t>
                    </m:r>
                    <m:r>
                      <a:rPr lang="en-US" sz="1600" b="0" i="1" smtClean="0">
                        <a:latin typeface="Cambria Math" panose="02040503050406030204" pitchFamily="18" charset="0"/>
                      </a:rPr>
                      <m:t>𝑐</m:t>
                    </m:r>
                  </m:oMath>
                </a14:m>
                <a:r>
                  <a:rPr kumimoji="0" lang="en-US" altLang="en-US" sz="1400" b="0" i="0" u="none" strike="noStrike" cap="none" normalizeH="0" baseline="0" dirty="0">
                    <a:ln>
                      <a:noFill/>
                    </a:ln>
                    <a:solidFill>
                      <a:schemeClr val="tx1"/>
                    </a:solidFill>
                    <a:effectLst/>
                    <a:latin typeface="+mj-lt"/>
                  </a:rPr>
                  <a:t> </a:t>
                </a:r>
              </a:p>
            </p:txBody>
          </p:sp>
        </mc:Choice>
        <mc:Fallback xmlns="">
          <p:sp>
            <p:nvSpPr>
              <p:cNvPr id="8" name="Rectangle 2">
                <a:extLst>
                  <a:ext uri="{FF2B5EF4-FFF2-40B4-BE49-F238E27FC236}">
                    <a16:creationId xmlns:a16="http://schemas.microsoft.com/office/drawing/2014/main" id="{A41E8052-2F8E-49DD-B9C3-2169D9B66F0F}"/>
                  </a:ext>
                </a:extLst>
              </p:cNvPr>
              <p:cNvSpPr>
                <a:spLocks noRot="1" noChangeAspect="1" noMove="1" noResize="1" noEditPoints="1" noAdjustHandles="1" noChangeArrowheads="1" noChangeShapeType="1" noTextEdit="1"/>
              </p:cNvSpPr>
              <p:nvPr/>
            </p:nvSpPr>
            <p:spPr bwMode="auto">
              <a:xfrm>
                <a:off x="2515764" y="3972930"/>
                <a:ext cx="6602898" cy="1646476"/>
              </a:xfrm>
              <a:prstGeom prst="rect">
                <a:avLst/>
              </a:prstGeom>
              <a:blipFill>
                <a:blip r:embed="rId3"/>
                <a:stretch>
                  <a:fillRect l="-277" b="-7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2" name="TextBox 11">
            <a:extLst>
              <a:ext uri="{FF2B5EF4-FFF2-40B4-BE49-F238E27FC236}">
                <a16:creationId xmlns:a16="http://schemas.microsoft.com/office/drawing/2014/main" id="{D6A22BAC-F061-40DC-A049-27C655724CDD}"/>
              </a:ext>
            </a:extLst>
          </p:cNvPr>
          <p:cNvSpPr txBox="1"/>
          <p:nvPr/>
        </p:nvSpPr>
        <p:spPr bwMode="gray">
          <a:xfrm>
            <a:off x="6386952" y="3126987"/>
            <a:ext cx="2288882" cy="830997"/>
          </a:xfrm>
          <a:prstGeom prst="rect">
            <a:avLst/>
          </a:prstGeom>
          <a:noFill/>
        </p:spPr>
        <p:txBody>
          <a:bodyPr wrap="square">
            <a:spAutoFit/>
          </a:bodyPr>
          <a:lstStyle/>
          <a:p>
            <a:r>
              <a:rPr lang="en-US" sz="1600" dirty="0"/>
              <a:t>If nodes were randomly connected</a:t>
            </a:r>
          </a:p>
          <a:p>
            <a:r>
              <a:rPr lang="en-US" sz="1600" dirty="0"/>
              <a:t>(null model)</a:t>
            </a:r>
          </a:p>
        </p:txBody>
      </p:sp>
      <p:cxnSp>
        <p:nvCxnSpPr>
          <p:cNvPr id="15" name="Connector: Elbow 14">
            <a:extLst>
              <a:ext uri="{FF2B5EF4-FFF2-40B4-BE49-F238E27FC236}">
                <a16:creationId xmlns:a16="http://schemas.microsoft.com/office/drawing/2014/main" id="{BAE30E13-50C8-458E-96AE-9F1AF8094136}"/>
              </a:ext>
            </a:extLst>
          </p:cNvPr>
          <p:cNvCxnSpPr>
            <a:cxnSpLocks/>
            <a:stCxn id="13" idx="0"/>
            <a:endCxn id="12" idx="1"/>
          </p:cNvCxnSpPr>
          <p:nvPr/>
        </p:nvCxnSpPr>
        <p:spPr bwMode="gray">
          <a:xfrm rot="16200000" flipH="1">
            <a:off x="5431724" y="2587258"/>
            <a:ext cx="330196" cy="1580259"/>
          </a:xfrm>
          <a:prstGeom prst="bentConnector2">
            <a:avLst/>
          </a:prstGeom>
          <a:ln>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0DB3E3A-EAD0-4CC1-911D-F3BE7F146B64}"/>
              </a:ext>
            </a:extLst>
          </p:cNvPr>
          <p:cNvSpPr txBox="1"/>
          <p:nvPr/>
        </p:nvSpPr>
        <p:spPr bwMode="gray">
          <a:xfrm>
            <a:off x="6386952" y="2142208"/>
            <a:ext cx="2288882" cy="584775"/>
          </a:xfrm>
          <a:prstGeom prst="rect">
            <a:avLst/>
          </a:prstGeom>
          <a:noFill/>
        </p:spPr>
        <p:txBody>
          <a:bodyPr wrap="square">
            <a:spAutoFit/>
          </a:bodyPr>
          <a:lstStyle/>
          <a:p>
            <a:r>
              <a:rPr lang="en-US" sz="1600" dirty="0"/>
              <a:t>Actual connection between </a:t>
            </a:r>
            <a:r>
              <a:rPr lang="en-US" sz="1600" i="1" dirty="0" err="1"/>
              <a:t>i</a:t>
            </a:r>
            <a:r>
              <a:rPr lang="en-US" sz="1600" dirty="0"/>
              <a:t> and </a:t>
            </a:r>
            <a:r>
              <a:rPr lang="en-US" sz="1600" i="1" dirty="0"/>
              <a:t>j</a:t>
            </a:r>
            <a:r>
              <a:rPr lang="en-US" sz="1600" dirty="0"/>
              <a:t> </a:t>
            </a:r>
          </a:p>
        </p:txBody>
      </p:sp>
      <p:cxnSp>
        <p:nvCxnSpPr>
          <p:cNvPr id="20" name="Connector: Elbow 19">
            <a:extLst>
              <a:ext uri="{FF2B5EF4-FFF2-40B4-BE49-F238E27FC236}">
                <a16:creationId xmlns:a16="http://schemas.microsoft.com/office/drawing/2014/main" id="{A4562BCF-6F8E-4B9A-A8A3-718F5F8E6763}"/>
              </a:ext>
            </a:extLst>
          </p:cNvPr>
          <p:cNvCxnSpPr>
            <a:cxnSpLocks/>
            <a:stCxn id="19" idx="0"/>
            <a:endCxn id="18" idx="1"/>
          </p:cNvCxnSpPr>
          <p:nvPr/>
        </p:nvCxnSpPr>
        <p:spPr bwMode="gray">
          <a:xfrm rot="5400000" flipH="1" flipV="1">
            <a:off x="5104750" y="1499643"/>
            <a:ext cx="347248" cy="2217155"/>
          </a:xfrm>
          <a:prstGeom prst="bentConnector2">
            <a:avLst/>
          </a:prstGeom>
          <a:ln>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3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6" grpId="0"/>
      <p:bldP spid="8" grpId="0"/>
      <p:bldP spid="12"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B7AD7D-3305-427F-A6B1-4987C707910A}"/>
              </a:ext>
            </a:extLst>
          </p:cNvPr>
          <p:cNvSpPr>
            <a:spLocks noGrp="1"/>
          </p:cNvSpPr>
          <p:nvPr>
            <p:ph type="body" sz="quarter" idx="13"/>
          </p:nvPr>
        </p:nvSpPr>
        <p:spPr>
          <a:xfrm>
            <a:off x="478369" y="1282046"/>
            <a:ext cx="6191371" cy="420394"/>
          </a:xfrm>
        </p:spPr>
        <p:txBody>
          <a:bodyPr/>
          <a:lstStyle/>
          <a:p>
            <a:r>
              <a:rPr lang="en-US" dirty="0"/>
              <a:t>Iterate until find the lowest modularity value</a:t>
            </a:r>
          </a:p>
        </p:txBody>
      </p:sp>
      <p:sp>
        <p:nvSpPr>
          <p:cNvPr id="3" name="Title 2">
            <a:extLst>
              <a:ext uri="{FF2B5EF4-FFF2-40B4-BE49-F238E27FC236}">
                <a16:creationId xmlns:a16="http://schemas.microsoft.com/office/drawing/2014/main" id="{7A8D75FD-3FC9-4B31-8836-2790AF823C35}"/>
              </a:ext>
            </a:extLst>
          </p:cNvPr>
          <p:cNvSpPr>
            <a:spLocks noGrp="1"/>
          </p:cNvSpPr>
          <p:nvPr>
            <p:ph type="title"/>
          </p:nvPr>
        </p:nvSpPr>
        <p:spPr/>
        <p:txBody>
          <a:bodyPr/>
          <a:lstStyle/>
          <a:p>
            <a:r>
              <a:rPr lang="en-US" dirty="0"/>
              <a:t>Louvain Algorithm</a:t>
            </a:r>
          </a:p>
        </p:txBody>
      </p:sp>
      <p:pic>
        <p:nvPicPr>
          <p:cNvPr id="5" name="Picture 4">
            <a:extLst>
              <a:ext uri="{FF2B5EF4-FFF2-40B4-BE49-F238E27FC236}">
                <a16:creationId xmlns:a16="http://schemas.microsoft.com/office/drawing/2014/main" id="{DB268EC7-B696-44D8-91B3-FC978176C9FD}"/>
              </a:ext>
            </a:extLst>
          </p:cNvPr>
          <p:cNvPicPr>
            <a:picLocks noChangeAspect="1"/>
          </p:cNvPicPr>
          <p:nvPr/>
        </p:nvPicPr>
        <p:blipFill>
          <a:blip r:embed="rId2"/>
          <a:stretch>
            <a:fillRect/>
          </a:stretch>
        </p:blipFill>
        <p:spPr>
          <a:xfrm>
            <a:off x="3021992" y="1702440"/>
            <a:ext cx="6625778" cy="4008187"/>
          </a:xfrm>
          <a:prstGeom prst="rect">
            <a:avLst/>
          </a:prstGeom>
        </p:spPr>
      </p:pic>
    </p:spTree>
    <p:extLst>
      <p:ext uri="{BB962C8B-B14F-4D97-AF65-F5344CB8AC3E}">
        <p14:creationId xmlns:p14="http://schemas.microsoft.com/office/powerpoint/2010/main" val="149851966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47D1-517E-440C-A633-569A7DAA9584}"/>
              </a:ext>
            </a:extLst>
          </p:cNvPr>
          <p:cNvSpPr>
            <a:spLocks noGrp="1"/>
          </p:cNvSpPr>
          <p:nvPr>
            <p:ph type="title"/>
          </p:nvPr>
        </p:nvSpPr>
        <p:spPr/>
        <p:txBody>
          <a:bodyPr/>
          <a:lstStyle/>
          <a:p>
            <a:r>
              <a:rPr lang="pt-BR" dirty="0"/>
              <a:t>Community structure</a:t>
            </a:r>
            <a:endParaRPr lang="en-US" dirty="0"/>
          </a:p>
        </p:txBody>
      </p:sp>
      <p:sp>
        <p:nvSpPr>
          <p:cNvPr id="3" name="Text Placeholder 2">
            <a:extLst>
              <a:ext uri="{FF2B5EF4-FFF2-40B4-BE49-F238E27FC236}">
                <a16:creationId xmlns:a16="http://schemas.microsoft.com/office/drawing/2014/main" id="{2FC99F0A-BB55-4416-9B75-B73111032F92}"/>
              </a:ext>
            </a:extLst>
          </p:cNvPr>
          <p:cNvSpPr>
            <a:spLocks noGrp="1"/>
          </p:cNvSpPr>
          <p:nvPr>
            <p:ph type="body" sz="quarter" idx="13"/>
          </p:nvPr>
        </p:nvSpPr>
        <p:spPr>
          <a:xfrm>
            <a:off x="1309435" y="4297972"/>
            <a:ext cx="1772977" cy="296941"/>
          </a:xfrm>
        </p:spPr>
        <p:txBody>
          <a:bodyPr/>
          <a:lstStyle/>
          <a:p>
            <a:r>
              <a:rPr lang="en-US" sz="1400" dirty="0"/>
              <a:t>Club Admin group</a:t>
            </a:r>
          </a:p>
        </p:txBody>
      </p:sp>
      <p:sp>
        <p:nvSpPr>
          <p:cNvPr id="5" name="Slide Number Placeholder 4">
            <a:extLst>
              <a:ext uri="{FF2B5EF4-FFF2-40B4-BE49-F238E27FC236}">
                <a16:creationId xmlns:a16="http://schemas.microsoft.com/office/drawing/2014/main" id="{FA38E4B7-5E1B-4A5C-B5C0-567218E98DAA}"/>
              </a:ext>
            </a:extLst>
          </p:cNvPr>
          <p:cNvSpPr>
            <a:spLocks noGrp="1"/>
          </p:cNvSpPr>
          <p:nvPr>
            <p:ph type="sldNum" sz="quarter" idx="17"/>
          </p:nvPr>
        </p:nvSpPr>
        <p:spPr/>
        <p:txBody>
          <a:bodyPr/>
          <a:lstStyle/>
          <a:p>
            <a:fld id="{81561042-0DC2-4A04-AA50-F6D44EB20EBA}" type="slidenum">
              <a:rPr lang="en-US" smtClean="0"/>
              <a:t>48</a:t>
            </a:fld>
            <a:endParaRPr lang="en-US"/>
          </a:p>
        </p:txBody>
      </p:sp>
      <p:pic>
        <p:nvPicPr>
          <p:cNvPr id="9" name="Picture 8">
            <a:extLst>
              <a:ext uri="{FF2B5EF4-FFF2-40B4-BE49-F238E27FC236}">
                <a16:creationId xmlns:a16="http://schemas.microsoft.com/office/drawing/2014/main" id="{0E979E0E-C33B-48F3-A30F-C72A51CD615E}"/>
              </a:ext>
            </a:extLst>
          </p:cNvPr>
          <p:cNvPicPr>
            <a:picLocks noChangeAspect="1"/>
          </p:cNvPicPr>
          <p:nvPr/>
        </p:nvPicPr>
        <p:blipFill>
          <a:blip r:embed="rId3"/>
          <a:stretch>
            <a:fillRect/>
          </a:stretch>
        </p:blipFill>
        <p:spPr>
          <a:xfrm>
            <a:off x="1309436" y="1433370"/>
            <a:ext cx="4248682" cy="2903685"/>
          </a:xfrm>
          <a:prstGeom prst="rect">
            <a:avLst/>
          </a:prstGeom>
        </p:spPr>
      </p:pic>
      <p:sp>
        <p:nvSpPr>
          <p:cNvPr id="11" name="TextBox 10">
            <a:extLst>
              <a:ext uri="{FF2B5EF4-FFF2-40B4-BE49-F238E27FC236}">
                <a16:creationId xmlns:a16="http://schemas.microsoft.com/office/drawing/2014/main" id="{63D8F2D5-7685-491D-8E0A-AF334BDC4831}"/>
              </a:ext>
            </a:extLst>
          </p:cNvPr>
          <p:cNvSpPr txBox="1"/>
          <p:nvPr/>
        </p:nvSpPr>
        <p:spPr bwMode="gray">
          <a:xfrm>
            <a:off x="0" y="6027003"/>
            <a:ext cx="11447059" cy="830997"/>
          </a:xfrm>
          <a:prstGeom prst="rect">
            <a:avLst/>
          </a:prstGeom>
          <a:noFill/>
        </p:spPr>
        <p:txBody>
          <a:bodyPr wrap="square">
            <a:spAutoFit/>
          </a:bodyPr>
          <a:lstStyle/>
          <a:p>
            <a:r>
              <a:rPr lang="en-US" sz="1200" dirty="0"/>
              <a:t>[Girvan et al. 2002] Girvan, Michelle, and Mark EJ Newman. "Community structure in social and biological networks." </a:t>
            </a:r>
            <a:r>
              <a:rPr lang="en-US" sz="1200" i="1" dirty="0"/>
              <a:t>Proceedings of the national academy of sciences</a:t>
            </a:r>
            <a:r>
              <a:rPr lang="en-US" sz="1200" dirty="0"/>
              <a:t> 99.12 (2002): 7821-7826.</a:t>
            </a:r>
          </a:p>
          <a:p>
            <a:r>
              <a:rPr lang="en-US" sz="1200" dirty="0"/>
              <a:t>[Kumar et al. 2018] Kumar, S., Hamilton, W. L., Leskovec, J., &amp; </a:t>
            </a:r>
            <a:r>
              <a:rPr lang="en-US" sz="1200" dirty="0" err="1"/>
              <a:t>Jurafsky</a:t>
            </a:r>
            <a:r>
              <a:rPr lang="en-US" sz="1200" dirty="0"/>
              <a:t>, D. (2018, April). Community interaction and conflict on the web. In </a:t>
            </a:r>
            <a:r>
              <a:rPr lang="en-US" sz="1200" i="1" dirty="0"/>
              <a:t>Proceedings of the 2018 World Wide Web Conference</a:t>
            </a:r>
            <a:r>
              <a:rPr lang="en-US" sz="1200" dirty="0"/>
              <a:t> (pp. 933-943).</a:t>
            </a:r>
          </a:p>
        </p:txBody>
      </p:sp>
      <p:sp>
        <p:nvSpPr>
          <p:cNvPr id="17" name="TextBox 16">
            <a:extLst>
              <a:ext uri="{FF2B5EF4-FFF2-40B4-BE49-F238E27FC236}">
                <a16:creationId xmlns:a16="http://schemas.microsoft.com/office/drawing/2014/main" id="{76E230E5-CAF6-41A1-933B-AAB4E0EA86FB}"/>
              </a:ext>
            </a:extLst>
          </p:cNvPr>
          <p:cNvSpPr txBox="1"/>
          <p:nvPr/>
        </p:nvSpPr>
        <p:spPr bwMode="gray">
          <a:xfrm>
            <a:off x="1210264" y="903290"/>
            <a:ext cx="3519948" cy="584775"/>
          </a:xfrm>
          <a:prstGeom prst="rect">
            <a:avLst/>
          </a:prstGeom>
          <a:noFill/>
        </p:spPr>
        <p:txBody>
          <a:bodyPr wrap="square">
            <a:spAutoFit/>
          </a:bodyPr>
          <a:lstStyle/>
          <a:p>
            <a:r>
              <a:rPr lang="en-US" sz="1600" dirty="0"/>
              <a:t>Zachary’s Karate Club Split [Girvan et al. 2002]</a:t>
            </a:r>
          </a:p>
        </p:txBody>
      </p:sp>
      <p:sp>
        <p:nvSpPr>
          <p:cNvPr id="19" name="TextBox 18">
            <a:extLst>
              <a:ext uri="{FF2B5EF4-FFF2-40B4-BE49-F238E27FC236}">
                <a16:creationId xmlns:a16="http://schemas.microsoft.com/office/drawing/2014/main" id="{AF9B08E8-15A4-4D05-BCC4-AAF677FCD610}"/>
              </a:ext>
            </a:extLst>
          </p:cNvPr>
          <p:cNvSpPr txBox="1"/>
          <p:nvPr/>
        </p:nvSpPr>
        <p:spPr bwMode="gray">
          <a:xfrm>
            <a:off x="4353859" y="3437348"/>
            <a:ext cx="1653082" cy="307777"/>
          </a:xfrm>
          <a:prstGeom prst="rect">
            <a:avLst/>
          </a:prstGeom>
          <a:noFill/>
        </p:spPr>
        <p:txBody>
          <a:bodyPr wrap="square">
            <a:spAutoFit/>
          </a:bodyPr>
          <a:lstStyle/>
          <a:p>
            <a:r>
              <a:rPr lang="en-US" sz="1400" dirty="0"/>
              <a:t>Instructor group</a:t>
            </a:r>
          </a:p>
        </p:txBody>
      </p:sp>
      <p:pic>
        <p:nvPicPr>
          <p:cNvPr id="4" name="Picture 3">
            <a:extLst>
              <a:ext uri="{FF2B5EF4-FFF2-40B4-BE49-F238E27FC236}">
                <a16:creationId xmlns:a16="http://schemas.microsoft.com/office/drawing/2014/main" id="{2BD83128-2A94-474E-AA5D-15EC9ECCB3F1}"/>
              </a:ext>
            </a:extLst>
          </p:cNvPr>
          <p:cNvPicPr>
            <a:picLocks noChangeAspect="1"/>
          </p:cNvPicPr>
          <p:nvPr/>
        </p:nvPicPr>
        <p:blipFill>
          <a:blip r:embed="rId4"/>
          <a:stretch>
            <a:fillRect/>
          </a:stretch>
        </p:blipFill>
        <p:spPr>
          <a:xfrm>
            <a:off x="6813207" y="1654758"/>
            <a:ext cx="2987096" cy="2887654"/>
          </a:xfrm>
          <a:prstGeom prst="rect">
            <a:avLst/>
          </a:prstGeom>
        </p:spPr>
      </p:pic>
      <p:sp>
        <p:nvSpPr>
          <p:cNvPr id="6" name="TextBox 5">
            <a:extLst>
              <a:ext uri="{FF2B5EF4-FFF2-40B4-BE49-F238E27FC236}">
                <a16:creationId xmlns:a16="http://schemas.microsoft.com/office/drawing/2014/main" id="{3BD62880-0D76-4665-BCAC-3FE853EFCBF7}"/>
              </a:ext>
            </a:extLst>
          </p:cNvPr>
          <p:cNvSpPr txBox="1"/>
          <p:nvPr/>
        </p:nvSpPr>
        <p:spPr bwMode="gray">
          <a:xfrm>
            <a:off x="7165160" y="1071628"/>
            <a:ext cx="2157829" cy="73504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Reddit Communities [Kumar, et al. 2018]</a:t>
            </a:r>
          </a:p>
        </p:txBody>
      </p:sp>
    </p:spTree>
    <p:extLst>
      <p:ext uri="{BB962C8B-B14F-4D97-AF65-F5344CB8AC3E}">
        <p14:creationId xmlns:p14="http://schemas.microsoft.com/office/powerpoint/2010/main" val="421934466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DBD89D2-A1AC-433E-A271-7AEB70FD261C}"/>
                  </a:ext>
                </a:extLst>
              </p:cNvPr>
              <p:cNvSpPr>
                <a:spLocks noGrp="1"/>
              </p:cNvSpPr>
              <p:nvPr>
                <p:ph type="body" sz="quarter" idx="13"/>
              </p:nvPr>
            </p:nvSpPr>
            <p:spPr>
              <a:xfrm>
                <a:off x="478370" y="1122464"/>
                <a:ext cx="6704856" cy="2997937"/>
              </a:xfrm>
            </p:spPr>
            <p:txBody>
              <a:bodyPr/>
              <a:lstStyle/>
              <a:p>
                <a:r>
                  <a:rPr lang="en-US" sz="1700" dirty="0"/>
                  <a:t>1. Build Graph Laplacian representation:</a:t>
                </a:r>
              </a:p>
              <a:p>
                <a:pPr/>
                <a14:m>
                  <m:oMathPara xmlns:m="http://schemas.openxmlformats.org/officeDocument/2006/math">
                    <m:oMathParaPr>
                      <m:jc m:val="left"/>
                    </m:oMathParaPr>
                    <m:oMath xmlns:m="http://schemas.openxmlformats.org/officeDocument/2006/math">
                      <m:r>
                        <a:rPr lang="en-US" sz="1700" i="1" dirty="0" smtClean="0">
                          <a:latin typeface="Cambria Math" panose="02040503050406030204" pitchFamily="18" charset="0"/>
                        </a:rPr>
                        <m:t>𝐿𝑎𝑝𝑙𝑎𝑐𝑖𝑎𝑛</m:t>
                      </m:r>
                      <m:r>
                        <a:rPr lang="en-US" sz="1700" i="1" dirty="0" smtClean="0">
                          <a:latin typeface="Cambria Math" panose="02040503050406030204" pitchFamily="18" charset="0"/>
                        </a:rPr>
                        <m:t> </m:t>
                      </m:r>
                      <m:r>
                        <a:rPr lang="en-US" sz="1700" i="1" dirty="0" smtClean="0">
                          <a:latin typeface="Cambria Math" panose="02040503050406030204" pitchFamily="18" charset="0"/>
                        </a:rPr>
                        <m:t>𝑚𝑎𝑡𝑟𝑖𝑥</m:t>
                      </m:r>
                      <m:r>
                        <a:rPr lang="en-US" sz="1700" i="1" dirty="0" smtClean="0">
                          <a:latin typeface="Cambria Math" panose="02040503050406030204" pitchFamily="18" charset="0"/>
                        </a:rPr>
                        <m:t> (</m:t>
                      </m:r>
                      <m:r>
                        <a:rPr lang="en-US" sz="1700" i="1" dirty="0" smtClean="0">
                          <a:latin typeface="Cambria Math" panose="02040503050406030204" pitchFamily="18" charset="0"/>
                        </a:rPr>
                        <m:t>𝐿</m:t>
                      </m:r>
                      <m:r>
                        <a:rPr lang="en-US" sz="1700" b="0" i="1" dirty="0" smtClean="0">
                          <a:latin typeface="Cambria Math" panose="02040503050406030204" pitchFamily="18" charset="0"/>
                        </a:rPr>
                        <m:t>)</m:t>
                      </m:r>
                      <m:r>
                        <a:rPr lang="en-US" sz="1700" i="1" dirty="0" smtClean="0">
                          <a:latin typeface="Cambria Math" panose="02040503050406030204" pitchFamily="18" charset="0"/>
                        </a:rPr>
                        <m:t>= </m:t>
                      </m:r>
                      <m:r>
                        <a:rPr lang="en-US" sz="1700" i="1" dirty="0" smtClean="0">
                          <a:latin typeface="Cambria Math" panose="02040503050406030204" pitchFamily="18" charset="0"/>
                        </a:rPr>
                        <m:t>𝐴𝑑𝑗𝑎𝑐𝑒𝑛𝑐𝑦</m:t>
                      </m:r>
                      <m:r>
                        <a:rPr lang="en-US" sz="1700" i="1" dirty="0">
                          <a:latin typeface="Cambria Math" panose="02040503050406030204" pitchFamily="18" charset="0"/>
                        </a:rPr>
                        <m:t> </m:t>
                      </m:r>
                      <m:r>
                        <a:rPr lang="en-US" sz="1700" i="1" dirty="0">
                          <a:latin typeface="Cambria Math" panose="02040503050406030204" pitchFamily="18" charset="0"/>
                        </a:rPr>
                        <m:t>𝑚𝑎𝑡𝑟</m:t>
                      </m:r>
                      <m:r>
                        <a:rPr lang="en-US" sz="1700" i="1" dirty="0" smtClean="0">
                          <a:latin typeface="Cambria Math" panose="02040503050406030204" pitchFamily="18" charset="0"/>
                        </a:rPr>
                        <m:t>𝑖𝑥</m:t>
                      </m:r>
                      <m:r>
                        <a:rPr lang="en-US" sz="1700" i="1" dirty="0" smtClean="0">
                          <a:latin typeface="Cambria Math" panose="02040503050406030204" pitchFamily="18" charset="0"/>
                        </a:rPr>
                        <m:t> (</m:t>
                      </m:r>
                      <m:r>
                        <a:rPr lang="en-US" sz="1700" i="1" dirty="0" smtClean="0">
                          <a:latin typeface="Cambria Math" panose="02040503050406030204" pitchFamily="18" charset="0"/>
                        </a:rPr>
                        <m:t>𝐴</m:t>
                      </m:r>
                      <m:r>
                        <a:rPr lang="en-US" sz="1700" i="1" dirty="0" smtClean="0">
                          <a:latin typeface="Cambria Math" panose="02040503050406030204" pitchFamily="18" charset="0"/>
                        </a:rPr>
                        <m:t>) – </m:t>
                      </m:r>
                      <m:r>
                        <a:rPr lang="en-US" sz="1700" i="1" dirty="0" smtClean="0">
                          <a:latin typeface="Cambria Math" panose="02040503050406030204" pitchFamily="18" charset="0"/>
                        </a:rPr>
                        <m:t>𝐷𝑒𝑔𝑟𝑒𝑒</m:t>
                      </m:r>
                      <m:r>
                        <a:rPr lang="en-US" sz="1700" i="1" dirty="0" smtClean="0">
                          <a:latin typeface="Cambria Math" panose="02040503050406030204" pitchFamily="18" charset="0"/>
                        </a:rPr>
                        <m:t> </m:t>
                      </m:r>
                      <m:r>
                        <a:rPr lang="en-US" sz="1700" i="1" dirty="0" smtClean="0">
                          <a:latin typeface="Cambria Math" panose="02040503050406030204" pitchFamily="18" charset="0"/>
                        </a:rPr>
                        <m:t>𝑚𝑎𝑡𝑟𝑖𝑥</m:t>
                      </m:r>
                      <m:r>
                        <a:rPr lang="en-US" sz="1700" i="1" dirty="0" smtClean="0">
                          <a:latin typeface="Cambria Math" panose="02040503050406030204" pitchFamily="18" charset="0"/>
                        </a:rPr>
                        <m:t> (</m:t>
                      </m:r>
                      <m:r>
                        <a:rPr lang="en-US" sz="1700" i="1" dirty="0" smtClean="0">
                          <a:latin typeface="Cambria Math" panose="02040503050406030204" pitchFamily="18" charset="0"/>
                        </a:rPr>
                        <m:t>𝐷</m:t>
                      </m:r>
                      <m:r>
                        <a:rPr lang="en-US" sz="1700" i="1" dirty="0" smtClean="0">
                          <a:latin typeface="Cambria Math" panose="02040503050406030204" pitchFamily="18" charset="0"/>
                        </a:rPr>
                        <m:t>) </m:t>
                      </m:r>
                    </m:oMath>
                  </m:oMathPara>
                </a14:m>
                <a:endParaRPr lang="en-US" sz="1700" dirty="0"/>
              </a:p>
              <a:p>
                <a:r>
                  <a:rPr lang="en-US" sz="1700" dirty="0"/>
                  <a:t>2. Reduce Dimensionality: </a:t>
                </a:r>
              </a:p>
              <a:p>
                <a:r>
                  <a:rPr lang="en-US" sz="1700" dirty="0"/>
                  <a:t>Compute eigenvalues and eigenvectors of the L matrix</a:t>
                </a:r>
              </a:p>
              <a:p>
                <a:r>
                  <a:rPr lang="en-US" sz="1700" dirty="0"/>
                  <a:t>Use eigenvectors to map nodes to a reduced representation </a:t>
                </a:r>
              </a:p>
              <a:p>
                <a:r>
                  <a:rPr lang="en-US" sz="1700" dirty="0"/>
                  <a:t>3. Categorize:</a:t>
                </a:r>
              </a:p>
              <a:p>
                <a:r>
                  <a:rPr lang="en-US" sz="1700" dirty="0"/>
                  <a:t>Use the new representation, assign nodes to clusters</a:t>
                </a:r>
              </a:p>
            </p:txBody>
          </p:sp>
        </mc:Choice>
        <mc:Fallback xmlns="">
          <p:sp>
            <p:nvSpPr>
              <p:cNvPr id="2" name="Text Placeholder 1">
                <a:extLst>
                  <a:ext uri="{FF2B5EF4-FFF2-40B4-BE49-F238E27FC236}">
                    <a16:creationId xmlns:a16="http://schemas.microsoft.com/office/drawing/2014/main" id="{6DBD89D2-A1AC-433E-A271-7AEB70FD261C}"/>
                  </a:ext>
                </a:extLst>
              </p:cNvPr>
              <p:cNvSpPr>
                <a:spLocks noGrp="1" noRot="1" noChangeAspect="1" noMove="1" noResize="1" noEditPoints="1" noAdjustHandles="1" noChangeArrowheads="1" noChangeShapeType="1" noTextEdit="1"/>
              </p:cNvSpPr>
              <p:nvPr>
                <p:ph type="body" sz="quarter" idx="13"/>
              </p:nvPr>
            </p:nvSpPr>
            <p:spPr>
              <a:xfrm>
                <a:off x="478370" y="1122464"/>
                <a:ext cx="6704856" cy="2997937"/>
              </a:xfrm>
              <a:blipFill>
                <a:blip r:embed="rId3"/>
                <a:stretch>
                  <a:fillRect l="-1909" t="-813" r="-364" b="-162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C7235BCE-9F3A-4B41-BE67-0785CDA81E8F}"/>
              </a:ext>
            </a:extLst>
          </p:cNvPr>
          <p:cNvSpPr>
            <a:spLocks noGrp="1"/>
          </p:cNvSpPr>
          <p:nvPr>
            <p:ph type="title"/>
          </p:nvPr>
        </p:nvSpPr>
        <p:spPr/>
        <p:txBody>
          <a:bodyPr/>
          <a:lstStyle/>
          <a:p>
            <a:r>
              <a:rPr lang="en-US" dirty="0"/>
              <a:t>Spectral Clustering</a:t>
            </a:r>
          </a:p>
        </p:txBody>
      </p:sp>
      <p:grpSp>
        <p:nvGrpSpPr>
          <p:cNvPr id="10" name="Group 9">
            <a:extLst>
              <a:ext uri="{FF2B5EF4-FFF2-40B4-BE49-F238E27FC236}">
                <a16:creationId xmlns:a16="http://schemas.microsoft.com/office/drawing/2014/main" id="{F8A4BD4E-3D8A-4421-977C-FD82FDEEF1BF}"/>
              </a:ext>
            </a:extLst>
          </p:cNvPr>
          <p:cNvGrpSpPr/>
          <p:nvPr/>
        </p:nvGrpSpPr>
        <p:grpSpPr>
          <a:xfrm>
            <a:off x="7390540" y="1036728"/>
            <a:ext cx="3941722" cy="2214189"/>
            <a:chOff x="7484808" y="1282046"/>
            <a:chExt cx="3941722" cy="2214189"/>
          </a:xfrm>
        </p:grpSpPr>
        <p:pic>
          <p:nvPicPr>
            <p:cNvPr id="8" name="Picture 7">
              <a:extLst>
                <a:ext uri="{FF2B5EF4-FFF2-40B4-BE49-F238E27FC236}">
                  <a16:creationId xmlns:a16="http://schemas.microsoft.com/office/drawing/2014/main" id="{DB86D0E2-8415-474C-B961-4CB6E30D589C}"/>
                </a:ext>
              </a:extLst>
            </p:cNvPr>
            <p:cNvPicPr>
              <a:picLocks noChangeAspect="1"/>
            </p:cNvPicPr>
            <p:nvPr/>
          </p:nvPicPr>
          <p:blipFill>
            <a:blip r:embed="rId4"/>
            <a:stretch>
              <a:fillRect/>
            </a:stretch>
          </p:blipFill>
          <p:spPr>
            <a:xfrm>
              <a:off x="7484808" y="1282046"/>
              <a:ext cx="3941722" cy="1977078"/>
            </a:xfrm>
            <a:prstGeom prst="rect">
              <a:avLst/>
            </a:prstGeom>
          </p:spPr>
        </p:pic>
        <p:sp>
          <p:nvSpPr>
            <p:cNvPr id="9" name="TextBox 8">
              <a:extLst>
                <a:ext uri="{FF2B5EF4-FFF2-40B4-BE49-F238E27FC236}">
                  <a16:creationId xmlns:a16="http://schemas.microsoft.com/office/drawing/2014/main" id="{F1794353-B1A0-4BA2-B057-035D519421F9}"/>
                </a:ext>
              </a:extLst>
            </p:cNvPr>
            <p:cNvSpPr txBox="1"/>
            <p:nvPr/>
          </p:nvSpPr>
          <p:spPr bwMode="gray">
            <a:xfrm>
              <a:off x="10116595" y="3259124"/>
              <a:ext cx="1309935" cy="23711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L = A-D</a:t>
              </a:r>
            </a:p>
          </p:txBody>
        </p:sp>
      </p:grpSp>
      <p:pic>
        <p:nvPicPr>
          <p:cNvPr id="12" name="Picture 11">
            <a:extLst>
              <a:ext uri="{FF2B5EF4-FFF2-40B4-BE49-F238E27FC236}">
                <a16:creationId xmlns:a16="http://schemas.microsoft.com/office/drawing/2014/main" id="{FDF83BE1-33F5-4C35-B7BE-87CD21D9A634}"/>
              </a:ext>
            </a:extLst>
          </p:cNvPr>
          <p:cNvPicPr>
            <a:picLocks noChangeAspect="1"/>
          </p:cNvPicPr>
          <p:nvPr/>
        </p:nvPicPr>
        <p:blipFill>
          <a:blip r:embed="rId5"/>
          <a:stretch>
            <a:fillRect/>
          </a:stretch>
        </p:blipFill>
        <p:spPr>
          <a:xfrm>
            <a:off x="6813852" y="3607084"/>
            <a:ext cx="5095097" cy="2814278"/>
          </a:xfrm>
          <a:prstGeom prst="rect">
            <a:avLst/>
          </a:prstGeom>
        </p:spPr>
      </p:pic>
      <p:sp>
        <p:nvSpPr>
          <p:cNvPr id="11" name="TextBox 10">
            <a:extLst>
              <a:ext uri="{FF2B5EF4-FFF2-40B4-BE49-F238E27FC236}">
                <a16:creationId xmlns:a16="http://schemas.microsoft.com/office/drawing/2014/main" id="{09D11175-29B0-4825-9395-5CD10DC36A37}"/>
              </a:ext>
            </a:extLst>
          </p:cNvPr>
          <p:cNvSpPr txBox="1"/>
          <p:nvPr/>
        </p:nvSpPr>
        <p:spPr bwMode="gray">
          <a:xfrm>
            <a:off x="335056" y="4667036"/>
            <a:ext cx="6455305" cy="1754326"/>
          </a:xfrm>
          <a:prstGeom prst="rect">
            <a:avLst/>
          </a:prstGeom>
          <a:noFill/>
        </p:spPr>
        <p:txBody>
          <a:bodyPr wrap="square">
            <a:spAutoFit/>
          </a:bodyPr>
          <a:lstStyle/>
          <a:p>
            <a:r>
              <a:rPr lang="en-US" sz="1200" b="1" dirty="0"/>
              <a:t>Further resources</a:t>
            </a:r>
            <a:endParaRPr lang="en-US" sz="1200" dirty="0"/>
          </a:p>
          <a:p>
            <a:r>
              <a:rPr lang="en-US" sz="1200" dirty="0"/>
              <a:t>Short Tutorial on Graph Laplacian: https://csustan.csustan.edu/~tom/Clustering/GraphLaplacian-tutorial.pdf</a:t>
            </a:r>
          </a:p>
          <a:p>
            <a:endParaRPr lang="en-US" sz="1200" dirty="0"/>
          </a:p>
          <a:p>
            <a:r>
              <a:rPr lang="en-US" sz="1200" dirty="0"/>
              <a:t>Lecture Slides: http://graphics.stanford.edu/courses/cs468-10-fall/LectureSlides/16_spectral_methods1.pdf</a:t>
            </a:r>
          </a:p>
          <a:p>
            <a:endParaRPr lang="en-US" sz="1200" dirty="0"/>
          </a:p>
          <a:p>
            <a:r>
              <a:rPr lang="en-US" sz="1200" dirty="0"/>
              <a:t>Tutorial on Spectral Clustering: nhttps://www.cs.cmu.edu/~aarti/Class/10701/readings/Luxburg06_TR.pdf</a:t>
            </a:r>
          </a:p>
        </p:txBody>
      </p:sp>
    </p:spTree>
    <p:extLst>
      <p:ext uri="{BB962C8B-B14F-4D97-AF65-F5344CB8AC3E}">
        <p14:creationId xmlns:p14="http://schemas.microsoft.com/office/powerpoint/2010/main" val="197211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2570-03B2-480B-B166-204B04CFF575}"/>
              </a:ext>
            </a:extLst>
          </p:cNvPr>
          <p:cNvSpPr>
            <a:spLocks noGrp="1"/>
          </p:cNvSpPr>
          <p:nvPr>
            <p:ph type="title"/>
          </p:nvPr>
        </p:nvSpPr>
        <p:spPr/>
        <p:txBody>
          <a:bodyPr/>
          <a:lstStyle/>
          <a:p>
            <a:r>
              <a:rPr lang="en-US" dirty="0"/>
              <a:t>Node and Edge degrees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71C2D7-EDA7-4845-9554-04C7F7C44983}"/>
                  </a:ext>
                </a:extLst>
              </p:cNvPr>
              <p:cNvSpPr>
                <a:spLocks noGrp="1"/>
              </p:cNvSpPr>
              <p:nvPr>
                <p:ph idx="1"/>
              </p:nvPr>
            </p:nvSpPr>
            <p:spPr>
              <a:xfrm>
                <a:off x="478369" y="1213308"/>
                <a:ext cx="11473384" cy="4797724"/>
              </a:xfrm>
            </p:spPr>
            <p:txBody>
              <a:bodyPr/>
              <a:lstStyle/>
              <a:p>
                <a:r>
                  <a:rPr lang="en-US" sz="2000" dirty="0"/>
                  <a:t>Node degree: number of edges of node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𝑖</m:t>
                        </m:r>
                      </m:sub>
                    </m:sSub>
                  </m:oMath>
                </a14:m>
                <a:r>
                  <a:rPr lang="en-US" sz="2000" dirty="0"/>
                  <a:t>, where </a:t>
                </a:r>
                <a:r>
                  <a:rPr lang="en-US" sz="2000" i="1" dirty="0" err="1"/>
                  <a:t>i</a:t>
                </a:r>
                <a:r>
                  <a:rPr lang="en-US" sz="2000" dirty="0"/>
                  <a:t> is the node index</a:t>
                </a:r>
              </a:p>
              <a:p>
                <a:r>
                  <a:rPr lang="en-US" sz="2000" dirty="0"/>
                  <a:t>Indegree: number of incoming edges</a:t>
                </a:r>
              </a:p>
              <a:p>
                <a:r>
                  <a:rPr lang="en-US" sz="2000" dirty="0"/>
                  <a:t>Outdegree: number of outgoing edges</a:t>
                </a:r>
              </a:p>
              <a:p>
                <a:endParaRPr lang="en-US" sz="2000" dirty="0"/>
              </a:p>
              <a:p>
                <a:r>
                  <a:rPr lang="en-US" sz="2000" dirty="0"/>
                  <a:t>Average degree</a:t>
                </a:r>
                <a:r>
                  <a:rPr lang="en-US" sz="2800" dirty="0"/>
                  <a:t>: </a:t>
                </a:r>
                <a14:m>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𝑘</m:t>
                        </m:r>
                      </m:e>
                    </m:acc>
                    <m:r>
                      <a:rPr lang="en-US" sz="2800" b="0" i="1" dirty="0" smtClean="0">
                        <a:latin typeface="Cambria Math" panose="02040503050406030204" pitchFamily="18" charset="0"/>
                      </a:rPr>
                      <m:t>=</m:t>
                    </m:r>
                    <m:f>
                      <m:fPr>
                        <m:ctrlPr>
                          <a:rPr lang="en-US" sz="2800" b="0" i="1" dirty="0" smtClean="0">
                            <a:latin typeface="Cambria Math" panose="02040503050406030204" pitchFamily="18" charset="0"/>
                          </a:rPr>
                        </m:ctrlPr>
                      </m:fPr>
                      <m:num>
                        <m:r>
                          <a:rPr lang="en-US" sz="2800" b="0" i="1" dirty="0" smtClean="0">
                            <a:latin typeface="Cambria Math" panose="02040503050406030204" pitchFamily="18" charset="0"/>
                          </a:rPr>
                          <m:t>1</m:t>
                        </m:r>
                      </m:num>
                      <m:den>
                        <m:r>
                          <a:rPr lang="en-US" sz="2800" b="0" i="1" dirty="0" smtClean="0">
                            <a:latin typeface="Cambria Math" panose="02040503050406030204" pitchFamily="18" charset="0"/>
                          </a:rPr>
                          <m:t>𝑁</m:t>
                        </m:r>
                      </m:den>
                    </m:f>
                    <m:nary>
                      <m:naryPr>
                        <m:chr m:val="∑"/>
                        <m:supHide m:val="on"/>
                        <m:ctrlPr>
                          <a:rPr lang="en-US" sz="2800" b="0" i="1" dirty="0" smtClean="0">
                            <a:latin typeface="Cambria Math" panose="02040503050406030204" pitchFamily="18" charset="0"/>
                          </a:rPr>
                        </m:ctrlPr>
                      </m:naryPr>
                      <m:sub>
                        <m:r>
                          <m:rPr>
                            <m:brk m:alnAt="7"/>
                          </m:rPr>
                          <a:rPr lang="en-US" sz="2800" b="0" i="1" dirty="0" smtClean="0">
                            <a:latin typeface="Cambria Math" panose="02040503050406030204" pitchFamily="18" charset="0"/>
                          </a:rPr>
                          <m:t>𝑖</m:t>
                        </m:r>
                        <m:r>
                          <a:rPr lang="en-US" sz="2800" b="0" i="1" dirty="0" smtClean="0">
                            <a:latin typeface="Cambria Math" panose="02040503050406030204" pitchFamily="18" charset="0"/>
                          </a:rPr>
                          <m:t>∈</m:t>
                        </m:r>
                        <m:r>
                          <a:rPr lang="en-US" sz="2800" b="0" i="1" dirty="0" smtClean="0">
                            <a:latin typeface="Cambria Math" panose="02040503050406030204" pitchFamily="18" charset="0"/>
                          </a:rPr>
                          <m:t>𝑁</m:t>
                        </m:r>
                      </m:sub>
                      <m:sup/>
                      <m:e>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𝑘</m:t>
                            </m:r>
                          </m:e>
                          <m:sub>
                            <m:r>
                              <a:rPr lang="en-US" sz="2800" b="0" i="1" dirty="0" smtClean="0">
                                <a:latin typeface="Cambria Math" panose="02040503050406030204" pitchFamily="18" charset="0"/>
                              </a:rPr>
                              <m:t>𝑖</m:t>
                            </m:r>
                          </m:sub>
                        </m:sSub>
                      </m:e>
                    </m:nary>
                    <m:r>
                      <a:rPr lang="en-US" sz="2800" b="0" i="1" dirty="0" smtClean="0">
                        <a:latin typeface="Cambria Math" panose="02040503050406030204" pitchFamily="18" charset="0"/>
                      </a:rPr>
                      <m:t>=</m:t>
                    </m:r>
                    <m:f>
                      <m:fPr>
                        <m:ctrlPr>
                          <a:rPr lang="en-US" sz="2800" b="0" i="1" dirty="0" smtClean="0">
                            <a:latin typeface="Cambria Math" panose="02040503050406030204" pitchFamily="18" charset="0"/>
                          </a:rPr>
                        </m:ctrlPr>
                      </m:fPr>
                      <m:num>
                        <m:r>
                          <a:rPr lang="en-US" sz="2800" b="0" i="1" dirty="0" smtClean="0">
                            <a:latin typeface="Cambria Math" panose="02040503050406030204" pitchFamily="18" charset="0"/>
                          </a:rPr>
                          <m:t>2</m:t>
                        </m:r>
                        <m:r>
                          <a:rPr lang="en-US" sz="2800" b="0" i="1" dirty="0" smtClean="0">
                            <a:latin typeface="Cambria Math" panose="02040503050406030204" pitchFamily="18" charset="0"/>
                          </a:rPr>
                          <m:t>𝐸</m:t>
                        </m:r>
                      </m:num>
                      <m:den>
                        <m:r>
                          <a:rPr lang="en-US" sz="2800" b="0" i="1" dirty="0" smtClean="0">
                            <a:latin typeface="Cambria Math" panose="02040503050406030204" pitchFamily="18" charset="0"/>
                          </a:rPr>
                          <m:t>𝑁</m:t>
                        </m:r>
                      </m:den>
                    </m:f>
                  </m:oMath>
                </a14:m>
                <a:endParaRPr lang="en-US" sz="2000" dirty="0"/>
              </a:p>
              <a:p>
                <a:r>
                  <a:rPr lang="en-US" sz="2000" dirty="0"/>
                  <a:t>	, where </a:t>
                </a:r>
                <a:r>
                  <a:rPr lang="en-US" sz="2000" i="1" dirty="0"/>
                  <a:t>E</a:t>
                </a:r>
                <a:r>
                  <a:rPr lang="en-US" sz="2000" dirty="0"/>
                  <a:t> = number of edges, </a:t>
                </a:r>
                <a:r>
                  <a:rPr lang="en-US" sz="2000" i="1" dirty="0"/>
                  <a:t>N</a:t>
                </a:r>
                <a:r>
                  <a:rPr lang="en-US" sz="2000" dirty="0"/>
                  <a:t>=number of nodes</a:t>
                </a:r>
              </a:p>
              <a:p>
                <a:endParaRPr lang="en-US" sz="2000" dirty="0"/>
              </a:p>
              <a:p>
                <a:r>
                  <a:rPr lang="en-US" sz="2000" dirty="0"/>
                  <a:t>Maximum number of edges: </a:t>
                </a:r>
                <a14:m>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E</m:t>
                        </m:r>
                      </m:e>
                      <m:sub>
                        <m:r>
                          <m:rPr>
                            <m:sty m:val="p"/>
                          </m:rPr>
                          <a:rPr lang="en-US" sz="2400" b="0" i="0" smtClean="0">
                            <a:latin typeface="Cambria Math" panose="02040503050406030204" pitchFamily="18" charset="0"/>
                          </a:rPr>
                          <m:t>max</m:t>
                        </m:r>
                      </m:sub>
                    </m:sSub>
                    <m:r>
                      <a:rPr lang="en-US" sz="2400" b="0" i="0" smtClean="0">
                        <a:latin typeface="Cambria Math" panose="02040503050406030204" pitchFamily="18" charset="0"/>
                      </a:rPr>
                      <m:t>=</m:t>
                    </m:r>
                    <m:d>
                      <m:dPr>
                        <m:ctrlPr>
                          <a:rPr lang="en-US" sz="2400" i="1" smtClean="0">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𝑁</m:t>
                            </m:r>
                          </m:e>
                          <m:e>
                            <m:r>
                              <a:rPr lang="en-US" sz="2400" b="0" i="1" smtClean="0">
                                <a:latin typeface="Cambria Math" panose="02040503050406030204" pitchFamily="18" charset="0"/>
                              </a:rPr>
                              <m:t>2</m:t>
                            </m:r>
                          </m:e>
                        </m:eqArr>
                      </m:e>
                    </m:d>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oMath>
                </a14:m>
                <a:endParaRPr lang="en-US" sz="2000" dirty="0"/>
              </a:p>
              <a:p>
                <a:endParaRPr lang="en-US" sz="2000" dirty="0"/>
              </a:p>
              <a:p>
                <a:r>
                  <a:rPr lang="en-US" sz="2000" dirty="0"/>
                  <a:t>However, most real-world networks are sparse, i.e., </a:t>
                </a:r>
                <a14:m>
                  <m:oMath xmlns:m="http://schemas.openxmlformats.org/officeDocument/2006/math">
                    <m:r>
                      <a:rPr lang="en-US" sz="2400" b="0" i="1" smtClean="0">
                        <a:latin typeface="Cambria Math" panose="02040503050406030204" pitchFamily="18" charset="0"/>
                      </a:rPr>
                      <m:t>𝐸</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𝑚𝑎𝑥</m:t>
                        </m:r>
                      </m:sub>
                    </m:sSub>
                  </m:oMath>
                </a14:m>
                <a:endParaRPr lang="en-US" sz="900" u="sng" dirty="0"/>
              </a:p>
              <a:p>
                <a:endParaRPr lang="en-US" dirty="0"/>
              </a:p>
            </p:txBody>
          </p:sp>
        </mc:Choice>
        <mc:Fallback xmlns="">
          <p:sp>
            <p:nvSpPr>
              <p:cNvPr id="3" name="Content Placeholder 2">
                <a:extLst>
                  <a:ext uri="{FF2B5EF4-FFF2-40B4-BE49-F238E27FC236}">
                    <a16:creationId xmlns:a16="http://schemas.microsoft.com/office/drawing/2014/main" id="{8171C2D7-EDA7-4845-9554-04C7F7C44983}"/>
                  </a:ext>
                </a:extLst>
              </p:cNvPr>
              <p:cNvSpPr>
                <a:spLocks noGrp="1" noRot="1" noChangeAspect="1" noMove="1" noResize="1" noEditPoints="1" noAdjustHandles="1" noChangeArrowheads="1" noChangeShapeType="1" noTextEdit="1"/>
              </p:cNvSpPr>
              <p:nvPr>
                <p:ph idx="1"/>
              </p:nvPr>
            </p:nvSpPr>
            <p:spPr>
              <a:xfrm>
                <a:off x="478369" y="1213308"/>
                <a:ext cx="11473384" cy="4797724"/>
              </a:xfrm>
              <a:blipFill>
                <a:blip r:embed="rId3"/>
                <a:stretch>
                  <a:fillRect l="-1328" t="-1144"/>
                </a:stretch>
              </a:blipFill>
            </p:spPr>
            <p:txBody>
              <a:bodyPr/>
              <a:lstStyle/>
              <a:p>
                <a:r>
                  <a:rPr lang="en-US">
                    <a:noFill/>
                  </a:rPr>
                  <a:t> </a:t>
                </a:r>
              </a:p>
            </p:txBody>
          </p:sp>
        </mc:Fallback>
      </mc:AlternateContent>
    </p:spTree>
    <p:extLst>
      <p:ext uri="{BB962C8B-B14F-4D97-AF65-F5344CB8AC3E}">
        <p14:creationId xmlns:p14="http://schemas.microsoft.com/office/powerpoint/2010/main" val="16435979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86EC77-FAC7-4D1E-84D5-7903043078D1}"/>
              </a:ext>
            </a:extLst>
          </p:cNvPr>
          <p:cNvSpPr>
            <a:spLocks noGrp="1"/>
          </p:cNvSpPr>
          <p:nvPr>
            <p:ph type="body" sz="quarter" idx="13"/>
          </p:nvPr>
        </p:nvSpPr>
        <p:spPr>
          <a:xfrm>
            <a:off x="478369" y="1282046"/>
            <a:ext cx="11474451" cy="2553520"/>
          </a:xfrm>
        </p:spPr>
        <p:txBody>
          <a:bodyPr/>
          <a:lstStyle/>
          <a:p>
            <a:r>
              <a:rPr lang="en-US" dirty="0"/>
              <a:t>Definition: Preference to attach to nodes that are similar [Newman 2003]</a:t>
            </a:r>
          </a:p>
          <a:p>
            <a:endParaRPr lang="en-US" dirty="0"/>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C00A38C1-557C-4974-A160-7B2766C9A610}"/>
              </a:ext>
            </a:extLst>
          </p:cNvPr>
          <p:cNvSpPr>
            <a:spLocks noGrp="1"/>
          </p:cNvSpPr>
          <p:nvPr>
            <p:ph type="title"/>
          </p:nvPr>
        </p:nvSpPr>
        <p:spPr/>
        <p:txBody>
          <a:bodyPr/>
          <a:lstStyle/>
          <a:p>
            <a:r>
              <a:rPr lang="en-US" dirty="0"/>
              <a:t>Homophily metrics</a:t>
            </a:r>
          </a:p>
        </p:txBody>
      </p:sp>
      <p:sp>
        <p:nvSpPr>
          <p:cNvPr id="5" name="Slide Number Placeholder 4">
            <a:extLst>
              <a:ext uri="{FF2B5EF4-FFF2-40B4-BE49-F238E27FC236}">
                <a16:creationId xmlns:a16="http://schemas.microsoft.com/office/drawing/2014/main" id="{3B3E9458-CB5A-4699-AD30-D9CA1F262AD0}"/>
              </a:ext>
            </a:extLst>
          </p:cNvPr>
          <p:cNvSpPr>
            <a:spLocks noGrp="1"/>
          </p:cNvSpPr>
          <p:nvPr>
            <p:ph type="sldNum" sz="quarter" idx="4294967295"/>
          </p:nvPr>
        </p:nvSpPr>
        <p:spPr>
          <a:xfrm>
            <a:off x="11420475" y="6486525"/>
            <a:ext cx="771525" cy="260350"/>
          </a:xfrm>
        </p:spPr>
        <p:txBody>
          <a:bodyPr/>
          <a:lstStyle/>
          <a:p>
            <a:fld id="{81561042-0DC2-4A04-AA50-F6D44EB20EBA}" type="slidenum">
              <a:rPr lang="en-US" smtClean="0"/>
              <a:t>50</a:t>
            </a:fld>
            <a:endParaRPr lang="en-US"/>
          </a:p>
        </p:txBody>
      </p:sp>
      <p:sp>
        <p:nvSpPr>
          <p:cNvPr id="8" name="TextBox 7">
            <a:extLst>
              <a:ext uri="{FF2B5EF4-FFF2-40B4-BE49-F238E27FC236}">
                <a16:creationId xmlns:a16="http://schemas.microsoft.com/office/drawing/2014/main" id="{47919BF9-FA74-4FD7-BC18-3EB1B00D0D97}"/>
              </a:ext>
            </a:extLst>
          </p:cNvPr>
          <p:cNvSpPr txBox="1"/>
          <p:nvPr/>
        </p:nvSpPr>
        <p:spPr bwMode="gray">
          <a:xfrm>
            <a:off x="294220" y="6067668"/>
            <a:ext cx="11658600" cy="646331"/>
          </a:xfrm>
          <a:prstGeom prst="rect">
            <a:avLst/>
          </a:prstGeom>
          <a:noFill/>
        </p:spPr>
        <p:txBody>
          <a:bodyPr wrap="square">
            <a:spAutoFit/>
          </a:bodyPr>
          <a:lstStyle/>
          <a:p>
            <a:r>
              <a:rPr lang="en-US" dirty="0"/>
              <a:t>[Newman 2003] </a:t>
            </a:r>
            <a:r>
              <a:rPr lang="en-US" i="1" dirty="0"/>
              <a:t>Newman, M. E. J. (2003). "Mixing patterns in networks". Physical Review E. American Physical Society (APS). </a:t>
            </a:r>
            <a:r>
              <a:rPr lang="en-US" b="1" i="1" dirty="0"/>
              <a:t>67</a:t>
            </a:r>
            <a:r>
              <a:rPr lang="en-US" i="1" dirty="0"/>
              <a:t> (2):</a:t>
            </a:r>
            <a:endParaRPr lang="en-US" dirty="0"/>
          </a:p>
        </p:txBody>
      </p:sp>
      <p:pic>
        <p:nvPicPr>
          <p:cNvPr id="1026" name="Picture 2" descr="What is the difference between modularity and assortativity in network  science? - Quora">
            <a:extLst>
              <a:ext uri="{FF2B5EF4-FFF2-40B4-BE49-F238E27FC236}">
                <a16:creationId xmlns:a16="http://schemas.microsoft.com/office/drawing/2014/main" id="{ED3EC47F-3661-4C50-8AA7-3977F5A57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0204" y="1583753"/>
            <a:ext cx="6001796" cy="31751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A656B5F-18B9-4851-97B7-1293F951FAE8}"/>
              </a:ext>
            </a:extLst>
          </p:cNvPr>
          <p:cNvPicPr>
            <a:picLocks noChangeAspect="1"/>
          </p:cNvPicPr>
          <p:nvPr/>
        </p:nvPicPr>
        <p:blipFill>
          <a:blip r:embed="rId3"/>
          <a:stretch>
            <a:fillRect/>
          </a:stretch>
        </p:blipFill>
        <p:spPr>
          <a:xfrm>
            <a:off x="595204" y="2558806"/>
            <a:ext cx="5829300" cy="1581150"/>
          </a:xfrm>
          <a:prstGeom prst="rect">
            <a:avLst/>
          </a:prstGeom>
        </p:spPr>
      </p:pic>
      <p:sp>
        <p:nvSpPr>
          <p:cNvPr id="16" name="TextBox 15">
            <a:extLst>
              <a:ext uri="{FF2B5EF4-FFF2-40B4-BE49-F238E27FC236}">
                <a16:creationId xmlns:a16="http://schemas.microsoft.com/office/drawing/2014/main" id="{1EA8D286-C8DC-43AF-86C2-33B51A41C589}"/>
              </a:ext>
            </a:extLst>
          </p:cNvPr>
          <p:cNvSpPr txBox="1"/>
          <p:nvPr/>
        </p:nvSpPr>
        <p:spPr bwMode="gray">
          <a:xfrm>
            <a:off x="478369" y="2205377"/>
            <a:ext cx="6247118" cy="369332"/>
          </a:xfrm>
          <a:prstGeom prst="rect">
            <a:avLst/>
          </a:prstGeom>
          <a:noFill/>
        </p:spPr>
        <p:txBody>
          <a:bodyPr wrap="square">
            <a:spAutoFit/>
          </a:bodyPr>
          <a:lstStyle/>
          <a:p>
            <a:r>
              <a:rPr lang="en-US" dirty="0"/>
              <a:t>Assortativity Coefficient (Pearson Correlation)</a:t>
            </a:r>
          </a:p>
        </p:txBody>
      </p:sp>
      <p:sp>
        <p:nvSpPr>
          <p:cNvPr id="18" name="TextBox 17">
            <a:extLst>
              <a:ext uri="{FF2B5EF4-FFF2-40B4-BE49-F238E27FC236}">
                <a16:creationId xmlns:a16="http://schemas.microsoft.com/office/drawing/2014/main" id="{154E171C-09DE-49CF-9E83-FE446E37234A}"/>
              </a:ext>
            </a:extLst>
          </p:cNvPr>
          <p:cNvSpPr txBox="1"/>
          <p:nvPr/>
        </p:nvSpPr>
        <p:spPr bwMode="gray">
          <a:xfrm>
            <a:off x="386295" y="4389565"/>
            <a:ext cx="6247118" cy="369332"/>
          </a:xfrm>
          <a:prstGeom prst="rect">
            <a:avLst/>
          </a:prstGeom>
          <a:noFill/>
        </p:spPr>
        <p:txBody>
          <a:bodyPr wrap="square">
            <a:spAutoFit/>
          </a:bodyPr>
          <a:lstStyle/>
          <a:p>
            <a:r>
              <a:rPr lang="en-US" dirty="0"/>
              <a:t>Neighborhood Connectivity</a:t>
            </a:r>
          </a:p>
        </p:txBody>
      </p:sp>
      <p:pic>
        <p:nvPicPr>
          <p:cNvPr id="21" name="Picture 20">
            <a:extLst>
              <a:ext uri="{FF2B5EF4-FFF2-40B4-BE49-F238E27FC236}">
                <a16:creationId xmlns:a16="http://schemas.microsoft.com/office/drawing/2014/main" id="{2A7AE51A-FBA5-44AD-97F1-DE673CEBF24F}"/>
              </a:ext>
            </a:extLst>
          </p:cNvPr>
          <p:cNvPicPr>
            <a:picLocks noChangeAspect="1"/>
          </p:cNvPicPr>
          <p:nvPr/>
        </p:nvPicPr>
        <p:blipFill>
          <a:blip r:embed="rId4"/>
          <a:stretch>
            <a:fillRect/>
          </a:stretch>
        </p:blipFill>
        <p:spPr>
          <a:xfrm>
            <a:off x="1675354" y="4832135"/>
            <a:ext cx="4514850" cy="790575"/>
          </a:xfrm>
          <a:prstGeom prst="rect">
            <a:avLst/>
          </a:prstGeom>
        </p:spPr>
      </p:pic>
    </p:spTree>
    <p:extLst>
      <p:ext uri="{BB962C8B-B14F-4D97-AF65-F5344CB8AC3E}">
        <p14:creationId xmlns:p14="http://schemas.microsoft.com/office/powerpoint/2010/main" val="96513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5BA126-0851-450F-AE62-ADB20FE56C64}"/>
              </a:ext>
            </a:extLst>
          </p:cNvPr>
          <p:cNvSpPr>
            <a:spLocks noGrp="1"/>
          </p:cNvSpPr>
          <p:nvPr>
            <p:ph type="body" sz="quarter" idx="13"/>
          </p:nvPr>
        </p:nvSpPr>
        <p:spPr>
          <a:xfrm>
            <a:off x="501372" y="1319754"/>
            <a:ext cx="11474451" cy="4797724"/>
          </a:xfrm>
        </p:spPr>
        <p:txBody>
          <a:bodyPr/>
          <a:lstStyle/>
          <a:p>
            <a:r>
              <a:rPr lang="en-US" b="1" dirty="0"/>
              <a:t>Structural equivalence</a:t>
            </a:r>
          </a:p>
          <a:p>
            <a:pPr marL="342900" indent="-342900">
              <a:buFont typeface="Arial" panose="020B0604020202020204" pitchFamily="34" charset="0"/>
              <a:buChar char="•"/>
            </a:pPr>
            <a:r>
              <a:rPr lang="en-US" dirty="0"/>
              <a:t>Jaccard Similarity (intersection)</a:t>
            </a:r>
          </a:p>
          <a:p>
            <a:pPr marL="342900" indent="-342900">
              <a:buFont typeface="Arial" panose="020B0604020202020204" pitchFamily="34" charset="0"/>
              <a:buChar char="•"/>
            </a:pPr>
            <a:r>
              <a:rPr lang="en-US" dirty="0"/>
              <a:t>Cosine Similarity (distance)</a:t>
            </a:r>
          </a:p>
          <a:p>
            <a:pPr marL="342900" indent="-342900">
              <a:buFont typeface="Arial" panose="020B0604020202020204" pitchFamily="34" charset="0"/>
              <a:buChar char="•"/>
            </a:pPr>
            <a:r>
              <a:rPr lang="en-US" dirty="0"/>
              <a:t>Pearson Correlation </a:t>
            </a:r>
          </a:p>
          <a:p>
            <a:pPr marL="342900" indent="-342900">
              <a:buFont typeface="Arial" panose="020B0604020202020204" pitchFamily="34" charset="0"/>
              <a:buChar char="•"/>
            </a:pPr>
            <a:r>
              <a:rPr lang="en-US" dirty="0"/>
              <a:t>Euclidean Distance (dissimilarity) </a:t>
            </a:r>
          </a:p>
          <a:p>
            <a:pPr marL="342900" indent="-342900">
              <a:buFont typeface="Arial" panose="020B0604020202020204" pitchFamily="34" charset="0"/>
              <a:buChar char="•"/>
            </a:pPr>
            <a:r>
              <a:rPr lang="en-US" dirty="0"/>
              <a:t>Node overlap </a:t>
            </a:r>
          </a:p>
          <a:p>
            <a:endParaRPr lang="en-US" dirty="0"/>
          </a:p>
          <a:p>
            <a:endParaRPr lang="en-US" b="1" dirty="0"/>
          </a:p>
          <a:p>
            <a:endParaRPr lang="en-US" b="1" dirty="0"/>
          </a:p>
          <a:p>
            <a:r>
              <a:rPr lang="en-US" b="1" dirty="0"/>
              <a:t>Regular equivalence</a:t>
            </a:r>
          </a:p>
          <a:p>
            <a:r>
              <a:rPr lang="en-US" dirty="0"/>
              <a:t>Nodes that do not necessarily share neighbors, but have similar features</a:t>
            </a:r>
          </a:p>
        </p:txBody>
      </p:sp>
      <p:sp>
        <p:nvSpPr>
          <p:cNvPr id="3" name="Title 2">
            <a:extLst>
              <a:ext uri="{FF2B5EF4-FFF2-40B4-BE49-F238E27FC236}">
                <a16:creationId xmlns:a16="http://schemas.microsoft.com/office/drawing/2014/main" id="{84BC401C-B9C3-443E-A9E9-3EADFFFB153C}"/>
              </a:ext>
            </a:extLst>
          </p:cNvPr>
          <p:cNvSpPr>
            <a:spLocks noGrp="1"/>
          </p:cNvSpPr>
          <p:nvPr>
            <p:ph type="title"/>
          </p:nvPr>
        </p:nvSpPr>
        <p:spPr/>
        <p:txBody>
          <a:bodyPr/>
          <a:lstStyle/>
          <a:p>
            <a:r>
              <a:rPr lang="en-US" dirty="0"/>
              <a:t>Node equivalence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6A1B23-507D-4164-BE11-058AFD78EC06}"/>
                  </a:ext>
                </a:extLst>
              </p:cNvPr>
              <p:cNvSpPr txBox="1"/>
              <p:nvPr/>
            </p:nvSpPr>
            <p:spPr bwMode="gray">
              <a:xfrm>
                <a:off x="5816636" y="1205498"/>
                <a:ext cx="2469823" cy="716437"/>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den>
                      </m:f>
                    </m:oMath>
                  </m:oMathPara>
                </a14:m>
                <a:endParaRPr lang="en-US" dirty="0"/>
              </a:p>
            </p:txBody>
          </p:sp>
        </mc:Choice>
        <mc:Fallback xmlns="">
          <p:sp>
            <p:nvSpPr>
              <p:cNvPr id="7" name="TextBox 6">
                <a:extLst>
                  <a:ext uri="{FF2B5EF4-FFF2-40B4-BE49-F238E27FC236}">
                    <a16:creationId xmlns:a16="http://schemas.microsoft.com/office/drawing/2014/main" id="{696A1B23-507D-4164-BE11-058AFD78EC06}"/>
                  </a:ext>
                </a:extLst>
              </p:cNvPr>
              <p:cNvSpPr txBox="1">
                <a:spLocks noRot="1" noChangeAspect="1" noMove="1" noResize="1" noEditPoints="1" noAdjustHandles="1" noChangeArrowheads="1" noChangeShapeType="1" noTextEdit="1"/>
              </p:cNvSpPr>
              <p:nvPr/>
            </p:nvSpPr>
            <p:spPr bwMode="gray">
              <a:xfrm>
                <a:off x="5816636" y="1205498"/>
                <a:ext cx="2469823" cy="71643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FEC027-986A-4A83-86D8-0F2E33434CFA}"/>
                  </a:ext>
                </a:extLst>
              </p:cNvPr>
              <p:cNvSpPr txBox="1"/>
              <p:nvPr/>
            </p:nvSpPr>
            <p:spPr bwMode="gray">
              <a:xfrm>
                <a:off x="6114136" y="2143379"/>
                <a:ext cx="2469823" cy="716437"/>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num>
                        <m:den>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e>
                              </m:rad>
                            </m:e>
                            <m:sub>
                              <m:r>
                                <a:rPr lang="en-US" b="0" i="1" smtClean="0">
                                  <a:latin typeface="Cambria Math" panose="02040503050406030204" pitchFamily="18" charset="0"/>
                                </a:rPr>
                                <m:t>𝑖</m:t>
                              </m:r>
                            </m:sub>
                          </m:sSub>
                        </m:den>
                      </m:f>
                    </m:oMath>
                  </m:oMathPara>
                </a14:m>
                <a:endParaRPr lang="en-US" dirty="0"/>
              </a:p>
            </p:txBody>
          </p:sp>
        </mc:Choice>
        <mc:Fallback xmlns="">
          <p:sp>
            <p:nvSpPr>
              <p:cNvPr id="8" name="TextBox 7">
                <a:extLst>
                  <a:ext uri="{FF2B5EF4-FFF2-40B4-BE49-F238E27FC236}">
                    <a16:creationId xmlns:a16="http://schemas.microsoft.com/office/drawing/2014/main" id="{92FEC027-986A-4A83-86D8-0F2E33434CFA}"/>
                  </a:ext>
                </a:extLst>
              </p:cNvPr>
              <p:cNvSpPr txBox="1">
                <a:spLocks noRot="1" noChangeAspect="1" noMove="1" noResize="1" noEditPoints="1" noAdjustHandles="1" noChangeArrowheads="1" noChangeShapeType="1" noTextEdit="1"/>
              </p:cNvSpPr>
              <p:nvPr/>
            </p:nvSpPr>
            <p:spPr bwMode="gray">
              <a:xfrm>
                <a:off x="6114136" y="2143379"/>
                <a:ext cx="2469823" cy="716437"/>
              </a:xfrm>
              <a:prstGeom prst="rect">
                <a:avLst/>
              </a:prstGeom>
              <a:blipFill>
                <a:blip r:embed="rId4"/>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D6AF9E6-DC66-4B39-87D2-07E6A01F06B8}"/>
              </a:ext>
            </a:extLst>
          </p:cNvPr>
          <p:cNvCxnSpPr>
            <a:cxnSpLocks/>
            <a:endCxn id="7" idx="1"/>
          </p:cNvCxnSpPr>
          <p:nvPr/>
        </p:nvCxnSpPr>
        <p:spPr bwMode="gray">
          <a:xfrm flipV="1">
            <a:off x="4750089" y="1563717"/>
            <a:ext cx="1066547" cy="30241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ED40311-7A5F-4050-A231-97B59F56814B}"/>
              </a:ext>
            </a:extLst>
          </p:cNvPr>
          <p:cNvCxnSpPr>
            <a:cxnSpLocks/>
            <a:endCxn id="8" idx="1"/>
          </p:cNvCxnSpPr>
          <p:nvPr/>
        </p:nvCxnSpPr>
        <p:spPr bwMode="gray">
          <a:xfrm>
            <a:off x="4253306" y="2404965"/>
            <a:ext cx="1860830" cy="9663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7B6101E-4709-4B5A-A840-C7BEB3BE2AE6}"/>
              </a:ext>
            </a:extLst>
          </p:cNvPr>
          <p:cNvGrpSpPr/>
          <p:nvPr/>
        </p:nvGrpSpPr>
        <p:grpSpPr>
          <a:xfrm>
            <a:off x="3757144" y="4657584"/>
            <a:ext cx="1242651" cy="843797"/>
            <a:chOff x="2455606" y="3429000"/>
            <a:chExt cx="1242651" cy="843797"/>
          </a:xfrm>
        </p:grpSpPr>
        <p:sp>
          <p:nvSpPr>
            <p:cNvPr id="18" name="Oval 17">
              <a:extLst>
                <a:ext uri="{FF2B5EF4-FFF2-40B4-BE49-F238E27FC236}">
                  <a16:creationId xmlns:a16="http://schemas.microsoft.com/office/drawing/2014/main" id="{179A9296-D0E9-4E5C-B700-D6436171A8C1}"/>
                </a:ext>
              </a:extLst>
            </p:cNvPr>
            <p:cNvSpPr/>
            <p:nvPr/>
          </p:nvSpPr>
          <p:spPr bwMode="gray">
            <a:xfrm>
              <a:off x="2455606" y="3429000"/>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19" name="Oval 18">
              <a:extLst>
                <a:ext uri="{FF2B5EF4-FFF2-40B4-BE49-F238E27FC236}">
                  <a16:creationId xmlns:a16="http://schemas.microsoft.com/office/drawing/2014/main" id="{31D2CC7A-70AE-446F-BEEF-3E4BCF1488E1}"/>
                </a:ext>
              </a:extLst>
            </p:cNvPr>
            <p:cNvSpPr/>
            <p:nvPr/>
          </p:nvSpPr>
          <p:spPr bwMode="gray">
            <a:xfrm>
              <a:off x="2455606" y="3888475"/>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0" name="Oval 19">
              <a:extLst>
                <a:ext uri="{FF2B5EF4-FFF2-40B4-BE49-F238E27FC236}">
                  <a16:creationId xmlns:a16="http://schemas.microsoft.com/office/drawing/2014/main" id="{3AE865E8-6D98-4B8D-B00B-5FA41D86B561}"/>
                </a:ext>
              </a:extLst>
            </p:cNvPr>
            <p:cNvSpPr/>
            <p:nvPr/>
          </p:nvSpPr>
          <p:spPr bwMode="gray">
            <a:xfrm>
              <a:off x="2860328" y="3658738"/>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1" name="Oval 20">
              <a:extLst>
                <a:ext uri="{FF2B5EF4-FFF2-40B4-BE49-F238E27FC236}">
                  <a16:creationId xmlns:a16="http://schemas.microsoft.com/office/drawing/2014/main" id="{FC8FE7CB-39C5-40FF-B01E-3E3281CE57B8}"/>
                </a:ext>
              </a:extLst>
            </p:cNvPr>
            <p:cNvSpPr/>
            <p:nvPr/>
          </p:nvSpPr>
          <p:spPr bwMode="gray">
            <a:xfrm>
              <a:off x="3249701" y="3658738"/>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2" name="Oval 21">
              <a:extLst>
                <a:ext uri="{FF2B5EF4-FFF2-40B4-BE49-F238E27FC236}">
                  <a16:creationId xmlns:a16="http://schemas.microsoft.com/office/drawing/2014/main" id="{32058FD0-502F-425C-9C68-9E067C5B96BE}"/>
                </a:ext>
              </a:extLst>
            </p:cNvPr>
            <p:cNvSpPr/>
            <p:nvPr/>
          </p:nvSpPr>
          <p:spPr bwMode="gray">
            <a:xfrm>
              <a:off x="3606817" y="3429000"/>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3" name="Oval 22">
              <a:extLst>
                <a:ext uri="{FF2B5EF4-FFF2-40B4-BE49-F238E27FC236}">
                  <a16:creationId xmlns:a16="http://schemas.microsoft.com/office/drawing/2014/main" id="{175CF02E-CFCF-402D-9968-66B7F85A6641}"/>
                </a:ext>
              </a:extLst>
            </p:cNvPr>
            <p:cNvSpPr/>
            <p:nvPr/>
          </p:nvSpPr>
          <p:spPr bwMode="gray">
            <a:xfrm>
              <a:off x="3606817" y="3915087"/>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24" name="Straight Connector 23">
              <a:extLst>
                <a:ext uri="{FF2B5EF4-FFF2-40B4-BE49-F238E27FC236}">
                  <a16:creationId xmlns:a16="http://schemas.microsoft.com/office/drawing/2014/main" id="{356EEC32-E565-4CA8-A1BD-078D9BD110B9}"/>
                </a:ext>
              </a:extLst>
            </p:cNvPr>
            <p:cNvCxnSpPr>
              <a:cxnSpLocks/>
              <a:stCxn id="20" idx="6"/>
              <a:endCxn id="21" idx="2"/>
            </p:cNvCxnSpPr>
            <p:nvPr/>
          </p:nvCxnSpPr>
          <p:spPr bwMode="gray">
            <a:xfrm>
              <a:off x="2951768" y="3704458"/>
              <a:ext cx="2979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7C0005F-2B43-4A9C-9F94-819CA82049A2}"/>
                </a:ext>
              </a:extLst>
            </p:cNvPr>
            <p:cNvCxnSpPr>
              <a:cxnSpLocks/>
              <a:stCxn id="21" idx="7"/>
              <a:endCxn id="22" idx="2"/>
            </p:cNvCxnSpPr>
            <p:nvPr/>
          </p:nvCxnSpPr>
          <p:spPr bwMode="gray">
            <a:xfrm flipV="1">
              <a:off x="3327750" y="3474720"/>
              <a:ext cx="279067"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95FF0F5-C7FD-4480-9DAC-E8DBAD0FB1EA}"/>
                </a:ext>
              </a:extLst>
            </p:cNvPr>
            <p:cNvCxnSpPr>
              <a:cxnSpLocks/>
              <a:stCxn id="21" idx="5"/>
              <a:endCxn id="23" idx="1"/>
            </p:cNvCxnSpPr>
            <p:nvPr/>
          </p:nvCxnSpPr>
          <p:spPr bwMode="gray">
            <a:xfrm>
              <a:off x="3327750" y="3736787"/>
              <a:ext cx="292458" cy="1916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6A26583-5685-4B44-A44F-D8710DFCA55F}"/>
                </a:ext>
              </a:extLst>
            </p:cNvPr>
            <p:cNvCxnSpPr>
              <a:cxnSpLocks/>
              <a:stCxn id="19" idx="7"/>
              <a:endCxn id="20" idx="3"/>
            </p:cNvCxnSpPr>
            <p:nvPr/>
          </p:nvCxnSpPr>
          <p:spPr bwMode="gray">
            <a:xfrm flipV="1">
              <a:off x="2533655" y="3736787"/>
              <a:ext cx="340064" cy="1650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B35CFA9-84D4-4EDD-AD6F-9755871133A0}"/>
                </a:ext>
              </a:extLst>
            </p:cNvPr>
            <p:cNvCxnSpPr>
              <a:cxnSpLocks/>
              <a:stCxn id="18" idx="6"/>
              <a:endCxn id="20" idx="1"/>
            </p:cNvCxnSpPr>
            <p:nvPr/>
          </p:nvCxnSpPr>
          <p:spPr bwMode="gray">
            <a:xfrm>
              <a:off x="2547046" y="3474720"/>
              <a:ext cx="326673"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3D44407-B5C2-488C-93E8-9CF231C1997A}"/>
                </a:ext>
              </a:extLst>
            </p:cNvPr>
            <p:cNvSpPr txBox="1"/>
            <p:nvPr/>
          </p:nvSpPr>
          <p:spPr bwMode="gray">
            <a:xfrm>
              <a:off x="2923028" y="3751174"/>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err="1"/>
                <a:t>i</a:t>
              </a:r>
              <a:endParaRPr lang="en-US" sz="1400" i="1" dirty="0"/>
            </a:p>
          </p:txBody>
        </p:sp>
        <p:sp>
          <p:nvSpPr>
            <p:cNvPr id="30" name="TextBox 29">
              <a:extLst>
                <a:ext uri="{FF2B5EF4-FFF2-40B4-BE49-F238E27FC236}">
                  <a16:creationId xmlns:a16="http://schemas.microsoft.com/office/drawing/2014/main" id="{076035D3-3633-4271-8769-F118F46EB029}"/>
                </a:ext>
              </a:extLst>
            </p:cNvPr>
            <p:cNvSpPr txBox="1"/>
            <p:nvPr/>
          </p:nvSpPr>
          <p:spPr bwMode="gray">
            <a:xfrm>
              <a:off x="3249700" y="3743485"/>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a:t>j</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D63E64D-C3DF-43E1-A7BC-9DDA617FB63A}"/>
                    </a:ext>
                  </a:extLst>
                </p:cNvPr>
                <p:cNvSpPr txBox="1"/>
                <p:nvPr/>
              </p:nvSpPr>
              <p:spPr bwMode="gray">
                <a:xfrm>
                  <a:off x="2753537" y="4081111"/>
                  <a:ext cx="548479"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=0</m:t>
                        </m:r>
                      </m:oMath>
                    </m:oMathPara>
                  </a14:m>
                  <a:endParaRPr lang="en-US" sz="1200" i="1" dirty="0"/>
                </a:p>
              </p:txBody>
            </p:sp>
          </mc:Choice>
          <mc:Fallback xmlns="">
            <p:sp>
              <p:nvSpPr>
                <p:cNvPr id="129" name="TextBox 128">
                  <a:extLst>
                    <a:ext uri="{FF2B5EF4-FFF2-40B4-BE49-F238E27FC236}">
                      <a16:creationId xmlns:a16="http://schemas.microsoft.com/office/drawing/2014/main" id="{43326CB3-5C3D-461E-9BEC-021D0E6AE461}"/>
                    </a:ext>
                  </a:extLst>
                </p:cNvPr>
                <p:cNvSpPr txBox="1">
                  <a:spLocks noRot="1" noChangeAspect="1" noMove="1" noResize="1" noEditPoints="1" noAdjustHandles="1" noChangeArrowheads="1" noChangeShapeType="1" noTextEdit="1"/>
                </p:cNvSpPr>
                <p:nvPr/>
              </p:nvSpPr>
              <p:spPr bwMode="gray">
                <a:xfrm>
                  <a:off x="2753537" y="4081111"/>
                  <a:ext cx="548479" cy="191686"/>
                </a:xfrm>
                <a:prstGeom prst="rect">
                  <a:avLst/>
                </a:prstGeom>
                <a:blipFill>
                  <a:blip r:embed="rId5"/>
                  <a:stretch>
                    <a:fillRect l="-4444" r="-4444" b="-31250"/>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B06F414D-B7B6-4875-AA12-D292EDBBC742}"/>
              </a:ext>
            </a:extLst>
          </p:cNvPr>
          <p:cNvGrpSpPr/>
          <p:nvPr/>
        </p:nvGrpSpPr>
        <p:grpSpPr>
          <a:xfrm>
            <a:off x="6244062" y="4645030"/>
            <a:ext cx="1242651" cy="901095"/>
            <a:chOff x="4942524" y="3416446"/>
            <a:chExt cx="1242651" cy="901095"/>
          </a:xfrm>
        </p:grpSpPr>
        <p:sp>
          <p:nvSpPr>
            <p:cNvPr id="33" name="Oval 32">
              <a:extLst>
                <a:ext uri="{FF2B5EF4-FFF2-40B4-BE49-F238E27FC236}">
                  <a16:creationId xmlns:a16="http://schemas.microsoft.com/office/drawing/2014/main" id="{AF676616-A68A-4131-B10B-A185C7AEE555}"/>
                </a:ext>
              </a:extLst>
            </p:cNvPr>
            <p:cNvSpPr/>
            <p:nvPr/>
          </p:nvSpPr>
          <p:spPr bwMode="gray">
            <a:xfrm>
              <a:off x="4942524" y="3478147"/>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4" name="Oval 33">
              <a:extLst>
                <a:ext uri="{FF2B5EF4-FFF2-40B4-BE49-F238E27FC236}">
                  <a16:creationId xmlns:a16="http://schemas.microsoft.com/office/drawing/2014/main" id="{5189A2EB-EA99-4650-AE59-86E228C6167B}"/>
                </a:ext>
              </a:extLst>
            </p:cNvPr>
            <p:cNvSpPr/>
            <p:nvPr/>
          </p:nvSpPr>
          <p:spPr bwMode="gray">
            <a:xfrm>
              <a:off x="4942524" y="3937622"/>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5" name="Oval 34">
              <a:extLst>
                <a:ext uri="{FF2B5EF4-FFF2-40B4-BE49-F238E27FC236}">
                  <a16:creationId xmlns:a16="http://schemas.microsoft.com/office/drawing/2014/main" id="{C730BF2F-4F63-4FCC-896C-6DEF7FCBBBFB}"/>
                </a:ext>
              </a:extLst>
            </p:cNvPr>
            <p:cNvSpPr/>
            <p:nvPr/>
          </p:nvSpPr>
          <p:spPr bwMode="gray">
            <a:xfrm>
              <a:off x="5347246" y="3707885"/>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6" name="Oval 35">
              <a:extLst>
                <a:ext uri="{FF2B5EF4-FFF2-40B4-BE49-F238E27FC236}">
                  <a16:creationId xmlns:a16="http://schemas.microsoft.com/office/drawing/2014/main" id="{63F9F9D0-67AF-4B53-824E-99FFD481E0E5}"/>
                </a:ext>
              </a:extLst>
            </p:cNvPr>
            <p:cNvSpPr/>
            <p:nvPr/>
          </p:nvSpPr>
          <p:spPr bwMode="gray">
            <a:xfrm>
              <a:off x="5736619" y="3707885"/>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7" name="Oval 36">
              <a:extLst>
                <a:ext uri="{FF2B5EF4-FFF2-40B4-BE49-F238E27FC236}">
                  <a16:creationId xmlns:a16="http://schemas.microsoft.com/office/drawing/2014/main" id="{65AD9BF6-DD7E-4B5A-80DC-0A170C94464C}"/>
                </a:ext>
              </a:extLst>
            </p:cNvPr>
            <p:cNvSpPr/>
            <p:nvPr/>
          </p:nvSpPr>
          <p:spPr bwMode="gray">
            <a:xfrm>
              <a:off x="6093735" y="3478147"/>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8" name="Oval 37">
              <a:extLst>
                <a:ext uri="{FF2B5EF4-FFF2-40B4-BE49-F238E27FC236}">
                  <a16:creationId xmlns:a16="http://schemas.microsoft.com/office/drawing/2014/main" id="{026813DE-3677-46CA-96BB-6771ECAFC233}"/>
                </a:ext>
              </a:extLst>
            </p:cNvPr>
            <p:cNvSpPr/>
            <p:nvPr/>
          </p:nvSpPr>
          <p:spPr bwMode="gray">
            <a:xfrm>
              <a:off x="6093735" y="3964234"/>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39" name="Straight Connector 38">
              <a:extLst>
                <a:ext uri="{FF2B5EF4-FFF2-40B4-BE49-F238E27FC236}">
                  <a16:creationId xmlns:a16="http://schemas.microsoft.com/office/drawing/2014/main" id="{98EAA688-0B6B-4130-9C58-D49354FCC222}"/>
                </a:ext>
              </a:extLst>
            </p:cNvPr>
            <p:cNvCxnSpPr>
              <a:cxnSpLocks/>
              <a:stCxn id="35" idx="6"/>
              <a:endCxn id="36" idx="2"/>
            </p:cNvCxnSpPr>
            <p:nvPr/>
          </p:nvCxnSpPr>
          <p:spPr bwMode="gray">
            <a:xfrm>
              <a:off x="5438686" y="3753605"/>
              <a:ext cx="2979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62692BB-438F-4CC9-82AD-E9FD3B3D4A86}"/>
                </a:ext>
              </a:extLst>
            </p:cNvPr>
            <p:cNvCxnSpPr>
              <a:cxnSpLocks/>
              <a:stCxn id="36" idx="7"/>
              <a:endCxn id="37" idx="2"/>
            </p:cNvCxnSpPr>
            <p:nvPr/>
          </p:nvCxnSpPr>
          <p:spPr bwMode="gray">
            <a:xfrm flipV="1">
              <a:off x="5814668" y="3523867"/>
              <a:ext cx="279067"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CE418BF-3920-4277-B062-B38AB18A5A68}"/>
                </a:ext>
              </a:extLst>
            </p:cNvPr>
            <p:cNvCxnSpPr>
              <a:cxnSpLocks/>
              <a:stCxn id="36" idx="5"/>
              <a:endCxn id="38" idx="1"/>
            </p:cNvCxnSpPr>
            <p:nvPr/>
          </p:nvCxnSpPr>
          <p:spPr bwMode="gray">
            <a:xfrm>
              <a:off x="5814668" y="3785934"/>
              <a:ext cx="292458" cy="1916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399B46F-B30B-4E9A-B6D4-26821F19DCD5}"/>
                </a:ext>
              </a:extLst>
            </p:cNvPr>
            <p:cNvCxnSpPr>
              <a:cxnSpLocks/>
              <a:stCxn id="34" idx="7"/>
              <a:endCxn id="35" idx="3"/>
            </p:cNvCxnSpPr>
            <p:nvPr/>
          </p:nvCxnSpPr>
          <p:spPr bwMode="gray">
            <a:xfrm flipV="1">
              <a:off x="5020573" y="3785934"/>
              <a:ext cx="340064" cy="1650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5DC3B85-1303-42B1-9616-0ED54F657EEE}"/>
                </a:ext>
              </a:extLst>
            </p:cNvPr>
            <p:cNvCxnSpPr>
              <a:cxnSpLocks/>
              <a:stCxn id="33" idx="6"/>
              <a:endCxn id="35" idx="1"/>
            </p:cNvCxnSpPr>
            <p:nvPr/>
          </p:nvCxnSpPr>
          <p:spPr bwMode="gray">
            <a:xfrm>
              <a:off x="5033964" y="3523867"/>
              <a:ext cx="326673"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6BC14B7-96C2-48F7-9322-FA77E1588C24}"/>
                </a:ext>
              </a:extLst>
            </p:cNvPr>
            <p:cNvSpPr txBox="1"/>
            <p:nvPr/>
          </p:nvSpPr>
          <p:spPr bwMode="gray">
            <a:xfrm>
              <a:off x="5461379" y="3795900"/>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err="1"/>
                <a:t>i</a:t>
              </a:r>
              <a:endParaRPr lang="en-US" sz="1400" i="1" dirty="0"/>
            </a:p>
          </p:txBody>
        </p:sp>
        <p:sp>
          <p:nvSpPr>
            <p:cNvPr id="45" name="TextBox 44">
              <a:extLst>
                <a:ext uri="{FF2B5EF4-FFF2-40B4-BE49-F238E27FC236}">
                  <a16:creationId xmlns:a16="http://schemas.microsoft.com/office/drawing/2014/main" id="{3E887C5F-65CE-402E-B47B-006DE56590E5}"/>
                </a:ext>
              </a:extLst>
            </p:cNvPr>
            <p:cNvSpPr txBox="1"/>
            <p:nvPr/>
          </p:nvSpPr>
          <p:spPr bwMode="gray">
            <a:xfrm>
              <a:off x="5736618" y="3792632"/>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a:t>j</a:t>
              </a:r>
            </a:p>
          </p:txBody>
        </p:sp>
        <p:cxnSp>
          <p:nvCxnSpPr>
            <p:cNvPr id="46" name="Straight Connector 45">
              <a:extLst>
                <a:ext uri="{FF2B5EF4-FFF2-40B4-BE49-F238E27FC236}">
                  <a16:creationId xmlns:a16="http://schemas.microsoft.com/office/drawing/2014/main" id="{A4E72CAB-C327-48C7-801E-56B627CF8437}"/>
                </a:ext>
              </a:extLst>
            </p:cNvPr>
            <p:cNvCxnSpPr>
              <a:cxnSpLocks/>
              <a:stCxn id="48" idx="6"/>
              <a:endCxn id="36" idx="1"/>
            </p:cNvCxnSpPr>
            <p:nvPr/>
          </p:nvCxnSpPr>
          <p:spPr bwMode="gray">
            <a:xfrm>
              <a:off x="5509061" y="3462166"/>
              <a:ext cx="240949" cy="259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D6DB7C3-6273-4A88-A1B7-B04429293D59}"/>
                </a:ext>
              </a:extLst>
            </p:cNvPr>
            <p:cNvCxnSpPr>
              <a:cxnSpLocks/>
              <a:stCxn id="50" idx="7"/>
              <a:endCxn id="45" idx="0"/>
            </p:cNvCxnSpPr>
            <p:nvPr/>
          </p:nvCxnSpPr>
          <p:spPr bwMode="gray">
            <a:xfrm flipV="1">
              <a:off x="5487993" y="3792632"/>
              <a:ext cx="302020" cy="24982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1F1D59B0-155C-4F50-9D06-F2BD635E0F2D}"/>
                </a:ext>
              </a:extLst>
            </p:cNvPr>
            <p:cNvSpPr/>
            <p:nvPr/>
          </p:nvSpPr>
          <p:spPr bwMode="gray">
            <a:xfrm>
              <a:off x="5417621" y="3416446"/>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49" name="Straight Connector 48">
              <a:extLst>
                <a:ext uri="{FF2B5EF4-FFF2-40B4-BE49-F238E27FC236}">
                  <a16:creationId xmlns:a16="http://schemas.microsoft.com/office/drawing/2014/main" id="{BD873BE9-5FBC-4FC5-A146-4B1B25D52EE0}"/>
                </a:ext>
              </a:extLst>
            </p:cNvPr>
            <p:cNvCxnSpPr>
              <a:cxnSpLocks/>
              <a:stCxn id="35" idx="0"/>
              <a:endCxn id="48" idx="3"/>
            </p:cNvCxnSpPr>
            <p:nvPr/>
          </p:nvCxnSpPr>
          <p:spPr bwMode="gray">
            <a:xfrm flipV="1">
              <a:off x="5392966" y="3494495"/>
              <a:ext cx="38046" cy="2133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39F5FBC-DD84-4679-AABC-27805FBFF124}"/>
                </a:ext>
              </a:extLst>
            </p:cNvPr>
            <p:cNvSpPr/>
            <p:nvPr/>
          </p:nvSpPr>
          <p:spPr bwMode="gray">
            <a:xfrm>
              <a:off x="5409944" y="4029062"/>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51" name="Straight Connector 50">
              <a:extLst>
                <a:ext uri="{FF2B5EF4-FFF2-40B4-BE49-F238E27FC236}">
                  <a16:creationId xmlns:a16="http://schemas.microsoft.com/office/drawing/2014/main" id="{E7674C71-EE15-4261-AB16-19048BF13A5C}"/>
                </a:ext>
              </a:extLst>
            </p:cNvPr>
            <p:cNvCxnSpPr>
              <a:cxnSpLocks/>
              <a:stCxn id="50" idx="1"/>
              <a:endCxn id="35" idx="4"/>
            </p:cNvCxnSpPr>
            <p:nvPr/>
          </p:nvCxnSpPr>
          <p:spPr bwMode="gray">
            <a:xfrm flipH="1" flipV="1">
              <a:off x="5392966" y="3799325"/>
              <a:ext cx="30369" cy="24312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B246E32-3119-413E-B5B3-C276E9FC3576}"/>
                    </a:ext>
                  </a:extLst>
                </p:cNvPr>
                <p:cNvSpPr txBox="1"/>
                <p:nvPr/>
              </p:nvSpPr>
              <p:spPr bwMode="gray">
                <a:xfrm>
                  <a:off x="5266189" y="4125855"/>
                  <a:ext cx="692668"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=1/3</m:t>
                        </m:r>
                      </m:oMath>
                    </m:oMathPara>
                  </a14:m>
                  <a:endParaRPr lang="en-US" sz="1200" i="1" dirty="0"/>
                </a:p>
              </p:txBody>
            </p:sp>
          </mc:Choice>
          <mc:Fallback xmlns="">
            <p:sp>
              <p:nvSpPr>
                <p:cNvPr id="131" name="TextBox 130">
                  <a:extLst>
                    <a:ext uri="{FF2B5EF4-FFF2-40B4-BE49-F238E27FC236}">
                      <a16:creationId xmlns:a16="http://schemas.microsoft.com/office/drawing/2014/main" id="{2B689A23-31A1-4316-AECD-B3552BC20A3E}"/>
                    </a:ext>
                  </a:extLst>
                </p:cNvPr>
                <p:cNvSpPr txBox="1">
                  <a:spLocks noRot="1" noChangeAspect="1" noMove="1" noResize="1" noEditPoints="1" noAdjustHandles="1" noChangeArrowheads="1" noChangeShapeType="1" noTextEdit="1"/>
                </p:cNvSpPr>
                <p:nvPr/>
              </p:nvSpPr>
              <p:spPr bwMode="gray">
                <a:xfrm>
                  <a:off x="5266189" y="4125855"/>
                  <a:ext cx="692668" cy="191686"/>
                </a:xfrm>
                <a:prstGeom prst="rect">
                  <a:avLst/>
                </a:prstGeom>
                <a:blipFill>
                  <a:blip r:embed="rId6"/>
                  <a:stretch>
                    <a:fillRect l="-4386" r="-4386" b="-35484"/>
                  </a:stretch>
                </a:blipFill>
              </p:spPr>
              <p:txBody>
                <a:bodyPr/>
                <a:lstStyle/>
                <a:p>
                  <a:r>
                    <a:rPr lang="en-US">
                      <a:noFill/>
                    </a:rPr>
                    <a:t> </a:t>
                  </a:r>
                </a:p>
              </p:txBody>
            </p:sp>
          </mc:Fallback>
        </mc:AlternateContent>
      </p:grpSp>
      <p:grpSp>
        <p:nvGrpSpPr>
          <p:cNvPr id="53" name="Group 52">
            <a:extLst>
              <a:ext uri="{FF2B5EF4-FFF2-40B4-BE49-F238E27FC236}">
                <a16:creationId xmlns:a16="http://schemas.microsoft.com/office/drawing/2014/main" id="{A602E536-6EA0-4A2B-BE9E-A35902736896}"/>
              </a:ext>
            </a:extLst>
          </p:cNvPr>
          <p:cNvGrpSpPr/>
          <p:nvPr/>
        </p:nvGrpSpPr>
        <p:grpSpPr>
          <a:xfrm>
            <a:off x="9027646" y="4637267"/>
            <a:ext cx="1242651" cy="903505"/>
            <a:chOff x="7726108" y="3408683"/>
            <a:chExt cx="1242651" cy="903505"/>
          </a:xfrm>
        </p:grpSpPr>
        <p:sp>
          <p:nvSpPr>
            <p:cNvPr id="54" name="Oval 53">
              <a:extLst>
                <a:ext uri="{FF2B5EF4-FFF2-40B4-BE49-F238E27FC236}">
                  <a16:creationId xmlns:a16="http://schemas.microsoft.com/office/drawing/2014/main" id="{34F47D67-5888-4A99-A739-287BB4312BF7}"/>
                </a:ext>
              </a:extLst>
            </p:cNvPr>
            <p:cNvSpPr/>
            <p:nvPr/>
          </p:nvSpPr>
          <p:spPr bwMode="gray">
            <a:xfrm>
              <a:off x="7726108" y="3470384"/>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5" name="Oval 54">
              <a:extLst>
                <a:ext uri="{FF2B5EF4-FFF2-40B4-BE49-F238E27FC236}">
                  <a16:creationId xmlns:a16="http://schemas.microsoft.com/office/drawing/2014/main" id="{CF895237-D497-4FE9-8D0D-05BE442BD2BB}"/>
                </a:ext>
              </a:extLst>
            </p:cNvPr>
            <p:cNvSpPr/>
            <p:nvPr/>
          </p:nvSpPr>
          <p:spPr bwMode="gray">
            <a:xfrm>
              <a:off x="7726108" y="3929859"/>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6" name="Oval 55">
              <a:extLst>
                <a:ext uri="{FF2B5EF4-FFF2-40B4-BE49-F238E27FC236}">
                  <a16:creationId xmlns:a16="http://schemas.microsoft.com/office/drawing/2014/main" id="{84A7585F-5FB3-497E-BF58-0C90ACE989DF}"/>
                </a:ext>
              </a:extLst>
            </p:cNvPr>
            <p:cNvSpPr/>
            <p:nvPr/>
          </p:nvSpPr>
          <p:spPr bwMode="gray">
            <a:xfrm>
              <a:off x="8130830" y="3700122"/>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7" name="Oval 56">
              <a:extLst>
                <a:ext uri="{FF2B5EF4-FFF2-40B4-BE49-F238E27FC236}">
                  <a16:creationId xmlns:a16="http://schemas.microsoft.com/office/drawing/2014/main" id="{08E01B64-C227-42BA-BC60-AF1BA850433C}"/>
                </a:ext>
              </a:extLst>
            </p:cNvPr>
            <p:cNvSpPr/>
            <p:nvPr/>
          </p:nvSpPr>
          <p:spPr bwMode="gray">
            <a:xfrm>
              <a:off x="8520203" y="3700122"/>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8" name="Oval 57">
              <a:extLst>
                <a:ext uri="{FF2B5EF4-FFF2-40B4-BE49-F238E27FC236}">
                  <a16:creationId xmlns:a16="http://schemas.microsoft.com/office/drawing/2014/main" id="{74426F3F-0500-4872-BB62-FD938CD725F5}"/>
                </a:ext>
              </a:extLst>
            </p:cNvPr>
            <p:cNvSpPr/>
            <p:nvPr/>
          </p:nvSpPr>
          <p:spPr bwMode="gray">
            <a:xfrm>
              <a:off x="8877319" y="3470384"/>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9" name="Oval 58">
              <a:extLst>
                <a:ext uri="{FF2B5EF4-FFF2-40B4-BE49-F238E27FC236}">
                  <a16:creationId xmlns:a16="http://schemas.microsoft.com/office/drawing/2014/main" id="{FD50D823-7AEE-4570-97FB-160C00AB4F2C}"/>
                </a:ext>
              </a:extLst>
            </p:cNvPr>
            <p:cNvSpPr/>
            <p:nvPr/>
          </p:nvSpPr>
          <p:spPr bwMode="gray">
            <a:xfrm>
              <a:off x="8877319" y="3956471"/>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60" name="Straight Connector 59">
              <a:extLst>
                <a:ext uri="{FF2B5EF4-FFF2-40B4-BE49-F238E27FC236}">
                  <a16:creationId xmlns:a16="http://schemas.microsoft.com/office/drawing/2014/main" id="{7C6C457F-2702-4C11-B8CE-6B171D9E73CC}"/>
                </a:ext>
              </a:extLst>
            </p:cNvPr>
            <p:cNvCxnSpPr>
              <a:cxnSpLocks/>
              <a:stCxn id="56" idx="6"/>
              <a:endCxn id="57" idx="2"/>
            </p:cNvCxnSpPr>
            <p:nvPr/>
          </p:nvCxnSpPr>
          <p:spPr bwMode="gray">
            <a:xfrm>
              <a:off x="8222270" y="3745842"/>
              <a:ext cx="2979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788342A-1E0B-435D-BA2E-F4AEC403399D}"/>
                </a:ext>
              </a:extLst>
            </p:cNvPr>
            <p:cNvCxnSpPr>
              <a:cxnSpLocks/>
              <a:stCxn id="57" idx="7"/>
              <a:endCxn id="58" idx="2"/>
            </p:cNvCxnSpPr>
            <p:nvPr/>
          </p:nvCxnSpPr>
          <p:spPr bwMode="gray">
            <a:xfrm flipV="1">
              <a:off x="8598252" y="3516104"/>
              <a:ext cx="279067"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FC2453-75DD-49A5-B371-0DB2C1EF5650}"/>
                </a:ext>
              </a:extLst>
            </p:cNvPr>
            <p:cNvCxnSpPr>
              <a:cxnSpLocks/>
              <a:stCxn id="57" idx="5"/>
              <a:endCxn id="59" idx="1"/>
            </p:cNvCxnSpPr>
            <p:nvPr/>
          </p:nvCxnSpPr>
          <p:spPr bwMode="gray">
            <a:xfrm>
              <a:off x="8598252" y="3778171"/>
              <a:ext cx="292458" cy="1916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A562C35-86A1-40AF-B6CE-28D6A5C3F594}"/>
                </a:ext>
              </a:extLst>
            </p:cNvPr>
            <p:cNvCxnSpPr>
              <a:cxnSpLocks/>
              <a:stCxn id="55" idx="7"/>
              <a:endCxn id="56" idx="3"/>
            </p:cNvCxnSpPr>
            <p:nvPr/>
          </p:nvCxnSpPr>
          <p:spPr bwMode="gray">
            <a:xfrm flipV="1">
              <a:off x="7804157" y="3778171"/>
              <a:ext cx="340064" cy="1650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3A81680-A5A8-4B3C-A3AC-019568B441AD}"/>
                </a:ext>
              </a:extLst>
            </p:cNvPr>
            <p:cNvCxnSpPr>
              <a:cxnSpLocks/>
              <a:stCxn id="54" idx="6"/>
              <a:endCxn id="56" idx="1"/>
            </p:cNvCxnSpPr>
            <p:nvPr/>
          </p:nvCxnSpPr>
          <p:spPr bwMode="gray">
            <a:xfrm>
              <a:off x="7817548" y="3516104"/>
              <a:ext cx="326673"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E7718EC-6735-486D-89E9-A59C0FE3E220}"/>
                </a:ext>
              </a:extLst>
            </p:cNvPr>
            <p:cNvSpPr txBox="1"/>
            <p:nvPr/>
          </p:nvSpPr>
          <p:spPr bwMode="gray">
            <a:xfrm>
              <a:off x="8193530" y="3792558"/>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err="1"/>
                <a:t>i</a:t>
              </a:r>
              <a:endParaRPr lang="en-US" sz="1400" i="1" dirty="0"/>
            </a:p>
          </p:txBody>
        </p:sp>
        <p:sp>
          <p:nvSpPr>
            <p:cNvPr id="66" name="TextBox 65">
              <a:extLst>
                <a:ext uri="{FF2B5EF4-FFF2-40B4-BE49-F238E27FC236}">
                  <a16:creationId xmlns:a16="http://schemas.microsoft.com/office/drawing/2014/main" id="{173CA465-EB16-4FE7-9D8D-53996909A03D}"/>
                </a:ext>
              </a:extLst>
            </p:cNvPr>
            <p:cNvSpPr txBox="1"/>
            <p:nvPr/>
          </p:nvSpPr>
          <p:spPr bwMode="gray">
            <a:xfrm>
              <a:off x="8520202" y="3784869"/>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a:t>j</a:t>
              </a:r>
            </a:p>
          </p:txBody>
        </p:sp>
        <p:cxnSp>
          <p:nvCxnSpPr>
            <p:cNvPr id="67" name="Straight Connector 66">
              <a:extLst>
                <a:ext uri="{FF2B5EF4-FFF2-40B4-BE49-F238E27FC236}">
                  <a16:creationId xmlns:a16="http://schemas.microsoft.com/office/drawing/2014/main" id="{4482AC91-C3D5-4FA3-9E90-8319E3957194}"/>
                </a:ext>
              </a:extLst>
            </p:cNvPr>
            <p:cNvCxnSpPr>
              <a:cxnSpLocks/>
              <a:stCxn id="69" idx="6"/>
              <a:endCxn id="57" idx="1"/>
            </p:cNvCxnSpPr>
            <p:nvPr/>
          </p:nvCxnSpPr>
          <p:spPr bwMode="gray">
            <a:xfrm>
              <a:off x="8292645" y="3454403"/>
              <a:ext cx="240949" cy="259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F6BCCA-1D91-4C93-B14E-EA729105DA24}"/>
                </a:ext>
              </a:extLst>
            </p:cNvPr>
            <p:cNvCxnSpPr>
              <a:cxnSpLocks/>
              <a:stCxn id="71" idx="7"/>
              <a:endCxn id="66" idx="0"/>
            </p:cNvCxnSpPr>
            <p:nvPr/>
          </p:nvCxnSpPr>
          <p:spPr bwMode="gray">
            <a:xfrm flipV="1">
              <a:off x="8271577" y="3784869"/>
              <a:ext cx="302020" cy="24982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0FD66794-9CE1-4222-84D9-FF5E2D653346}"/>
                </a:ext>
              </a:extLst>
            </p:cNvPr>
            <p:cNvSpPr/>
            <p:nvPr/>
          </p:nvSpPr>
          <p:spPr bwMode="gray">
            <a:xfrm>
              <a:off x="8201205" y="3408683"/>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70" name="Straight Connector 69">
              <a:extLst>
                <a:ext uri="{FF2B5EF4-FFF2-40B4-BE49-F238E27FC236}">
                  <a16:creationId xmlns:a16="http://schemas.microsoft.com/office/drawing/2014/main" id="{B0278C9B-CB33-46BA-81DC-15813311518E}"/>
                </a:ext>
              </a:extLst>
            </p:cNvPr>
            <p:cNvCxnSpPr>
              <a:cxnSpLocks/>
              <a:stCxn id="56" idx="0"/>
              <a:endCxn id="69" idx="3"/>
            </p:cNvCxnSpPr>
            <p:nvPr/>
          </p:nvCxnSpPr>
          <p:spPr bwMode="gray">
            <a:xfrm flipV="1">
              <a:off x="8176550" y="3486732"/>
              <a:ext cx="38046" cy="2133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D17A7E88-6093-4677-BE25-7C9E8C4512EC}"/>
                </a:ext>
              </a:extLst>
            </p:cNvPr>
            <p:cNvSpPr/>
            <p:nvPr/>
          </p:nvSpPr>
          <p:spPr bwMode="gray">
            <a:xfrm>
              <a:off x="8193528" y="4021299"/>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72" name="Straight Connector 71">
              <a:extLst>
                <a:ext uri="{FF2B5EF4-FFF2-40B4-BE49-F238E27FC236}">
                  <a16:creationId xmlns:a16="http://schemas.microsoft.com/office/drawing/2014/main" id="{7E65E01E-0820-4799-B467-D2035B8D79E5}"/>
                </a:ext>
              </a:extLst>
            </p:cNvPr>
            <p:cNvCxnSpPr>
              <a:cxnSpLocks/>
              <a:stCxn id="71" idx="1"/>
              <a:endCxn id="56" idx="4"/>
            </p:cNvCxnSpPr>
            <p:nvPr/>
          </p:nvCxnSpPr>
          <p:spPr bwMode="gray">
            <a:xfrm flipH="1" flipV="1">
              <a:off x="8176550" y="3791562"/>
              <a:ext cx="30369" cy="24312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C094CD4-DDBD-43A8-8224-E835A94C4EA2}"/>
                </a:ext>
              </a:extLst>
            </p:cNvPr>
            <p:cNvCxnSpPr>
              <a:cxnSpLocks/>
              <a:stCxn id="54" idx="6"/>
              <a:endCxn id="57" idx="2"/>
            </p:cNvCxnSpPr>
            <p:nvPr/>
          </p:nvCxnSpPr>
          <p:spPr bwMode="gray">
            <a:xfrm>
              <a:off x="7817548" y="3516104"/>
              <a:ext cx="702655" cy="2297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85A304E-6967-40AF-90A8-B2BDDF198DC0}"/>
                </a:ext>
              </a:extLst>
            </p:cNvPr>
            <p:cNvCxnSpPr>
              <a:cxnSpLocks/>
              <a:stCxn id="55" idx="6"/>
              <a:endCxn id="57" idx="3"/>
            </p:cNvCxnSpPr>
            <p:nvPr/>
          </p:nvCxnSpPr>
          <p:spPr bwMode="gray">
            <a:xfrm flipV="1">
              <a:off x="7817548" y="3778171"/>
              <a:ext cx="716046" cy="19740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7E2B4FD-3488-40E0-88D6-F926E2FD3EA9}"/>
                    </a:ext>
                  </a:extLst>
                </p:cNvPr>
                <p:cNvSpPr txBox="1"/>
                <p:nvPr/>
              </p:nvSpPr>
              <p:spPr bwMode="gray">
                <a:xfrm>
                  <a:off x="8066785" y="4120502"/>
                  <a:ext cx="692668"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=2/3</m:t>
                        </m:r>
                      </m:oMath>
                    </m:oMathPara>
                  </a14:m>
                  <a:endParaRPr lang="en-US" sz="1200" i="1" dirty="0"/>
                </a:p>
              </p:txBody>
            </p:sp>
          </mc:Choice>
          <mc:Fallback xmlns="">
            <p:sp>
              <p:nvSpPr>
                <p:cNvPr id="133" name="TextBox 132">
                  <a:extLst>
                    <a:ext uri="{FF2B5EF4-FFF2-40B4-BE49-F238E27FC236}">
                      <a16:creationId xmlns:a16="http://schemas.microsoft.com/office/drawing/2014/main" id="{80E9D0D8-01BD-43FC-846B-74AA4F728295}"/>
                    </a:ext>
                  </a:extLst>
                </p:cNvPr>
                <p:cNvSpPr txBox="1">
                  <a:spLocks noRot="1" noChangeAspect="1" noMove="1" noResize="1" noEditPoints="1" noAdjustHandles="1" noChangeArrowheads="1" noChangeShapeType="1" noTextEdit="1"/>
                </p:cNvSpPr>
                <p:nvPr/>
              </p:nvSpPr>
              <p:spPr bwMode="gray">
                <a:xfrm>
                  <a:off x="8066785" y="4120502"/>
                  <a:ext cx="692668" cy="191686"/>
                </a:xfrm>
                <a:prstGeom prst="rect">
                  <a:avLst/>
                </a:prstGeom>
                <a:blipFill>
                  <a:blip r:embed="rId7"/>
                  <a:stretch>
                    <a:fillRect l="-4386" r="-4386" b="-3548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BBB0C879-FFFA-4170-BAA4-88AFA120D609}"/>
                  </a:ext>
                </a:extLst>
              </p:cNvPr>
              <p:cNvSpPr txBox="1"/>
              <p:nvPr/>
            </p:nvSpPr>
            <p:spPr bwMode="gray">
              <a:xfrm>
                <a:off x="2474030" y="3844355"/>
                <a:ext cx="4670916" cy="7064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den>
                      </m:f>
                    </m:oMath>
                  </m:oMathPara>
                </a14:m>
                <a:endParaRPr lang="en-US" dirty="0"/>
              </a:p>
            </p:txBody>
          </p:sp>
        </mc:Choice>
        <mc:Fallback xmlns="">
          <p:sp>
            <p:nvSpPr>
              <p:cNvPr id="76" name="TextBox 75">
                <a:extLst>
                  <a:ext uri="{FF2B5EF4-FFF2-40B4-BE49-F238E27FC236}">
                    <a16:creationId xmlns:a16="http://schemas.microsoft.com/office/drawing/2014/main" id="{BBB0C879-FFFA-4170-BAA4-88AFA120D609}"/>
                  </a:ext>
                </a:extLst>
              </p:cNvPr>
              <p:cNvSpPr txBox="1">
                <a:spLocks noRot="1" noChangeAspect="1" noMove="1" noResize="1" noEditPoints="1" noAdjustHandles="1" noChangeArrowheads="1" noChangeShapeType="1" noTextEdit="1"/>
              </p:cNvSpPr>
              <p:nvPr/>
            </p:nvSpPr>
            <p:spPr bwMode="gray">
              <a:xfrm>
                <a:off x="2474030" y="3844355"/>
                <a:ext cx="4670916" cy="706475"/>
              </a:xfrm>
              <a:prstGeom prst="rect">
                <a:avLst/>
              </a:prstGeom>
              <a:blipFill>
                <a:blip r:embed="rId8"/>
                <a:stretch>
                  <a:fillRect/>
                </a:stretch>
              </a:blipFill>
            </p:spPr>
            <p:txBody>
              <a:bodyPr/>
              <a:lstStyle/>
              <a:p>
                <a:r>
                  <a:rPr lang="en-US">
                    <a:noFill/>
                  </a:rPr>
                  <a:t> </a:t>
                </a:r>
              </a:p>
            </p:txBody>
          </p:sp>
        </mc:Fallback>
      </mc:AlternateContent>
      <p:cxnSp>
        <p:nvCxnSpPr>
          <p:cNvPr id="77" name="Straight Arrow Connector 76">
            <a:extLst>
              <a:ext uri="{FF2B5EF4-FFF2-40B4-BE49-F238E27FC236}">
                <a16:creationId xmlns:a16="http://schemas.microsoft.com/office/drawing/2014/main" id="{521672C0-32A8-4288-8172-7949F6F839FD}"/>
              </a:ext>
            </a:extLst>
          </p:cNvPr>
          <p:cNvCxnSpPr>
            <a:cxnSpLocks/>
          </p:cNvCxnSpPr>
          <p:nvPr/>
        </p:nvCxnSpPr>
        <p:spPr bwMode="gray">
          <a:xfrm>
            <a:off x="2577365" y="3794325"/>
            <a:ext cx="1477710" cy="15168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671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059A-837B-4E70-85E0-77BA2416952C}"/>
              </a:ext>
            </a:extLst>
          </p:cNvPr>
          <p:cNvSpPr>
            <a:spLocks noGrp="1"/>
          </p:cNvSpPr>
          <p:nvPr>
            <p:ph type="title"/>
          </p:nvPr>
        </p:nvSpPr>
        <p:spPr/>
        <p:txBody>
          <a:bodyPr/>
          <a:lstStyle/>
          <a:p>
            <a:r>
              <a:rPr lang="pt-BR" dirty="0" err="1"/>
              <a:t>Suggested</a:t>
            </a:r>
            <a:r>
              <a:rPr lang="pt-BR" dirty="0"/>
              <a:t> </a:t>
            </a:r>
            <a:r>
              <a:rPr lang="pt-BR" dirty="0" err="1"/>
              <a:t>Exercises</a:t>
            </a:r>
            <a:endParaRPr lang="en-US" dirty="0"/>
          </a:p>
        </p:txBody>
      </p:sp>
      <p:sp>
        <p:nvSpPr>
          <p:cNvPr id="3" name="Content Placeholder 2">
            <a:extLst>
              <a:ext uri="{FF2B5EF4-FFF2-40B4-BE49-F238E27FC236}">
                <a16:creationId xmlns:a16="http://schemas.microsoft.com/office/drawing/2014/main" id="{619E2D8F-BD66-4A77-89AD-0694964867F4}"/>
              </a:ext>
            </a:extLst>
          </p:cNvPr>
          <p:cNvSpPr>
            <a:spLocks noGrp="1"/>
          </p:cNvSpPr>
          <p:nvPr>
            <p:ph idx="1"/>
          </p:nvPr>
        </p:nvSpPr>
        <p:spPr>
          <a:xfrm>
            <a:off x="478369" y="1213308"/>
            <a:ext cx="11473384" cy="4797724"/>
          </a:xfrm>
        </p:spPr>
        <p:txBody>
          <a:bodyPr/>
          <a:lstStyle/>
          <a:p>
            <a:endParaRPr lang="pt-BR" dirty="0"/>
          </a:p>
          <a:p>
            <a:r>
              <a:rPr lang="pt-BR" b="1" dirty="0"/>
              <a:t>Initial understanding about your graph data</a:t>
            </a:r>
          </a:p>
          <a:p>
            <a:pPr marL="457200" indent="-457200">
              <a:buFont typeface="+mj-lt"/>
              <a:buAutoNum type="arabicPeriod"/>
            </a:pPr>
            <a:r>
              <a:rPr lang="pt-BR" dirty="0"/>
              <a:t>What are possible the edges and nodes of your</a:t>
            </a:r>
            <a:r>
              <a:rPr lang="en-US" dirty="0"/>
              <a:t> network?</a:t>
            </a:r>
          </a:p>
          <a:p>
            <a:pPr marL="457200" indent="-457200">
              <a:buFont typeface="+mj-lt"/>
              <a:buAutoNum type="arabicPeriod"/>
            </a:pPr>
            <a:r>
              <a:rPr lang="en-US" dirty="0"/>
              <a:t>What types of networks </a:t>
            </a:r>
            <a:r>
              <a:rPr lang="en-US" dirty="0" err="1"/>
              <a:t>w.r.t.</a:t>
            </a:r>
            <a:r>
              <a:rPr lang="en-US" dirty="0"/>
              <a:t> edge directionality?</a:t>
            </a:r>
          </a:p>
          <a:p>
            <a:pPr marL="457200" indent="-457200">
              <a:buFont typeface="+mj-lt"/>
              <a:buAutoNum type="arabicPeriod"/>
            </a:pPr>
            <a:r>
              <a:rPr lang="en-US" dirty="0"/>
              <a:t>What type of networks </a:t>
            </a:r>
            <a:r>
              <a:rPr lang="en-US" dirty="0" err="1"/>
              <a:t>w.r.t.</a:t>
            </a:r>
            <a:r>
              <a:rPr lang="en-US" dirty="0"/>
              <a:t> to node types?</a:t>
            </a:r>
          </a:p>
          <a:p>
            <a:pPr marL="457200" indent="-457200">
              <a:buFont typeface="+mj-lt"/>
              <a:buAutoNum type="arabicPeriod"/>
            </a:pPr>
            <a:r>
              <a:rPr lang="en-US" dirty="0"/>
              <a:t>Is your network possibly assortative, </a:t>
            </a:r>
            <a:r>
              <a:rPr lang="en-US" dirty="0" err="1"/>
              <a:t>dissortative</a:t>
            </a:r>
            <a:r>
              <a:rPr lang="en-US" dirty="0"/>
              <a:t>, or neither?</a:t>
            </a:r>
          </a:p>
          <a:p>
            <a:pPr marL="457200" indent="-457200">
              <a:buFont typeface="+mj-lt"/>
              <a:buAutoNum type="arabicPeriod"/>
            </a:pPr>
            <a:r>
              <a:rPr lang="en-US" dirty="0"/>
              <a:t>Which centrality metrics might make sense for you?</a:t>
            </a:r>
          </a:p>
          <a:p>
            <a:pPr marL="457200" indent="-457200">
              <a:buFont typeface="+mj-lt"/>
              <a:buAutoNum type="arabicPeriod"/>
            </a:pPr>
            <a:r>
              <a:rPr lang="en-US" dirty="0"/>
              <a:t>Are there communities/clusters that can be used as features?</a:t>
            </a:r>
          </a:p>
          <a:p>
            <a:pPr marL="457200" indent="-457200">
              <a:buFont typeface="+mj-lt"/>
              <a:buAutoNum type="arabicPeriod"/>
            </a:pPr>
            <a:r>
              <a:rPr lang="en-US" dirty="0"/>
              <a:t>Do you believe your graph will present high or low cluster coefficient?</a:t>
            </a:r>
          </a:p>
          <a:p>
            <a:pPr marL="457200" indent="-457200">
              <a:buFont typeface="+mj-lt"/>
              <a:buAutoNum type="arabicPeriod"/>
            </a:pPr>
            <a:r>
              <a:rPr lang="en-US" dirty="0"/>
              <a:t>What about the network diameter (low or high)?</a:t>
            </a:r>
          </a:p>
          <a:p>
            <a:endParaRPr lang="en-US" dirty="0"/>
          </a:p>
        </p:txBody>
      </p:sp>
      <p:sp>
        <p:nvSpPr>
          <p:cNvPr id="4" name="Slide Number Placeholder 3">
            <a:extLst>
              <a:ext uri="{FF2B5EF4-FFF2-40B4-BE49-F238E27FC236}">
                <a16:creationId xmlns:a16="http://schemas.microsoft.com/office/drawing/2014/main" id="{2544D838-EB3D-4D0D-822F-FD7D93CBEE71}"/>
              </a:ext>
            </a:extLst>
          </p:cNvPr>
          <p:cNvSpPr>
            <a:spLocks noGrp="1"/>
          </p:cNvSpPr>
          <p:nvPr>
            <p:ph type="sldNum" sz="quarter" idx="12"/>
          </p:nvPr>
        </p:nvSpPr>
        <p:spPr/>
        <p:txBody>
          <a:bodyPr/>
          <a:lstStyle/>
          <a:p>
            <a:fld id="{81561042-0DC2-4A04-AA50-F6D44EB20EBA}" type="slidenum">
              <a:rPr lang="en-US" smtClean="0"/>
              <a:t>52</a:t>
            </a:fld>
            <a:endParaRPr lang="en-US"/>
          </a:p>
        </p:txBody>
      </p:sp>
    </p:spTree>
    <p:extLst>
      <p:ext uri="{BB962C8B-B14F-4D97-AF65-F5344CB8AC3E}">
        <p14:creationId xmlns:p14="http://schemas.microsoft.com/office/powerpoint/2010/main" val="2829877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744794" y="1558552"/>
            <a:ext cx="9860683" cy="2983643"/>
          </a:xfrm>
        </p:spPr>
        <p:txBody>
          <a:bodyPr>
            <a:normAutofit/>
          </a:bodyPr>
          <a:lstStyle/>
          <a:p>
            <a:r>
              <a:rPr lang="en-US" sz="4400" dirty="0"/>
              <a:t>Session-4 </a:t>
            </a:r>
            <a:br>
              <a:rPr lang="en-US" sz="4400" dirty="0"/>
            </a:br>
            <a:br>
              <a:rPr lang="en-US" sz="4400" dirty="0"/>
            </a:br>
            <a:r>
              <a:rPr lang="en-US" sz="4400" dirty="0"/>
              <a:t>Messaging Passing and </a:t>
            </a:r>
            <a:br>
              <a:rPr lang="en-US" sz="4400" dirty="0"/>
            </a:br>
            <a:r>
              <a:rPr lang="en-US" sz="4400" dirty="0"/>
              <a:t>Belief Propagation</a:t>
            </a:r>
            <a:endParaRPr lang="en-US" altLang="x-none" dirty="0">
              <a:ea typeface="ＭＳ Ｐゴシック" charset="-128"/>
            </a:endParaRP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53</a:t>
            </a:fld>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B387A-9B0D-46E0-8B44-4DB9E61D2743}"/>
              </a:ext>
            </a:extLst>
          </p:cNvPr>
          <p:cNvSpPr>
            <a:spLocks noGrp="1"/>
          </p:cNvSpPr>
          <p:nvPr>
            <p:ph type="title"/>
          </p:nvPr>
        </p:nvSpPr>
        <p:spPr/>
        <p:txBody>
          <a:bodyPr/>
          <a:lstStyle/>
          <a:p>
            <a:r>
              <a:rPr lang="en-US" dirty="0"/>
              <a:t>Fraud detection</a:t>
            </a:r>
          </a:p>
        </p:txBody>
      </p:sp>
      <p:pic>
        <p:nvPicPr>
          <p:cNvPr id="6" name="Content Placeholder 5">
            <a:extLst>
              <a:ext uri="{FF2B5EF4-FFF2-40B4-BE49-F238E27FC236}">
                <a16:creationId xmlns:a16="http://schemas.microsoft.com/office/drawing/2014/main" id="{1DF5695C-9C92-483A-863F-A0FE3DC25B7C}"/>
              </a:ext>
            </a:extLst>
          </p:cNvPr>
          <p:cNvPicPr>
            <a:picLocks noGrp="1" noChangeAspect="1"/>
          </p:cNvPicPr>
          <p:nvPr>
            <p:ph idx="1"/>
          </p:nvPr>
        </p:nvPicPr>
        <p:blipFill>
          <a:blip r:embed="rId2"/>
          <a:stretch>
            <a:fillRect/>
          </a:stretch>
        </p:blipFill>
        <p:spPr>
          <a:xfrm>
            <a:off x="613566" y="1689598"/>
            <a:ext cx="3584722" cy="3118247"/>
          </a:xfrm>
        </p:spPr>
      </p:pic>
      <p:sp>
        <p:nvSpPr>
          <p:cNvPr id="4" name="Slide Number Placeholder 3">
            <a:extLst>
              <a:ext uri="{FF2B5EF4-FFF2-40B4-BE49-F238E27FC236}">
                <a16:creationId xmlns:a16="http://schemas.microsoft.com/office/drawing/2014/main" id="{25FE8E0B-DE42-418B-8913-D8A19537F305}"/>
              </a:ext>
            </a:extLst>
          </p:cNvPr>
          <p:cNvSpPr>
            <a:spLocks noGrp="1"/>
          </p:cNvSpPr>
          <p:nvPr>
            <p:ph type="sldNum" sz="quarter" idx="12"/>
          </p:nvPr>
        </p:nvSpPr>
        <p:spPr/>
        <p:txBody>
          <a:bodyPr/>
          <a:lstStyle/>
          <a:p>
            <a:fld id="{81561042-0DC2-4A04-AA50-F6D44EB20EBA}" type="slidenum">
              <a:rPr lang="en-US" smtClean="0"/>
              <a:t>54</a:t>
            </a:fld>
            <a:endParaRPr lang="en-US" dirty="0"/>
          </a:p>
        </p:txBody>
      </p:sp>
      <p:sp>
        <p:nvSpPr>
          <p:cNvPr id="8" name="TextBox 7">
            <a:extLst>
              <a:ext uri="{FF2B5EF4-FFF2-40B4-BE49-F238E27FC236}">
                <a16:creationId xmlns:a16="http://schemas.microsoft.com/office/drawing/2014/main" id="{EFC2ACA0-617C-492C-A783-A69F7AF29645}"/>
              </a:ext>
            </a:extLst>
          </p:cNvPr>
          <p:cNvSpPr txBox="1"/>
          <p:nvPr/>
        </p:nvSpPr>
        <p:spPr bwMode="gray">
          <a:xfrm>
            <a:off x="613566" y="1166378"/>
            <a:ext cx="3481356" cy="523220"/>
          </a:xfrm>
          <a:prstGeom prst="rect">
            <a:avLst/>
          </a:prstGeom>
          <a:noFill/>
        </p:spPr>
        <p:txBody>
          <a:bodyPr wrap="square">
            <a:spAutoFit/>
          </a:bodyPr>
          <a:lstStyle/>
          <a:p>
            <a:r>
              <a:rPr lang="en-US" sz="1400" dirty="0">
                <a:effectLst/>
                <a:latin typeface="Arial" panose="020B0604020202020204" pitchFamily="34" charset="0"/>
              </a:rPr>
              <a:t>eBay page listing the recent feedbacks for one user</a:t>
            </a:r>
            <a:endParaRPr lang="en-US" sz="1400" dirty="0"/>
          </a:p>
        </p:txBody>
      </p:sp>
      <p:sp>
        <p:nvSpPr>
          <p:cNvPr id="14" name="TextBox 13">
            <a:extLst>
              <a:ext uri="{FF2B5EF4-FFF2-40B4-BE49-F238E27FC236}">
                <a16:creationId xmlns:a16="http://schemas.microsoft.com/office/drawing/2014/main" id="{1CA79E99-01BC-45D3-ACC9-16FD8B68E36E}"/>
              </a:ext>
            </a:extLst>
          </p:cNvPr>
          <p:cNvSpPr txBox="1"/>
          <p:nvPr/>
        </p:nvSpPr>
        <p:spPr bwMode="gray">
          <a:xfrm>
            <a:off x="4482043" y="3152001"/>
            <a:ext cx="7298140" cy="553998"/>
          </a:xfrm>
          <a:prstGeom prst="rect">
            <a:avLst/>
          </a:prstGeom>
          <a:noFill/>
        </p:spPr>
        <p:txBody>
          <a:bodyPr wrap="square">
            <a:spAutoFit/>
          </a:bodyPr>
          <a:lstStyle/>
          <a:p>
            <a:r>
              <a:rPr lang="en-US" sz="1600" b="1" dirty="0"/>
              <a:t>2019 - Business Email Compromise $26 Billion Scam</a:t>
            </a:r>
          </a:p>
          <a:p>
            <a:r>
              <a:rPr lang="en-US" sz="1400" dirty="0"/>
              <a:t>https://www.ic3.gov/Media/Y2019/PSA190910</a:t>
            </a:r>
          </a:p>
        </p:txBody>
      </p:sp>
      <p:sp>
        <p:nvSpPr>
          <p:cNvPr id="16" name="TextBox 15">
            <a:extLst>
              <a:ext uri="{FF2B5EF4-FFF2-40B4-BE49-F238E27FC236}">
                <a16:creationId xmlns:a16="http://schemas.microsoft.com/office/drawing/2014/main" id="{11D813B9-E881-4717-8B49-842DF798C227}"/>
              </a:ext>
            </a:extLst>
          </p:cNvPr>
          <p:cNvSpPr txBox="1"/>
          <p:nvPr/>
        </p:nvSpPr>
        <p:spPr bwMode="gray">
          <a:xfrm>
            <a:off x="4569508" y="1689598"/>
            <a:ext cx="6230203" cy="1000274"/>
          </a:xfrm>
          <a:prstGeom prst="rect">
            <a:avLst/>
          </a:prstGeom>
          <a:noFill/>
        </p:spPr>
        <p:txBody>
          <a:bodyPr wrap="square">
            <a:spAutoFit/>
          </a:bodyPr>
          <a:lstStyle/>
          <a:p>
            <a:r>
              <a:rPr lang="en-US" sz="1600" b="1" dirty="0">
                <a:latin typeface="+mj-lt"/>
              </a:rPr>
              <a:t>Auction fraud</a:t>
            </a:r>
          </a:p>
          <a:p>
            <a:r>
              <a:rPr lang="en-US" sz="1600" dirty="0">
                <a:effectLst/>
                <a:latin typeface="+mj-lt"/>
              </a:rPr>
              <a:t>Among all the monetary losses reported, auction fraud accounted for 41%,with an average loss of $385.</a:t>
            </a:r>
          </a:p>
          <a:p>
            <a:r>
              <a:rPr lang="fr-FR" sz="1100" dirty="0">
                <a:effectLst/>
                <a:latin typeface="+mj-lt"/>
              </a:rPr>
              <a:t>Internet </a:t>
            </a:r>
            <a:r>
              <a:rPr lang="fr-FR" sz="1100" dirty="0" err="1">
                <a:effectLst/>
                <a:latin typeface="+mj-lt"/>
              </a:rPr>
              <a:t>fraud</a:t>
            </a:r>
            <a:r>
              <a:rPr lang="fr-FR" sz="1100" dirty="0">
                <a:effectLst/>
                <a:latin typeface="+mj-lt"/>
              </a:rPr>
              <a:t> complaint center: Ic3 2004 internet </a:t>
            </a:r>
            <a:r>
              <a:rPr lang="fr-FR" sz="1100" dirty="0" err="1">
                <a:effectLst/>
                <a:latin typeface="+mj-lt"/>
              </a:rPr>
              <a:t>fraud</a:t>
            </a:r>
            <a:r>
              <a:rPr lang="fr-FR" sz="1100" dirty="0">
                <a:effectLst/>
                <a:latin typeface="+mj-lt"/>
              </a:rPr>
              <a:t>-crime report. </a:t>
            </a:r>
            <a:endParaRPr lang="en-US" sz="1100" dirty="0">
              <a:latin typeface="+mj-lt"/>
            </a:endParaRPr>
          </a:p>
        </p:txBody>
      </p:sp>
      <p:sp>
        <p:nvSpPr>
          <p:cNvPr id="18" name="TextBox 17">
            <a:extLst>
              <a:ext uri="{FF2B5EF4-FFF2-40B4-BE49-F238E27FC236}">
                <a16:creationId xmlns:a16="http://schemas.microsoft.com/office/drawing/2014/main" id="{889FD16F-C4CD-439A-9B1B-DB8C581700D2}"/>
              </a:ext>
            </a:extLst>
          </p:cNvPr>
          <p:cNvSpPr txBox="1"/>
          <p:nvPr/>
        </p:nvSpPr>
        <p:spPr bwMode="gray">
          <a:xfrm>
            <a:off x="82553" y="6386368"/>
            <a:ext cx="10217055" cy="461665"/>
          </a:xfrm>
          <a:prstGeom prst="rect">
            <a:avLst/>
          </a:prstGeom>
          <a:noFill/>
        </p:spPr>
        <p:txBody>
          <a:bodyPr wrap="square">
            <a:spAutoFit/>
          </a:bodyPr>
          <a:lstStyle/>
          <a:p>
            <a:r>
              <a:rPr lang="en-US" sz="1200" u="sng" dirty="0"/>
              <a:t>source</a:t>
            </a:r>
            <a:r>
              <a:rPr lang="en-US" sz="1200" dirty="0"/>
              <a:t>: Pandit, Shashank, et al. "</a:t>
            </a:r>
            <a:r>
              <a:rPr lang="en-US" sz="1200" dirty="0" err="1"/>
              <a:t>Netprobe</a:t>
            </a:r>
            <a:r>
              <a:rPr lang="en-US" sz="1200" dirty="0"/>
              <a:t>: a fast and scalable system for fraud detection in online auction networks." </a:t>
            </a:r>
            <a:r>
              <a:rPr lang="en-US" sz="1200" i="1" dirty="0"/>
              <a:t>Proceedings of the 16th international conference on World Wide Web</a:t>
            </a:r>
            <a:r>
              <a:rPr lang="en-US" sz="1200" dirty="0"/>
              <a:t>. 2007.</a:t>
            </a:r>
          </a:p>
        </p:txBody>
      </p:sp>
      <p:sp>
        <p:nvSpPr>
          <p:cNvPr id="20" name="TextBox 19">
            <a:extLst>
              <a:ext uri="{FF2B5EF4-FFF2-40B4-BE49-F238E27FC236}">
                <a16:creationId xmlns:a16="http://schemas.microsoft.com/office/drawing/2014/main" id="{B32EF7EF-9888-4B98-8AA8-FFC134D61F83}"/>
              </a:ext>
            </a:extLst>
          </p:cNvPr>
          <p:cNvSpPr txBox="1"/>
          <p:nvPr/>
        </p:nvSpPr>
        <p:spPr bwMode="gray">
          <a:xfrm>
            <a:off x="4482043" y="3849835"/>
            <a:ext cx="5543188" cy="2308324"/>
          </a:xfrm>
          <a:prstGeom prst="rect">
            <a:avLst/>
          </a:prstGeom>
          <a:noFill/>
        </p:spPr>
        <p:txBody>
          <a:bodyPr wrap="square">
            <a:spAutoFit/>
          </a:bodyPr>
          <a:lstStyle/>
          <a:p>
            <a:r>
              <a:rPr lang="en-US" b="1" u="sng" dirty="0"/>
              <a:t>Other scenarios</a:t>
            </a:r>
          </a:p>
          <a:p>
            <a:pPr marL="285750" indent="-285750">
              <a:buFont typeface="Arial" panose="020B0604020202020204" pitchFamily="34" charset="0"/>
              <a:buChar char="•"/>
            </a:pPr>
            <a:r>
              <a:rPr lang="en-US" dirty="0"/>
              <a:t>Document classification</a:t>
            </a:r>
          </a:p>
          <a:p>
            <a:pPr marL="285750" indent="-285750">
              <a:buFont typeface="Arial" panose="020B0604020202020204" pitchFamily="34" charset="0"/>
              <a:buChar char="•"/>
            </a:pPr>
            <a:r>
              <a:rPr lang="en-US" dirty="0"/>
              <a:t>Fake news</a:t>
            </a:r>
          </a:p>
          <a:p>
            <a:pPr marL="285750" indent="-285750">
              <a:buFont typeface="Arial" panose="020B0604020202020204" pitchFamily="34" charset="0"/>
              <a:buChar char="•"/>
            </a:pPr>
            <a:r>
              <a:rPr lang="en-US" dirty="0"/>
              <a:t>Part speech tagging</a:t>
            </a:r>
          </a:p>
          <a:p>
            <a:pPr marL="285750" indent="-285750">
              <a:buFont typeface="Arial" panose="020B0604020202020204" pitchFamily="34" charset="0"/>
              <a:buChar char="•"/>
            </a:pPr>
            <a:r>
              <a:rPr lang="en-US" dirty="0"/>
              <a:t>Link prediction</a:t>
            </a:r>
          </a:p>
          <a:p>
            <a:pPr marL="285750" indent="-285750">
              <a:buFont typeface="Arial" panose="020B0604020202020204" pitchFamily="34" charset="0"/>
              <a:buChar char="•"/>
            </a:pPr>
            <a:r>
              <a:rPr lang="en-US" dirty="0"/>
              <a:t>Optical character recognition</a:t>
            </a:r>
          </a:p>
          <a:p>
            <a:pPr marL="285750" indent="-285750">
              <a:buFont typeface="Arial" panose="020B0604020202020204" pitchFamily="34" charset="0"/>
              <a:buChar char="•"/>
            </a:pPr>
            <a:r>
              <a:rPr lang="en-US" dirty="0"/>
              <a:t>Image/3D data segmentation</a:t>
            </a:r>
          </a:p>
          <a:p>
            <a:pPr marL="285750" indent="-285750">
              <a:buFont typeface="Arial" panose="020B0604020202020204" pitchFamily="34" charset="0"/>
              <a:buChar char="•"/>
            </a:pPr>
            <a:r>
              <a:rPr lang="en-US" dirty="0"/>
              <a:t>Entity resolution in sensor networks</a:t>
            </a:r>
          </a:p>
        </p:txBody>
      </p:sp>
    </p:spTree>
    <p:extLst>
      <p:ext uri="{BB962C8B-B14F-4D97-AF65-F5344CB8AC3E}">
        <p14:creationId xmlns:p14="http://schemas.microsoft.com/office/powerpoint/2010/main" val="80498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AF0A-B4A7-4F74-94D4-CCC0775A00BA}"/>
              </a:ext>
            </a:extLst>
          </p:cNvPr>
          <p:cNvSpPr>
            <a:spLocks noGrp="1"/>
          </p:cNvSpPr>
          <p:nvPr>
            <p:ph type="title"/>
          </p:nvPr>
        </p:nvSpPr>
        <p:spPr/>
        <p:txBody>
          <a:bodyPr/>
          <a:lstStyle/>
          <a:p>
            <a:r>
              <a:rPr lang="pt-BR" dirty="0"/>
              <a:t>Goal: how to label my neighbors?</a:t>
            </a:r>
            <a:endParaRPr lang="en-US" dirty="0"/>
          </a:p>
        </p:txBody>
      </p:sp>
      <p:sp>
        <p:nvSpPr>
          <p:cNvPr id="4" name="Slide Number Placeholder 3">
            <a:extLst>
              <a:ext uri="{FF2B5EF4-FFF2-40B4-BE49-F238E27FC236}">
                <a16:creationId xmlns:a16="http://schemas.microsoft.com/office/drawing/2014/main" id="{C0913355-60EE-4F06-8338-CDE955CF31C9}"/>
              </a:ext>
            </a:extLst>
          </p:cNvPr>
          <p:cNvSpPr>
            <a:spLocks noGrp="1"/>
          </p:cNvSpPr>
          <p:nvPr>
            <p:ph type="sldNum" sz="quarter" idx="12"/>
          </p:nvPr>
        </p:nvSpPr>
        <p:spPr/>
        <p:txBody>
          <a:bodyPr/>
          <a:lstStyle/>
          <a:p>
            <a:fld id="{81561042-0DC2-4A04-AA50-F6D44EB20EBA}" type="slidenum">
              <a:rPr lang="en-US" smtClean="0"/>
              <a:t>55</a:t>
            </a:fld>
            <a:endParaRPr lang="en-US"/>
          </a:p>
        </p:txBody>
      </p:sp>
      <p:grpSp>
        <p:nvGrpSpPr>
          <p:cNvPr id="14" name="Group 13">
            <a:extLst>
              <a:ext uri="{FF2B5EF4-FFF2-40B4-BE49-F238E27FC236}">
                <a16:creationId xmlns:a16="http://schemas.microsoft.com/office/drawing/2014/main" id="{DF817524-139E-4A66-9E27-0FB826667921}"/>
              </a:ext>
            </a:extLst>
          </p:cNvPr>
          <p:cNvGrpSpPr/>
          <p:nvPr/>
        </p:nvGrpSpPr>
        <p:grpSpPr>
          <a:xfrm>
            <a:off x="1799287" y="2139726"/>
            <a:ext cx="2128477" cy="2018946"/>
            <a:chOff x="9938188" y="4606083"/>
            <a:chExt cx="2128477" cy="2018946"/>
          </a:xfrm>
        </p:grpSpPr>
        <p:sp>
          <p:nvSpPr>
            <p:cNvPr id="15" name="Oval 14">
              <a:extLst>
                <a:ext uri="{FF2B5EF4-FFF2-40B4-BE49-F238E27FC236}">
                  <a16:creationId xmlns:a16="http://schemas.microsoft.com/office/drawing/2014/main" id="{B0D6770A-EBF4-4324-9DEB-DD657DCD08C9}"/>
                </a:ext>
              </a:extLst>
            </p:cNvPr>
            <p:cNvSpPr/>
            <p:nvPr/>
          </p:nvSpPr>
          <p:spPr bwMode="gray">
            <a:xfrm>
              <a:off x="9938188" y="5000553"/>
              <a:ext cx="414216" cy="414216"/>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16" name="Oval 15">
              <a:extLst>
                <a:ext uri="{FF2B5EF4-FFF2-40B4-BE49-F238E27FC236}">
                  <a16:creationId xmlns:a16="http://schemas.microsoft.com/office/drawing/2014/main" id="{CC14BF8F-599C-4B8A-A062-A802D5E78E70}"/>
                </a:ext>
              </a:extLst>
            </p:cNvPr>
            <p:cNvSpPr/>
            <p:nvPr/>
          </p:nvSpPr>
          <p:spPr bwMode="gray">
            <a:xfrm>
              <a:off x="9938188" y="5928236"/>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17" name="Oval 16">
              <a:extLst>
                <a:ext uri="{FF2B5EF4-FFF2-40B4-BE49-F238E27FC236}">
                  <a16:creationId xmlns:a16="http://schemas.microsoft.com/office/drawing/2014/main" id="{91B1DB05-3B58-4616-BD12-2B1C35056011}"/>
                </a:ext>
              </a:extLst>
            </p:cNvPr>
            <p:cNvSpPr/>
            <p:nvPr/>
          </p:nvSpPr>
          <p:spPr bwMode="gray">
            <a:xfrm>
              <a:off x="10972096" y="5387317"/>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18" name="Straight Arrow Connector 17">
              <a:extLst>
                <a:ext uri="{FF2B5EF4-FFF2-40B4-BE49-F238E27FC236}">
                  <a16:creationId xmlns:a16="http://schemas.microsoft.com/office/drawing/2014/main" id="{A3414C4B-D703-42A4-A210-32E9475C55F7}"/>
                </a:ext>
              </a:extLst>
            </p:cNvPr>
            <p:cNvCxnSpPr>
              <a:cxnSpLocks/>
              <a:stCxn id="15" idx="4"/>
              <a:endCxn id="16" idx="0"/>
            </p:cNvCxnSpPr>
            <p:nvPr/>
          </p:nvCxnSpPr>
          <p:spPr bwMode="gray">
            <a:xfrm>
              <a:off x="10145296" y="5414769"/>
              <a:ext cx="0" cy="513467"/>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4A9381D-301A-4A9B-B3CC-173EE093232B}"/>
                </a:ext>
              </a:extLst>
            </p:cNvPr>
            <p:cNvSpPr/>
            <p:nvPr/>
          </p:nvSpPr>
          <p:spPr bwMode="gray">
            <a:xfrm>
              <a:off x="11214165" y="6210813"/>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sp>
          <p:nvSpPr>
            <p:cNvPr id="20" name="Oval 19">
              <a:extLst>
                <a:ext uri="{FF2B5EF4-FFF2-40B4-BE49-F238E27FC236}">
                  <a16:creationId xmlns:a16="http://schemas.microsoft.com/office/drawing/2014/main" id="{60F6EF72-F6EE-495C-BF1B-7D4A9A30D88C}"/>
                </a:ext>
              </a:extLst>
            </p:cNvPr>
            <p:cNvSpPr/>
            <p:nvPr/>
          </p:nvSpPr>
          <p:spPr bwMode="gray">
            <a:xfrm>
              <a:off x="11053577" y="4606083"/>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21" name="Oval 20">
              <a:extLst>
                <a:ext uri="{FF2B5EF4-FFF2-40B4-BE49-F238E27FC236}">
                  <a16:creationId xmlns:a16="http://schemas.microsoft.com/office/drawing/2014/main" id="{377B23AA-7F34-48E6-9C4E-E107BCD05B99}"/>
                </a:ext>
              </a:extLst>
            </p:cNvPr>
            <p:cNvSpPr/>
            <p:nvPr/>
          </p:nvSpPr>
          <p:spPr bwMode="gray">
            <a:xfrm>
              <a:off x="11652449" y="5207661"/>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22" name="Straight Arrow Connector 21">
              <a:extLst>
                <a:ext uri="{FF2B5EF4-FFF2-40B4-BE49-F238E27FC236}">
                  <a16:creationId xmlns:a16="http://schemas.microsoft.com/office/drawing/2014/main" id="{24027FE9-50EA-40FB-972D-A025083A19BF}"/>
                </a:ext>
              </a:extLst>
            </p:cNvPr>
            <p:cNvCxnSpPr>
              <a:cxnSpLocks/>
              <a:stCxn id="17" idx="0"/>
              <a:endCxn id="20" idx="4"/>
            </p:cNvCxnSpPr>
            <p:nvPr/>
          </p:nvCxnSpPr>
          <p:spPr bwMode="gray">
            <a:xfrm flipV="1">
              <a:off x="11179204" y="5020299"/>
              <a:ext cx="81481" cy="367018"/>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48C7F88-BEDF-480D-B7FF-99594E799CD2}"/>
                </a:ext>
              </a:extLst>
            </p:cNvPr>
            <p:cNvCxnSpPr>
              <a:cxnSpLocks/>
              <a:stCxn id="17" idx="7"/>
              <a:endCxn id="21" idx="2"/>
            </p:cNvCxnSpPr>
            <p:nvPr/>
          </p:nvCxnSpPr>
          <p:spPr bwMode="gray">
            <a:xfrm flipV="1">
              <a:off x="11325651" y="5414769"/>
              <a:ext cx="326798" cy="33209"/>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063EE61-2986-42D5-8515-C8E7DF6305E4}"/>
                </a:ext>
              </a:extLst>
            </p:cNvPr>
            <p:cNvCxnSpPr>
              <a:cxnSpLocks/>
              <a:stCxn id="20" idx="5"/>
              <a:endCxn id="21" idx="1"/>
            </p:cNvCxnSpPr>
            <p:nvPr/>
          </p:nvCxnSpPr>
          <p:spPr bwMode="gray">
            <a:xfrm>
              <a:off x="11407132" y="4959638"/>
              <a:ext cx="305978" cy="308684"/>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8738BEC0-2296-4BBE-B296-8EF58447F142}"/>
                </a:ext>
              </a:extLst>
            </p:cNvPr>
            <p:cNvCxnSpPr>
              <a:cxnSpLocks/>
              <a:stCxn id="16" idx="5"/>
              <a:endCxn id="19" idx="2"/>
            </p:cNvCxnSpPr>
            <p:nvPr/>
          </p:nvCxnSpPr>
          <p:spPr bwMode="gray">
            <a:xfrm>
              <a:off x="10291743" y="6281791"/>
              <a:ext cx="922422" cy="136130"/>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E00A722-C386-4FF9-8D8E-A00608DD9934}"/>
                </a:ext>
              </a:extLst>
            </p:cNvPr>
            <p:cNvCxnSpPr>
              <a:cxnSpLocks/>
              <a:stCxn id="15" idx="5"/>
              <a:endCxn id="19" idx="1"/>
            </p:cNvCxnSpPr>
            <p:nvPr/>
          </p:nvCxnSpPr>
          <p:spPr bwMode="gray">
            <a:xfrm>
              <a:off x="10291743" y="5354108"/>
              <a:ext cx="983083" cy="917366"/>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A122125E-C486-4A3B-8F10-E43AE8EA4914}"/>
              </a:ext>
            </a:extLst>
          </p:cNvPr>
          <p:cNvGrpSpPr/>
          <p:nvPr/>
        </p:nvGrpSpPr>
        <p:grpSpPr>
          <a:xfrm>
            <a:off x="3658062" y="3015175"/>
            <a:ext cx="953338" cy="960684"/>
            <a:chOff x="10584382" y="3100299"/>
            <a:chExt cx="953338" cy="960684"/>
          </a:xfrm>
        </p:grpSpPr>
        <p:sp>
          <p:nvSpPr>
            <p:cNvPr id="29" name="Oval 28">
              <a:extLst>
                <a:ext uri="{FF2B5EF4-FFF2-40B4-BE49-F238E27FC236}">
                  <a16:creationId xmlns:a16="http://schemas.microsoft.com/office/drawing/2014/main" id="{4B46998F-9A6E-4C77-8CEC-39F51E544935}"/>
                </a:ext>
              </a:extLst>
            </p:cNvPr>
            <p:cNvSpPr/>
            <p:nvPr/>
          </p:nvSpPr>
          <p:spPr bwMode="gray">
            <a:xfrm>
              <a:off x="10584382" y="3646767"/>
              <a:ext cx="414216" cy="414216"/>
            </a:xfrm>
            <a:prstGeom prst="ellipse">
              <a:avLst/>
            </a:prstGeom>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G</a:t>
              </a:r>
            </a:p>
          </p:txBody>
        </p:sp>
        <p:sp>
          <p:nvSpPr>
            <p:cNvPr id="31" name="Oval 30">
              <a:extLst>
                <a:ext uri="{FF2B5EF4-FFF2-40B4-BE49-F238E27FC236}">
                  <a16:creationId xmlns:a16="http://schemas.microsoft.com/office/drawing/2014/main" id="{56B0C758-98EF-4508-8B2F-5E8B84DA726C}"/>
                </a:ext>
              </a:extLst>
            </p:cNvPr>
            <p:cNvSpPr/>
            <p:nvPr/>
          </p:nvSpPr>
          <p:spPr bwMode="gray">
            <a:xfrm>
              <a:off x="11123504" y="3100299"/>
              <a:ext cx="414216" cy="414216"/>
            </a:xfrm>
            <a:prstGeom prst="ellipse">
              <a:avLst/>
            </a:prstGeom>
            <a:solidFill>
              <a:schemeClr val="accent5">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H</a:t>
              </a:r>
            </a:p>
          </p:txBody>
        </p:sp>
        <p:cxnSp>
          <p:nvCxnSpPr>
            <p:cNvPr id="33" name="Straight Arrow Connector 32">
              <a:extLst>
                <a:ext uri="{FF2B5EF4-FFF2-40B4-BE49-F238E27FC236}">
                  <a16:creationId xmlns:a16="http://schemas.microsoft.com/office/drawing/2014/main" id="{EFF1389D-40C1-470E-B7B9-920CBEAF2924}"/>
                </a:ext>
              </a:extLst>
            </p:cNvPr>
            <p:cNvCxnSpPr>
              <a:cxnSpLocks/>
              <a:stCxn id="29" idx="7"/>
              <a:endCxn id="31" idx="3"/>
            </p:cNvCxnSpPr>
            <p:nvPr/>
          </p:nvCxnSpPr>
          <p:spPr bwMode="gray">
            <a:xfrm flipV="1">
              <a:off x="10937937" y="3453854"/>
              <a:ext cx="246228" cy="253574"/>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cxnSp>
        <p:nvCxnSpPr>
          <p:cNvPr id="34" name="Straight Arrow Connector 33">
            <a:extLst>
              <a:ext uri="{FF2B5EF4-FFF2-40B4-BE49-F238E27FC236}">
                <a16:creationId xmlns:a16="http://schemas.microsoft.com/office/drawing/2014/main" id="{7520AF2D-6AD8-4BC6-9C2B-1BA0DACDD10F}"/>
              </a:ext>
            </a:extLst>
          </p:cNvPr>
          <p:cNvCxnSpPr>
            <a:cxnSpLocks/>
            <a:stCxn id="15" idx="6"/>
            <a:endCxn id="20" idx="2"/>
          </p:cNvCxnSpPr>
          <p:nvPr/>
        </p:nvCxnSpPr>
        <p:spPr bwMode="gray">
          <a:xfrm flipV="1">
            <a:off x="2213503" y="2346834"/>
            <a:ext cx="701173" cy="394470"/>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46F8F580-C094-4941-A98E-426B25E903D6}"/>
              </a:ext>
            </a:extLst>
          </p:cNvPr>
          <p:cNvCxnSpPr>
            <a:cxnSpLocks/>
            <a:stCxn id="19" idx="0"/>
            <a:endCxn id="17" idx="4"/>
          </p:cNvCxnSpPr>
          <p:nvPr/>
        </p:nvCxnSpPr>
        <p:spPr bwMode="gray">
          <a:xfrm flipH="1" flipV="1">
            <a:off x="3040303" y="3335176"/>
            <a:ext cx="242069" cy="409280"/>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F04AD58E-2846-42CB-8337-4990972D0502}"/>
              </a:ext>
            </a:extLst>
          </p:cNvPr>
          <p:cNvCxnSpPr>
            <a:cxnSpLocks/>
            <a:stCxn id="21" idx="4"/>
            <a:endCxn id="29" idx="0"/>
          </p:cNvCxnSpPr>
          <p:nvPr/>
        </p:nvCxnSpPr>
        <p:spPr bwMode="gray">
          <a:xfrm>
            <a:off x="3720656" y="3155520"/>
            <a:ext cx="144514" cy="406123"/>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37" name="Group 36">
            <a:extLst>
              <a:ext uri="{FF2B5EF4-FFF2-40B4-BE49-F238E27FC236}">
                <a16:creationId xmlns:a16="http://schemas.microsoft.com/office/drawing/2014/main" id="{233F3381-BF0C-4D57-B6AE-B835915474E0}"/>
              </a:ext>
            </a:extLst>
          </p:cNvPr>
          <p:cNvGrpSpPr/>
          <p:nvPr/>
        </p:nvGrpSpPr>
        <p:grpSpPr>
          <a:xfrm>
            <a:off x="6482516" y="2115431"/>
            <a:ext cx="2128477" cy="2018946"/>
            <a:chOff x="9938188" y="4606083"/>
            <a:chExt cx="2128477" cy="2018946"/>
          </a:xfrm>
        </p:grpSpPr>
        <p:sp>
          <p:nvSpPr>
            <p:cNvPr id="38" name="Oval 37">
              <a:extLst>
                <a:ext uri="{FF2B5EF4-FFF2-40B4-BE49-F238E27FC236}">
                  <a16:creationId xmlns:a16="http://schemas.microsoft.com/office/drawing/2014/main" id="{18A4B5CF-ADD2-4F45-8E85-11D91001EE69}"/>
                </a:ext>
              </a:extLst>
            </p:cNvPr>
            <p:cNvSpPr/>
            <p:nvPr/>
          </p:nvSpPr>
          <p:spPr bwMode="gray">
            <a:xfrm>
              <a:off x="9938188" y="5000553"/>
              <a:ext cx="414216" cy="414216"/>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39" name="Oval 38">
              <a:extLst>
                <a:ext uri="{FF2B5EF4-FFF2-40B4-BE49-F238E27FC236}">
                  <a16:creationId xmlns:a16="http://schemas.microsoft.com/office/drawing/2014/main" id="{9A060CED-2729-4DEC-A1C6-429701AD9FCF}"/>
                </a:ext>
              </a:extLst>
            </p:cNvPr>
            <p:cNvSpPr/>
            <p:nvPr/>
          </p:nvSpPr>
          <p:spPr bwMode="gray">
            <a:xfrm>
              <a:off x="9938188" y="5928236"/>
              <a:ext cx="414216" cy="414216"/>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40" name="Oval 39">
              <a:extLst>
                <a:ext uri="{FF2B5EF4-FFF2-40B4-BE49-F238E27FC236}">
                  <a16:creationId xmlns:a16="http://schemas.microsoft.com/office/drawing/2014/main" id="{11D7159E-68E0-4511-B41A-135144938CD3}"/>
                </a:ext>
              </a:extLst>
            </p:cNvPr>
            <p:cNvSpPr/>
            <p:nvPr/>
          </p:nvSpPr>
          <p:spPr bwMode="gray">
            <a:xfrm>
              <a:off x="10972096" y="5387317"/>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41" name="Straight Arrow Connector 40">
              <a:extLst>
                <a:ext uri="{FF2B5EF4-FFF2-40B4-BE49-F238E27FC236}">
                  <a16:creationId xmlns:a16="http://schemas.microsoft.com/office/drawing/2014/main" id="{AD0E8CDF-9CFB-4C0B-83C3-F51300B72046}"/>
                </a:ext>
              </a:extLst>
            </p:cNvPr>
            <p:cNvCxnSpPr>
              <a:cxnSpLocks/>
              <a:stCxn id="38" idx="4"/>
              <a:endCxn id="39" idx="0"/>
            </p:cNvCxnSpPr>
            <p:nvPr/>
          </p:nvCxnSpPr>
          <p:spPr bwMode="gray">
            <a:xfrm>
              <a:off x="10145296" y="5414769"/>
              <a:ext cx="0" cy="513467"/>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2" name="Oval 41">
              <a:extLst>
                <a:ext uri="{FF2B5EF4-FFF2-40B4-BE49-F238E27FC236}">
                  <a16:creationId xmlns:a16="http://schemas.microsoft.com/office/drawing/2014/main" id="{AD54F4B9-008D-45F0-A888-A0BE254FD1DE}"/>
                </a:ext>
              </a:extLst>
            </p:cNvPr>
            <p:cNvSpPr/>
            <p:nvPr/>
          </p:nvSpPr>
          <p:spPr bwMode="gray">
            <a:xfrm>
              <a:off x="11214165" y="6210813"/>
              <a:ext cx="414216" cy="414216"/>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sp>
          <p:nvSpPr>
            <p:cNvPr id="43" name="Oval 42">
              <a:extLst>
                <a:ext uri="{FF2B5EF4-FFF2-40B4-BE49-F238E27FC236}">
                  <a16:creationId xmlns:a16="http://schemas.microsoft.com/office/drawing/2014/main" id="{12D53D17-035D-4FA0-BC49-53E5CFE4B9C0}"/>
                </a:ext>
              </a:extLst>
            </p:cNvPr>
            <p:cNvSpPr/>
            <p:nvPr/>
          </p:nvSpPr>
          <p:spPr bwMode="gray">
            <a:xfrm>
              <a:off x="11053577" y="4606083"/>
              <a:ext cx="414216" cy="414216"/>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44" name="Oval 43">
              <a:extLst>
                <a:ext uri="{FF2B5EF4-FFF2-40B4-BE49-F238E27FC236}">
                  <a16:creationId xmlns:a16="http://schemas.microsoft.com/office/drawing/2014/main" id="{ACD20A22-FEB2-40BE-8499-2EFCF9062E5F}"/>
                </a:ext>
              </a:extLst>
            </p:cNvPr>
            <p:cNvSpPr/>
            <p:nvPr/>
          </p:nvSpPr>
          <p:spPr bwMode="gray">
            <a:xfrm>
              <a:off x="11652449" y="5207661"/>
              <a:ext cx="414216" cy="414216"/>
            </a:xfrm>
            <a:prstGeom prst="ellipse">
              <a:avLst/>
            </a:prstGeom>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45" name="Straight Arrow Connector 44">
              <a:extLst>
                <a:ext uri="{FF2B5EF4-FFF2-40B4-BE49-F238E27FC236}">
                  <a16:creationId xmlns:a16="http://schemas.microsoft.com/office/drawing/2014/main" id="{E3428ABA-8E63-4EE0-902B-8AF167651626}"/>
                </a:ext>
              </a:extLst>
            </p:cNvPr>
            <p:cNvCxnSpPr>
              <a:cxnSpLocks/>
              <a:stCxn id="40" idx="0"/>
              <a:endCxn id="43" idx="4"/>
            </p:cNvCxnSpPr>
            <p:nvPr/>
          </p:nvCxnSpPr>
          <p:spPr bwMode="gray">
            <a:xfrm flipV="1">
              <a:off x="11179204" y="5020299"/>
              <a:ext cx="81481" cy="367018"/>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7D4885BC-5D2D-4F56-A476-B7ACFB100FE0}"/>
                </a:ext>
              </a:extLst>
            </p:cNvPr>
            <p:cNvCxnSpPr>
              <a:cxnSpLocks/>
              <a:stCxn id="40" idx="7"/>
              <a:endCxn id="44" idx="2"/>
            </p:cNvCxnSpPr>
            <p:nvPr/>
          </p:nvCxnSpPr>
          <p:spPr bwMode="gray">
            <a:xfrm flipV="1">
              <a:off x="11325651" y="5414769"/>
              <a:ext cx="326798" cy="33209"/>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61972F44-B4E0-4F7F-8ADA-6B10192FB5F8}"/>
                </a:ext>
              </a:extLst>
            </p:cNvPr>
            <p:cNvCxnSpPr>
              <a:cxnSpLocks/>
              <a:stCxn id="43" idx="5"/>
              <a:endCxn id="44" idx="1"/>
            </p:cNvCxnSpPr>
            <p:nvPr/>
          </p:nvCxnSpPr>
          <p:spPr bwMode="gray">
            <a:xfrm>
              <a:off x="11407132" y="4959638"/>
              <a:ext cx="305978" cy="308684"/>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B49BEFCB-5B4E-4BEE-B403-7932DFCD934B}"/>
                </a:ext>
              </a:extLst>
            </p:cNvPr>
            <p:cNvCxnSpPr>
              <a:cxnSpLocks/>
              <a:stCxn id="39" idx="5"/>
              <a:endCxn id="42" idx="2"/>
            </p:cNvCxnSpPr>
            <p:nvPr/>
          </p:nvCxnSpPr>
          <p:spPr bwMode="gray">
            <a:xfrm>
              <a:off x="10291743" y="6281791"/>
              <a:ext cx="922422" cy="136130"/>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F490294-97E1-4EEC-A671-96C04733A7E5}"/>
                </a:ext>
              </a:extLst>
            </p:cNvPr>
            <p:cNvCxnSpPr>
              <a:cxnSpLocks/>
              <a:stCxn id="38" idx="5"/>
              <a:endCxn id="42" idx="1"/>
            </p:cNvCxnSpPr>
            <p:nvPr/>
          </p:nvCxnSpPr>
          <p:spPr bwMode="gray">
            <a:xfrm>
              <a:off x="10291743" y="5354108"/>
              <a:ext cx="983083" cy="917366"/>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E3B40964-42BC-4AC6-BE72-2C82B0062E27}"/>
              </a:ext>
            </a:extLst>
          </p:cNvPr>
          <p:cNvGrpSpPr/>
          <p:nvPr/>
        </p:nvGrpSpPr>
        <p:grpSpPr>
          <a:xfrm>
            <a:off x="8341291" y="2990880"/>
            <a:ext cx="953338" cy="960684"/>
            <a:chOff x="10584382" y="3100299"/>
            <a:chExt cx="953338" cy="960684"/>
          </a:xfrm>
        </p:grpSpPr>
        <p:sp>
          <p:nvSpPr>
            <p:cNvPr id="51" name="Oval 50">
              <a:extLst>
                <a:ext uri="{FF2B5EF4-FFF2-40B4-BE49-F238E27FC236}">
                  <a16:creationId xmlns:a16="http://schemas.microsoft.com/office/drawing/2014/main" id="{B3F5ED82-C5B2-4628-BCED-34FD66A36B36}"/>
                </a:ext>
              </a:extLst>
            </p:cNvPr>
            <p:cNvSpPr/>
            <p:nvPr/>
          </p:nvSpPr>
          <p:spPr bwMode="gray">
            <a:xfrm>
              <a:off x="10584382" y="3646767"/>
              <a:ext cx="414216" cy="414216"/>
            </a:xfrm>
            <a:prstGeom prst="ellipse">
              <a:avLst/>
            </a:prstGeom>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G</a:t>
              </a:r>
            </a:p>
          </p:txBody>
        </p:sp>
        <p:sp>
          <p:nvSpPr>
            <p:cNvPr id="52" name="Oval 51">
              <a:extLst>
                <a:ext uri="{FF2B5EF4-FFF2-40B4-BE49-F238E27FC236}">
                  <a16:creationId xmlns:a16="http://schemas.microsoft.com/office/drawing/2014/main" id="{F8B07EC0-65F7-44BC-89C9-813F9738EA95}"/>
                </a:ext>
              </a:extLst>
            </p:cNvPr>
            <p:cNvSpPr/>
            <p:nvPr/>
          </p:nvSpPr>
          <p:spPr bwMode="gray">
            <a:xfrm>
              <a:off x="11123504" y="3100299"/>
              <a:ext cx="414216" cy="414216"/>
            </a:xfrm>
            <a:prstGeom prst="ellipse">
              <a:avLst/>
            </a:prstGeom>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H</a:t>
              </a:r>
            </a:p>
          </p:txBody>
        </p:sp>
        <p:cxnSp>
          <p:nvCxnSpPr>
            <p:cNvPr id="53" name="Straight Arrow Connector 52">
              <a:extLst>
                <a:ext uri="{FF2B5EF4-FFF2-40B4-BE49-F238E27FC236}">
                  <a16:creationId xmlns:a16="http://schemas.microsoft.com/office/drawing/2014/main" id="{CED3CD15-F905-4B83-A85C-3D5DFB978256}"/>
                </a:ext>
              </a:extLst>
            </p:cNvPr>
            <p:cNvCxnSpPr>
              <a:cxnSpLocks/>
              <a:stCxn id="51" idx="7"/>
              <a:endCxn id="52" idx="3"/>
            </p:cNvCxnSpPr>
            <p:nvPr/>
          </p:nvCxnSpPr>
          <p:spPr bwMode="gray">
            <a:xfrm flipV="1">
              <a:off x="10937937" y="3453854"/>
              <a:ext cx="246228" cy="253574"/>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cxnSp>
        <p:nvCxnSpPr>
          <p:cNvPr id="54" name="Straight Arrow Connector 53">
            <a:extLst>
              <a:ext uri="{FF2B5EF4-FFF2-40B4-BE49-F238E27FC236}">
                <a16:creationId xmlns:a16="http://schemas.microsoft.com/office/drawing/2014/main" id="{5DA8697C-2E21-4A51-9CB3-D98DDEF564CB}"/>
              </a:ext>
            </a:extLst>
          </p:cNvPr>
          <p:cNvCxnSpPr>
            <a:cxnSpLocks/>
            <a:stCxn id="38" idx="6"/>
            <a:endCxn id="43" idx="2"/>
          </p:cNvCxnSpPr>
          <p:nvPr/>
        </p:nvCxnSpPr>
        <p:spPr bwMode="gray">
          <a:xfrm flipV="1">
            <a:off x="6896732" y="2322539"/>
            <a:ext cx="701173" cy="394470"/>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10E89F09-C475-4BB2-90CE-21037B602F6A}"/>
              </a:ext>
            </a:extLst>
          </p:cNvPr>
          <p:cNvCxnSpPr>
            <a:cxnSpLocks/>
            <a:stCxn id="42" idx="0"/>
            <a:endCxn id="40" idx="4"/>
          </p:cNvCxnSpPr>
          <p:nvPr/>
        </p:nvCxnSpPr>
        <p:spPr bwMode="gray">
          <a:xfrm flipH="1" flipV="1">
            <a:off x="7723532" y="3310881"/>
            <a:ext cx="242069" cy="409280"/>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8861CC48-BB1F-4F11-AF69-929DAF41A6C5}"/>
              </a:ext>
            </a:extLst>
          </p:cNvPr>
          <p:cNvCxnSpPr>
            <a:cxnSpLocks/>
            <a:stCxn id="44" idx="4"/>
            <a:endCxn id="51" idx="0"/>
          </p:cNvCxnSpPr>
          <p:nvPr/>
        </p:nvCxnSpPr>
        <p:spPr bwMode="gray">
          <a:xfrm>
            <a:off x="8403885" y="3131225"/>
            <a:ext cx="144514" cy="406123"/>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7" name="Arrow: Right 56">
            <a:extLst>
              <a:ext uri="{FF2B5EF4-FFF2-40B4-BE49-F238E27FC236}">
                <a16:creationId xmlns:a16="http://schemas.microsoft.com/office/drawing/2014/main" id="{E7C5FEDA-7204-4E49-895C-8A38B3C65688}"/>
              </a:ext>
            </a:extLst>
          </p:cNvPr>
          <p:cNvSpPr/>
          <p:nvPr/>
        </p:nvSpPr>
        <p:spPr bwMode="gray">
          <a:xfrm>
            <a:off x="5158972" y="2920961"/>
            <a:ext cx="871118" cy="234560"/>
          </a:xfrm>
          <a:prstGeom prst="rightArrow">
            <a:avLst>
              <a:gd name="adj1" fmla="val 50000"/>
              <a:gd name="adj2" fmla="val 146004"/>
            </a:avLst>
          </a:prstGeom>
          <a:solidFill>
            <a:schemeClr val="bg1">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219668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par>
                                <p:cTn id="8" presetID="14" presetClass="entr" presetSubtype="1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randombar(horizontal)">
                                      <p:cBhvr>
                                        <p:cTn id="10" dur="500"/>
                                        <p:tgtEl>
                                          <p:spTgt spid="50"/>
                                        </p:tgtEl>
                                      </p:cBhvr>
                                    </p:animEffect>
                                  </p:childTnLst>
                                </p:cTn>
                              </p:par>
                              <p:par>
                                <p:cTn id="11" presetID="14" presetClass="entr" presetSubtype="1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randombar(horizontal)">
                                      <p:cBhvr>
                                        <p:cTn id="13" dur="500"/>
                                        <p:tgtEl>
                                          <p:spTgt spid="54"/>
                                        </p:tgtEl>
                                      </p:cBhvr>
                                    </p:animEffect>
                                  </p:childTnLst>
                                </p:cTn>
                              </p:par>
                              <p:par>
                                <p:cTn id="14" presetID="14" presetClass="entr" presetSubtype="10"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randombar(horizontal)">
                                      <p:cBhvr>
                                        <p:cTn id="16" dur="500"/>
                                        <p:tgtEl>
                                          <p:spTgt spid="55"/>
                                        </p:tgtEl>
                                      </p:cBhvr>
                                    </p:animEffect>
                                  </p:childTnLst>
                                </p:cTn>
                              </p:par>
                              <p:par>
                                <p:cTn id="17" presetID="14" presetClass="entr" presetSubtype="1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randombar(horizontal)">
                                      <p:cBhvr>
                                        <p:cTn id="19" dur="500"/>
                                        <p:tgtEl>
                                          <p:spTgt spid="5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randombar(horizontal)">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13EC1-F705-419B-B95D-B87654F5D931}"/>
              </a:ext>
            </a:extLst>
          </p:cNvPr>
          <p:cNvSpPr>
            <a:spLocks noGrp="1"/>
          </p:cNvSpPr>
          <p:nvPr>
            <p:ph type="title"/>
          </p:nvPr>
        </p:nvSpPr>
        <p:spPr/>
        <p:txBody>
          <a:bodyPr/>
          <a:lstStyle/>
          <a:p>
            <a:r>
              <a:rPr lang="en-US" dirty="0"/>
              <a:t>Lecture topics</a:t>
            </a:r>
          </a:p>
        </p:txBody>
      </p:sp>
      <p:sp>
        <p:nvSpPr>
          <p:cNvPr id="3" name="Content Placeholder 2">
            <a:extLst>
              <a:ext uri="{FF2B5EF4-FFF2-40B4-BE49-F238E27FC236}">
                <a16:creationId xmlns:a16="http://schemas.microsoft.com/office/drawing/2014/main" id="{0EB9E35A-5E5E-43EE-AD53-49343AF2A15F}"/>
              </a:ext>
            </a:extLst>
          </p:cNvPr>
          <p:cNvSpPr>
            <a:spLocks noGrp="1"/>
          </p:cNvSpPr>
          <p:nvPr>
            <p:ph idx="1"/>
          </p:nvPr>
        </p:nvSpPr>
        <p:spPr>
          <a:xfrm>
            <a:off x="478369" y="2014567"/>
            <a:ext cx="9308427" cy="2556469"/>
          </a:xfrm>
        </p:spPr>
        <p:txBody>
          <a:bodyPr/>
          <a:lstStyle/>
          <a:p>
            <a:pPr marL="342900" indent="-342900">
              <a:buAutoNum type="arabicPeriod"/>
            </a:pPr>
            <a:r>
              <a:rPr lang="en-US" sz="1800" dirty="0"/>
              <a:t>Relational Classifier</a:t>
            </a:r>
          </a:p>
          <a:p>
            <a:pPr marL="342900" indent="-342900">
              <a:buAutoNum type="arabicPeriod"/>
            </a:pPr>
            <a:r>
              <a:rPr lang="en-US" sz="1800" dirty="0"/>
              <a:t>Iterative Classifier</a:t>
            </a:r>
          </a:p>
          <a:p>
            <a:pPr marL="342900" indent="-342900">
              <a:buAutoNum type="arabicPeriod"/>
            </a:pPr>
            <a:r>
              <a:rPr lang="en-US" sz="1800" dirty="0"/>
              <a:t>Belief Propagation</a:t>
            </a:r>
          </a:p>
          <a:p>
            <a:pPr marL="342900" indent="-342900">
              <a:buAutoNum type="arabicPeriod"/>
            </a:pPr>
            <a:endParaRPr lang="en-US" sz="1800" dirty="0"/>
          </a:p>
          <a:p>
            <a:pPr marL="342900" indent="-342900">
              <a:buAutoNum type="arabicPeriod"/>
            </a:pPr>
            <a:endParaRPr lang="en-US" sz="1800" dirty="0"/>
          </a:p>
          <a:p>
            <a:pPr marL="342900" indent="-342900">
              <a:buAutoNum type="arabicPeriod"/>
            </a:pPr>
            <a:endParaRPr lang="en-US" sz="1800" b="0" i="0" u="none" strike="noStrike" dirty="0">
              <a:solidFill>
                <a:srgbClr val="5A6065"/>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BC9B26DE-C8F5-48BD-8D30-3666A2CAC30B}"/>
              </a:ext>
            </a:extLst>
          </p:cNvPr>
          <p:cNvSpPr>
            <a:spLocks noGrp="1"/>
          </p:cNvSpPr>
          <p:nvPr>
            <p:ph type="sldNum" sz="quarter" idx="12"/>
          </p:nvPr>
        </p:nvSpPr>
        <p:spPr/>
        <p:txBody>
          <a:bodyPr/>
          <a:lstStyle/>
          <a:p>
            <a:fld id="{81561042-0DC2-4A04-AA50-F6D44EB20EBA}" type="slidenum">
              <a:rPr lang="en-US" smtClean="0"/>
              <a:t>56</a:t>
            </a:fld>
            <a:endParaRPr lang="en-US"/>
          </a:p>
        </p:txBody>
      </p:sp>
      <p:sp>
        <p:nvSpPr>
          <p:cNvPr id="6" name="TextBox 5">
            <a:extLst>
              <a:ext uri="{FF2B5EF4-FFF2-40B4-BE49-F238E27FC236}">
                <a16:creationId xmlns:a16="http://schemas.microsoft.com/office/drawing/2014/main" id="{D0F215EA-960B-418A-BE8A-1D1FBDB692EA}"/>
              </a:ext>
            </a:extLst>
          </p:cNvPr>
          <p:cNvSpPr txBox="1"/>
          <p:nvPr/>
        </p:nvSpPr>
        <p:spPr bwMode="gray">
          <a:xfrm>
            <a:off x="240244" y="5578046"/>
            <a:ext cx="10132924" cy="1169551"/>
          </a:xfrm>
          <a:prstGeom prst="rect">
            <a:avLst/>
          </a:prstGeom>
          <a:noFill/>
        </p:spPr>
        <p:txBody>
          <a:bodyPr wrap="square">
            <a:spAutoFit/>
          </a:bodyPr>
          <a:lstStyle/>
          <a:p>
            <a:r>
              <a:rPr lang="en-US" sz="1400" b="1" dirty="0"/>
              <a:t>Main sources of these slides</a:t>
            </a:r>
          </a:p>
          <a:p>
            <a:r>
              <a:rPr lang="en-US" sz="1400" dirty="0"/>
              <a:t>- Lecture-6 of CS224W: Machine Learning with Graphs (Stanford / Fall 2019): http://web.stanford.edu/class/cs224w/</a:t>
            </a:r>
          </a:p>
          <a:p>
            <a:r>
              <a:rPr lang="en-US" sz="1400" dirty="0"/>
              <a:t>- Slides of talk at ICDM 2016. “Edge Weight Prediction in Weighted Signed Networks”: </a:t>
            </a:r>
          </a:p>
          <a:p>
            <a:r>
              <a:rPr lang="en-US" sz="1400" dirty="0"/>
              <a:t>https://cs.stanford.edu/~srijan/wsn/</a:t>
            </a:r>
          </a:p>
        </p:txBody>
      </p:sp>
    </p:spTree>
    <p:extLst>
      <p:ext uri="{BB962C8B-B14F-4D97-AF65-F5344CB8AC3E}">
        <p14:creationId xmlns:p14="http://schemas.microsoft.com/office/powerpoint/2010/main" val="260125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B387A-9B0D-46E0-8B44-4DB9E61D2743}"/>
              </a:ext>
            </a:extLst>
          </p:cNvPr>
          <p:cNvSpPr>
            <a:spLocks noGrp="1"/>
          </p:cNvSpPr>
          <p:nvPr>
            <p:ph type="title"/>
          </p:nvPr>
        </p:nvSpPr>
        <p:spPr/>
        <p:txBody>
          <a:bodyPr/>
          <a:lstStyle/>
          <a:p>
            <a:r>
              <a:rPr lang="en-US" dirty="0"/>
              <a:t>Iterative Classifiers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7DC220-68E4-44B9-9B3A-0327B76BC916}"/>
                  </a:ext>
                </a:extLst>
              </p:cNvPr>
              <p:cNvSpPr txBox="1"/>
              <p:nvPr/>
            </p:nvSpPr>
            <p:spPr bwMode="gray">
              <a:xfrm>
                <a:off x="669200" y="914272"/>
                <a:ext cx="10136622" cy="3616375"/>
              </a:xfrm>
              <a:prstGeom prst="rect">
                <a:avLst/>
              </a:prstGeom>
              <a:noFill/>
            </p:spPr>
            <p:txBody>
              <a:bodyPr wrap="square">
                <a:spAutoFit/>
              </a:bodyPr>
              <a:lstStyle/>
              <a:p>
                <a:pPr>
                  <a:lnSpc>
                    <a:spcPct val="150000"/>
                  </a:lnSpc>
                  <a:spcBef>
                    <a:spcPts val="300"/>
                  </a:spcBef>
                  <a:spcAft>
                    <a:spcPts val="300"/>
                  </a:spcAft>
                  <a:buClr>
                    <a:schemeClr val="accent1"/>
                  </a:buClr>
                  <a:buSzPct val="90000"/>
                </a:pPr>
                <a:r>
                  <a:rPr lang="en-US" sz="1800" b="1" u="sng" dirty="0"/>
                  <a:t>General Algorithm</a:t>
                </a:r>
              </a:p>
              <a:p>
                <a:pPr marL="342900" indent="-342900">
                  <a:lnSpc>
                    <a:spcPct val="150000"/>
                  </a:lnSpc>
                  <a:spcBef>
                    <a:spcPts val="300"/>
                  </a:spcBef>
                  <a:spcAft>
                    <a:spcPts val="300"/>
                  </a:spcAft>
                  <a:buClr>
                    <a:schemeClr val="accent1"/>
                  </a:buClr>
                  <a:buSzPct val="90000"/>
                  <a:buFont typeface="+mj-lt"/>
                  <a:buAutoNum type="arabicPeriod"/>
                </a:pPr>
                <a:r>
                  <a:rPr lang="en-US" dirty="0"/>
                  <a:t>Bootstrap</a:t>
                </a:r>
              </a:p>
              <a:p>
                <a:pPr marL="285750" indent="-285750">
                  <a:spcBef>
                    <a:spcPts val="300"/>
                  </a:spcBef>
                  <a:spcAft>
                    <a:spcPts val="300"/>
                  </a:spcAft>
                  <a:buClr>
                    <a:schemeClr val="accent1"/>
                  </a:buClr>
                  <a:buSzPct val="90000"/>
                  <a:buFont typeface="Arial" panose="020B0604020202020204" pitchFamily="34" charset="0"/>
                  <a:buChar char="•"/>
                </a:pPr>
                <a:r>
                  <a:rPr lang="en-US" dirty="0"/>
                  <a:t>Convert each node </a:t>
                </a:r>
                <a:r>
                  <a:rPr lang="en-US" i="1" dirty="0" err="1"/>
                  <a:t>i</a:t>
                </a:r>
                <a:r>
                  <a:rPr lang="en-US" dirty="0"/>
                  <a:t> to a flat vector ai</a:t>
                </a:r>
              </a:p>
              <a:p>
                <a:pPr marL="285750" indent="-285750">
                  <a:spcBef>
                    <a:spcPts val="300"/>
                  </a:spcBef>
                  <a:spcAft>
                    <a:spcPts val="300"/>
                  </a:spcAft>
                  <a:buClr>
                    <a:schemeClr val="accent1"/>
                  </a:buClr>
                  <a:buSzPct val="90000"/>
                  <a:buFont typeface="Arial" panose="020B0604020202020204" pitchFamily="34" charset="0"/>
                  <a:buChar char="•"/>
                </a:pPr>
                <a:r>
                  <a:rPr lang="en-US" dirty="0"/>
                  <a:t>Use the local classifier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𝑖</m:t>
                        </m:r>
                      </m:sub>
                    </m:sSub>
                    <m:r>
                      <a:rPr lang="en-US" i="1" dirty="0" smtClean="0">
                        <a:latin typeface="Cambria Math" panose="02040503050406030204" pitchFamily="18" charset="0"/>
                      </a:rPr>
                      <m:t>)</m:t>
                    </m:r>
                  </m:oMath>
                </a14:m>
                <a:r>
                  <a:rPr lang="en-US" dirty="0"/>
                  <a:t> (</a:t>
                </a:r>
                <a:r>
                  <a:rPr lang="en-US" dirty="0" err="1"/>
                  <a:t>kNN</a:t>
                </a:r>
                <a:r>
                  <a:rPr lang="en-US" dirty="0"/>
                  <a:t>, SVM, etc.) to find best value for label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𝑌</m:t>
                        </m:r>
                      </m:e>
                      <m:sub>
                        <m:r>
                          <a:rPr lang="en-US" i="1" dirty="0" smtClean="0">
                            <a:latin typeface="Cambria Math" panose="02040503050406030204" pitchFamily="18" charset="0"/>
                          </a:rPr>
                          <m:t>𝑖</m:t>
                        </m:r>
                      </m:sub>
                    </m:sSub>
                  </m:oMath>
                </a14:m>
                <a:endParaRPr lang="en-US" dirty="0"/>
              </a:p>
              <a:p>
                <a:pPr marL="342900" indent="-342900">
                  <a:lnSpc>
                    <a:spcPct val="150000"/>
                  </a:lnSpc>
                  <a:spcBef>
                    <a:spcPts val="300"/>
                  </a:spcBef>
                  <a:spcAft>
                    <a:spcPts val="300"/>
                  </a:spcAft>
                  <a:buClr>
                    <a:schemeClr val="accent1"/>
                  </a:buClr>
                  <a:buSzPct val="90000"/>
                  <a:buFont typeface="+mj-lt"/>
                  <a:buAutoNum type="arabicPeriod" startAt="2"/>
                </a:pPr>
                <a:r>
                  <a:rPr lang="en-US" dirty="0"/>
                  <a:t>Iterate</a:t>
                </a:r>
              </a:p>
              <a:p>
                <a:pPr>
                  <a:spcBef>
                    <a:spcPts val="300"/>
                  </a:spcBef>
                  <a:spcAft>
                    <a:spcPts val="300"/>
                  </a:spcAft>
                  <a:buClr>
                    <a:schemeClr val="accent1"/>
                  </a:buClr>
                  <a:buSzPct val="90000"/>
                </a:pPr>
                <a:r>
                  <a:rPr lang="en-US" dirty="0"/>
                  <a:t>Foreach node </a:t>
                </a:r>
                <a:r>
                  <a:rPr lang="en-US" i="1" dirty="0" err="1"/>
                  <a:t>i</a:t>
                </a:r>
                <a:endParaRPr lang="en-US" i="1" dirty="0"/>
              </a:p>
              <a:p>
                <a:pPr marL="285750" indent="-285750">
                  <a:spcBef>
                    <a:spcPts val="300"/>
                  </a:spcBef>
                  <a:spcAft>
                    <a:spcPts val="300"/>
                  </a:spcAft>
                  <a:buClr>
                    <a:schemeClr val="accent1"/>
                  </a:buClr>
                  <a:buSzPct val="90000"/>
                  <a:buFont typeface="Arial" panose="020B0604020202020204" pitchFamily="34" charset="0"/>
                  <a:buChar char="•"/>
                </a:pPr>
                <a:r>
                  <a:rPr lang="en-US" dirty="0"/>
                  <a:t>update vector ai</a:t>
                </a:r>
              </a:p>
              <a:p>
                <a:pPr marL="285750" indent="-285750">
                  <a:spcBef>
                    <a:spcPts val="300"/>
                  </a:spcBef>
                  <a:spcAft>
                    <a:spcPts val="300"/>
                  </a:spcAft>
                  <a:buClr>
                    <a:schemeClr val="accent1"/>
                  </a:buClr>
                  <a:buSzPct val="90000"/>
                  <a:buFont typeface="Arial" panose="020B0604020202020204" pitchFamily="34" charset="0"/>
                  <a:buChar char="•"/>
                </a:pPr>
                <a:r>
                  <a:rPr lang="en-US" dirty="0"/>
                  <a:t>update label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𝑌</m:t>
                        </m:r>
                      </m:e>
                      <m:sub>
                        <m:r>
                          <a:rPr lang="en-US" i="1" dirty="0" smtClean="0">
                            <a:latin typeface="Cambria Math" panose="02040503050406030204" pitchFamily="18" charset="0"/>
                          </a:rPr>
                          <m:t>𝑖</m:t>
                        </m:r>
                      </m:sub>
                    </m:sSub>
                  </m:oMath>
                </a14:m>
                <a:r>
                  <a:rPr lang="en-US" i="1" dirty="0"/>
                  <a:t> </a:t>
                </a:r>
                <a:r>
                  <a:rPr lang="en-US" dirty="0"/>
                  <a:t> to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𝑖</m:t>
                        </m:r>
                      </m:sub>
                    </m:sSub>
                    <m:r>
                      <a:rPr lang="en-US" i="1" dirty="0" smtClean="0">
                        <a:latin typeface="Cambria Math" panose="02040503050406030204" pitchFamily="18" charset="0"/>
                      </a:rPr>
                      <m:t>)</m:t>
                    </m:r>
                  </m:oMath>
                </a14:m>
                <a:endParaRPr lang="en-US" dirty="0"/>
              </a:p>
              <a:p>
                <a:pPr>
                  <a:spcBef>
                    <a:spcPts val="300"/>
                  </a:spcBef>
                  <a:spcAft>
                    <a:spcPts val="300"/>
                  </a:spcAft>
                  <a:buClr>
                    <a:schemeClr val="accent1"/>
                  </a:buClr>
                  <a:buSzPct val="90000"/>
                </a:pPr>
                <a:r>
                  <a:rPr lang="en-US" dirty="0"/>
                  <a:t>Repeat until node labels converge or </a:t>
                </a:r>
                <a14:m>
                  <m:oMath xmlns:m="http://schemas.openxmlformats.org/officeDocument/2006/math">
                    <m:r>
                      <m:rPr>
                        <m:sty m:val="p"/>
                      </m:rPr>
                      <a:rPr lang="en-US" i="1" dirty="0" smtClean="0">
                        <a:latin typeface="Cambria Math" panose="02040503050406030204" pitchFamily="18" charset="0"/>
                      </a:rPr>
                      <m:t>max</m:t>
                    </m:r>
                    <m:r>
                      <a:rPr lang="en-US" i="1" dirty="0" smtClean="0">
                        <a:latin typeface="Cambria Math" panose="02040503050406030204" pitchFamily="18" charset="0"/>
                      </a:rPr>
                      <m:t>⁡_</m:t>
                    </m:r>
                    <m:r>
                      <a:rPr lang="en-US" i="1" dirty="0" smtClean="0">
                        <a:latin typeface="Cambria Math" panose="02040503050406030204" pitchFamily="18" charset="0"/>
                      </a:rPr>
                      <m:t>𝑖𝑡𝑒𝑟𝑎𝑡𝑖𝑜𝑛𝑠</m:t>
                    </m:r>
                    <m:r>
                      <a:rPr lang="en-US" i="1" dirty="0">
                        <a:latin typeface="Cambria Math" panose="02040503050406030204" pitchFamily="18" charset="0"/>
                      </a:rPr>
                      <m:t> </m:t>
                    </m:r>
                  </m:oMath>
                </a14:m>
                <a:endParaRPr lang="en-US" sz="1800" dirty="0"/>
              </a:p>
            </p:txBody>
          </p:sp>
        </mc:Choice>
        <mc:Fallback xmlns="">
          <p:sp>
            <p:nvSpPr>
              <p:cNvPr id="13" name="TextBox 12">
                <a:extLst>
                  <a:ext uri="{FF2B5EF4-FFF2-40B4-BE49-F238E27FC236}">
                    <a16:creationId xmlns:a16="http://schemas.microsoft.com/office/drawing/2014/main" id="{7D7DC220-68E4-44B9-9B3A-0327B76BC916}"/>
                  </a:ext>
                </a:extLst>
              </p:cNvPr>
              <p:cNvSpPr txBox="1">
                <a:spLocks noRot="1" noChangeAspect="1" noMove="1" noResize="1" noEditPoints="1" noAdjustHandles="1" noChangeArrowheads="1" noChangeShapeType="1" noTextEdit="1"/>
              </p:cNvSpPr>
              <p:nvPr/>
            </p:nvSpPr>
            <p:spPr bwMode="gray">
              <a:xfrm>
                <a:off x="669200" y="914272"/>
                <a:ext cx="10136622" cy="3616375"/>
              </a:xfrm>
              <a:prstGeom prst="rect">
                <a:avLst/>
              </a:prstGeom>
              <a:blipFill>
                <a:blip r:embed="rId2"/>
                <a:stretch>
                  <a:fillRect l="-541" b="-1686"/>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D6F00C2-7715-40FF-AADC-0761BBD95FB2}"/>
              </a:ext>
            </a:extLst>
          </p:cNvPr>
          <p:cNvSpPr txBox="1"/>
          <p:nvPr/>
        </p:nvSpPr>
        <p:spPr bwMode="gray">
          <a:xfrm>
            <a:off x="3672934" y="5114772"/>
            <a:ext cx="4846132" cy="14366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nSpc>
                <a:spcPct val="150000"/>
              </a:lnSpc>
              <a:spcBef>
                <a:spcPts val="300"/>
              </a:spcBef>
              <a:spcAft>
                <a:spcPts val="300"/>
              </a:spcAft>
              <a:buClr>
                <a:schemeClr val="accent1"/>
              </a:buClr>
              <a:buSzPct val="90000"/>
            </a:pPr>
            <a:r>
              <a:rPr lang="en-US" b="1" u="sng" dirty="0"/>
              <a:t>Caveats</a:t>
            </a:r>
            <a:endParaRPr lang="en-US" sz="1800" b="1" u="sng" dirty="0"/>
          </a:p>
          <a:p>
            <a:pPr marL="342900" indent="-342900">
              <a:lnSpc>
                <a:spcPct val="150000"/>
              </a:lnSpc>
              <a:spcBef>
                <a:spcPts val="300"/>
              </a:spcBef>
              <a:spcAft>
                <a:spcPts val="300"/>
              </a:spcAft>
              <a:buClr>
                <a:schemeClr val="accent1"/>
              </a:buClr>
              <a:buSzPct val="90000"/>
              <a:buFont typeface="+mj-lt"/>
              <a:buAutoNum type="arabicPeriod"/>
            </a:pPr>
            <a:r>
              <a:rPr lang="en-US" sz="1800" dirty="0"/>
              <a:t>Convergence not guaranteed</a:t>
            </a:r>
          </a:p>
          <a:p>
            <a:pPr marL="342900" indent="-342900">
              <a:lnSpc>
                <a:spcPct val="150000"/>
              </a:lnSpc>
              <a:spcBef>
                <a:spcPts val="300"/>
              </a:spcBef>
              <a:spcAft>
                <a:spcPts val="300"/>
              </a:spcAft>
              <a:buClr>
                <a:schemeClr val="accent1"/>
              </a:buClr>
              <a:buSzPct val="90000"/>
              <a:buFont typeface="+mj-lt"/>
              <a:buAutoNum type="arabicPeriod"/>
            </a:pPr>
            <a:r>
              <a:rPr lang="en-US" dirty="0"/>
              <a:t>Model ignores graph node features</a:t>
            </a:r>
          </a:p>
        </p:txBody>
      </p:sp>
    </p:spTree>
    <p:extLst>
      <p:ext uri="{BB962C8B-B14F-4D97-AF65-F5344CB8AC3E}">
        <p14:creationId xmlns:p14="http://schemas.microsoft.com/office/powerpoint/2010/main" val="177025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B387A-9B0D-46E0-8B44-4DB9E61D2743}"/>
              </a:ext>
            </a:extLst>
          </p:cNvPr>
          <p:cNvSpPr>
            <a:spLocks noGrp="1"/>
          </p:cNvSpPr>
          <p:nvPr>
            <p:ph type="title"/>
          </p:nvPr>
        </p:nvSpPr>
        <p:spPr/>
        <p:txBody>
          <a:bodyPr/>
          <a:lstStyle/>
          <a:p>
            <a:r>
              <a:rPr lang="en-US" dirty="0"/>
              <a:t>Relational and Collective Classification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F0934D0-4E08-4183-A30E-D358F736E2E9}"/>
                  </a:ext>
                </a:extLst>
              </p:cNvPr>
              <p:cNvSpPr txBox="1"/>
              <p:nvPr/>
            </p:nvSpPr>
            <p:spPr bwMode="gray">
              <a:xfrm>
                <a:off x="715617" y="1073426"/>
                <a:ext cx="9764202" cy="223431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b="1" dirty="0"/>
                  <a:t>MarKov Property</a:t>
                </a:r>
              </a:p>
              <a:p>
                <a:pPr>
                  <a:spcBef>
                    <a:spcPts val="300"/>
                  </a:spcBef>
                  <a:spcAft>
                    <a:spcPts val="300"/>
                  </a:spcAft>
                  <a:buClr>
                    <a:schemeClr val="accent1"/>
                  </a:buClr>
                  <a:buSzPct val="90000"/>
                </a:pPr>
                <a:r>
                  <a:rPr lang="en-US" sz="2000" dirty="0"/>
                  <a:t>Label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𝑌</m:t>
                        </m:r>
                      </m:e>
                      <m:sub>
                        <m:r>
                          <a:rPr lang="en-US" sz="2000" b="0" i="1" smtClean="0">
                            <a:latin typeface="Cambria Math" panose="02040503050406030204" pitchFamily="18" charset="0"/>
                          </a:rPr>
                          <m:t>𝑖</m:t>
                        </m:r>
                      </m:sub>
                    </m:sSub>
                  </m:oMath>
                </a14:m>
                <a:r>
                  <a:rPr lang="en-US" sz="2000" dirty="0"/>
                  <a:t> of node </a:t>
                </a:r>
                <a:r>
                  <a:rPr lang="en-US" sz="2000" i="1" dirty="0" err="1"/>
                  <a:t>i</a:t>
                </a:r>
                <a:r>
                  <a:rPr lang="en-US" sz="2000" dirty="0"/>
                  <a:t> depends on its neighbors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𝑖</m:t>
                        </m:r>
                      </m:sub>
                    </m:sSub>
                  </m:oMath>
                </a14:m>
                <a:endParaRPr lang="en-US" sz="2000" dirty="0"/>
              </a:p>
              <a:p>
                <a:pPr>
                  <a:spcBef>
                    <a:spcPts val="300"/>
                  </a:spcBef>
                  <a:spcAft>
                    <a:spcPts val="300"/>
                  </a:spcAft>
                  <a:buClr>
                    <a:schemeClr val="accent1"/>
                  </a:buClr>
                  <a:buSzPct val="90000"/>
                </a:pPr>
                <a:endParaRPr lang="en-US" sz="2000" b="0" i="1" dirty="0">
                  <a:latin typeface="Cambria Math" panose="02040503050406030204" pitchFamily="18" charset="0"/>
                </a:endParaRP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𝑌</m:t>
                              </m:r>
                            </m:e>
                            <m:sub>
                              <m:r>
                                <a:rPr lang="en-US" sz="2000" b="0" i="1" smtClean="0">
                                  <a:latin typeface="Cambria Math" panose="02040503050406030204" pitchFamily="18" charset="0"/>
                                </a:rPr>
                                <m:t>𝑖</m:t>
                              </m:r>
                            </m:sub>
                          </m:sSub>
                        </m:e>
                        <m:e>
                          <m:r>
                            <a:rPr lang="en-US" sz="2000" b="0" i="1" smtClean="0">
                              <a:latin typeface="Cambria Math" panose="02040503050406030204" pitchFamily="18" charset="0"/>
                            </a:rPr>
                            <m:t>𝑖</m:t>
                          </m:r>
                        </m:e>
                      </m:d>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𝑌</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m:oMathPara>
                </a14:m>
                <a:endParaRPr lang="en-US" sz="2000" dirty="0"/>
              </a:p>
              <a:p>
                <a:pPr marL="182563" indent="-182563">
                  <a:spcBef>
                    <a:spcPts val="300"/>
                  </a:spcBef>
                  <a:spcAft>
                    <a:spcPts val="300"/>
                  </a:spcAft>
                  <a:buClr>
                    <a:schemeClr val="accent1"/>
                  </a:buClr>
                  <a:buSzPct val="90000"/>
                  <a:buFont typeface="Arial" panose="020B0604020202020204" pitchFamily="34" charset="0"/>
                  <a:buChar char="■"/>
                </a:pPr>
                <a:endParaRPr lang="en-US" sz="1200" dirty="0"/>
              </a:p>
            </p:txBody>
          </p:sp>
        </mc:Choice>
        <mc:Fallback xmlns="">
          <p:sp>
            <p:nvSpPr>
              <p:cNvPr id="7" name="TextBox 6">
                <a:extLst>
                  <a:ext uri="{FF2B5EF4-FFF2-40B4-BE49-F238E27FC236}">
                    <a16:creationId xmlns:a16="http://schemas.microsoft.com/office/drawing/2014/main" id="{9F0934D0-4E08-4183-A30E-D358F736E2E9}"/>
                  </a:ext>
                </a:extLst>
              </p:cNvPr>
              <p:cNvSpPr txBox="1">
                <a:spLocks noRot="1" noChangeAspect="1" noMove="1" noResize="1" noEditPoints="1" noAdjustHandles="1" noChangeArrowheads="1" noChangeShapeType="1" noTextEdit="1"/>
              </p:cNvSpPr>
              <p:nvPr/>
            </p:nvSpPr>
            <p:spPr bwMode="gray">
              <a:xfrm>
                <a:off x="715617" y="1073426"/>
                <a:ext cx="9764202" cy="2234317"/>
              </a:xfrm>
              <a:prstGeom prst="rect">
                <a:avLst/>
              </a:prstGeom>
              <a:blipFill>
                <a:blip r:embed="rId2"/>
                <a:stretch>
                  <a:fillRect l="-1561" t="-35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7DC220-68E4-44B9-9B3A-0327B76BC916}"/>
                  </a:ext>
                </a:extLst>
              </p:cNvPr>
              <p:cNvSpPr txBox="1"/>
              <p:nvPr/>
            </p:nvSpPr>
            <p:spPr bwMode="gray">
              <a:xfrm>
                <a:off x="478369" y="2695364"/>
                <a:ext cx="7926160" cy="3821944"/>
              </a:xfrm>
              <a:prstGeom prst="rect">
                <a:avLst/>
              </a:prstGeom>
              <a:noFill/>
            </p:spPr>
            <p:txBody>
              <a:bodyPr wrap="square">
                <a:spAutoFit/>
              </a:bodyPr>
              <a:lstStyle/>
              <a:p>
                <a:pPr>
                  <a:lnSpc>
                    <a:spcPct val="150000"/>
                  </a:lnSpc>
                  <a:spcBef>
                    <a:spcPts val="300"/>
                  </a:spcBef>
                  <a:spcAft>
                    <a:spcPts val="300"/>
                  </a:spcAft>
                  <a:buClr>
                    <a:schemeClr val="accent1"/>
                  </a:buClr>
                  <a:buSzPct val="90000"/>
                </a:pPr>
                <a:r>
                  <a:rPr lang="en-US" sz="1800" b="1" u="sng" dirty="0"/>
                  <a:t>General Algorithm</a:t>
                </a:r>
              </a:p>
              <a:p>
                <a:pPr marL="342900" indent="-342900">
                  <a:lnSpc>
                    <a:spcPct val="150000"/>
                  </a:lnSpc>
                  <a:spcBef>
                    <a:spcPts val="300"/>
                  </a:spcBef>
                  <a:spcAft>
                    <a:spcPts val="300"/>
                  </a:spcAft>
                  <a:buClr>
                    <a:schemeClr val="accent1"/>
                  </a:buClr>
                  <a:buSzPct val="90000"/>
                  <a:buFont typeface="+mj-lt"/>
                  <a:buAutoNum type="arabicPeriod"/>
                </a:pPr>
                <a:r>
                  <a:rPr lang="en-US" sz="1800" dirty="0"/>
                  <a:t>Run local classifier to assign initial labels</a:t>
                </a:r>
              </a:p>
              <a:p>
                <a:pPr lvl="1">
                  <a:lnSpc>
                    <a:spcPct val="150000"/>
                  </a:lnSpc>
                  <a:spcBef>
                    <a:spcPts val="300"/>
                  </a:spcBef>
                  <a:spcAft>
                    <a:spcPts val="300"/>
                  </a:spcAft>
                  <a:buClr>
                    <a:schemeClr val="accent1"/>
                  </a:buClr>
                  <a:buSzPct val="90000"/>
                </a:pPr>
                <a:r>
                  <a:rPr lang="en-US" dirty="0"/>
                  <a:t>Predicts labels using node features (no graph features)</a:t>
                </a:r>
              </a:p>
              <a:p>
                <a:pPr marL="342900" indent="-342900">
                  <a:lnSpc>
                    <a:spcPct val="150000"/>
                  </a:lnSpc>
                  <a:spcBef>
                    <a:spcPts val="300"/>
                  </a:spcBef>
                  <a:spcAft>
                    <a:spcPts val="300"/>
                  </a:spcAft>
                  <a:buClr>
                    <a:schemeClr val="accent1"/>
                  </a:buClr>
                  <a:buSzPct val="90000"/>
                  <a:buFont typeface="+mj-lt"/>
                  <a:buAutoNum type="arabicPeriod"/>
                </a:pPr>
                <a:r>
                  <a:rPr lang="en-US" sz="1800" dirty="0"/>
                  <a:t>Capture correlations between each pair of nodes</a:t>
                </a:r>
              </a:p>
              <a:p>
                <a:pPr lvl="1">
                  <a:lnSpc>
                    <a:spcPct val="150000"/>
                  </a:lnSpc>
                  <a:spcBef>
                    <a:spcPts val="300"/>
                  </a:spcBef>
                  <a:spcAft>
                    <a:spcPts val="300"/>
                  </a:spcAft>
                  <a:buClr>
                    <a:schemeClr val="accent1"/>
                  </a:buClr>
                  <a:buSzPct val="90000"/>
                </a:pPr>
                <a:r>
                  <a:rPr lang="en-US" dirty="0"/>
                  <a:t>Predict labels based on neighbors’ labels (relational classifier)</a:t>
                </a:r>
              </a:p>
              <a:p>
                <a:pPr marL="342900" indent="-342900">
                  <a:lnSpc>
                    <a:spcPct val="150000"/>
                  </a:lnSpc>
                  <a:spcBef>
                    <a:spcPts val="300"/>
                  </a:spcBef>
                  <a:spcAft>
                    <a:spcPts val="300"/>
                  </a:spcAft>
                  <a:buClr>
                    <a:schemeClr val="accent1"/>
                  </a:buClr>
                  <a:buSzPct val="90000"/>
                  <a:buFont typeface="+mj-lt"/>
                  <a:buAutoNum type="arabicPeriod"/>
                </a:pPr>
                <a:r>
                  <a:rPr lang="en-US" sz="1800" dirty="0"/>
                  <a:t>Propagate these correlations through the graph</a:t>
                </a:r>
              </a:p>
              <a:p>
                <a:pPr lvl="1">
                  <a:lnSpc>
                    <a:spcPct val="150000"/>
                  </a:lnSpc>
                  <a:spcBef>
                    <a:spcPts val="300"/>
                  </a:spcBef>
                  <a:spcAft>
                    <a:spcPts val="300"/>
                  </a:spcAft>
                  <a:buClr>
                    <a:schemeClr val="accent1"/>
                  </a:buClr>
                  <a:buSzPct val="90000"/>
                </a:pPr>
                <a:r>
                  <a:rPr lang="en-US" dirty="0"/>
                  <a:t>Iterate by applying the relational classifier until convergence to a probability of each node being of a certain label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oMath>
                </a14:m>
                <a:endParaRPr lang="en-US" dirty="0"/>
              </a:p>
            </p:txBody>
          </p:sp>
        </mc:Choice>
        <mc:Fallback xmlns="">
          <p:sp>
            <p:nvSpPr>
              <p:cNvPr id="13" name="TextBox 12">
                <a:extLst>
                  <a:ext uri="{FF2B5EF4-FFF2-40B4-BE49-F238E27FC236}">
                    <a16:creationId xmlns:a16="http://schemas.microsoft.com/office/drawing/2014/main" id="{7D7DC220-68E4-44B9-9B3A-0327B76BC916}"/>
                  </a:ext>
                </a:extLst>
              </p:cNvPr>
              <p:cNvSpPr txBox="1">
                <a:spLocks noRot="1" noChangeAspect="1" noMove="1" noResize="1" noEditPoints="1" noAdjustHandles="1" noChangeArrowheads="1" noChangeShapeType="1" noTextEdit="1"/>
              </p:cNvSpPr>
              <p:nvPr/>
            </p:nvSpPr>
            <p:spPr bwMode="gray">
              <a:xfrm>
                <a:off x="478369" y="2695364"/>
                <a:ext cx="7926160" cy="3821944"/>
              </a:xfrm>
              <a:prstGeom prst="rect">
                <a:avLst/>
              </a:prstGeom>
              <a:blipFill>
                <a:blip r:embed="rId3"/>
                <a:stretch>
                  <a:fillRect l="-615" b="-15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16FA856-1BFC-46B0-89A4-7F940F4D4C1E}"/>
                  </a:ext>
                </a:extLst>
              </p:cNvPr>
              <p:cNvSpPr txBox="1"/>
              <p:nvPr/>
            </p:nvSpPr>
            <p:spPr bwMode="gray">
              <a:xfrm>
                <a:off x="8319904" y="5554137"/>
                <a:ext cx="3962400" cy="834331"/>
              </a:xfrm>
              <a:prstGeom prst="rect">
                <a:avLst/>
              </a:prstGeom>
              <a:noFill/>
            </p:spPr>
            <p:txBody>
              <a:bodyPr wrap="squar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𝑃</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𝑌</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r>
                        <a:rPr lang="en-US" sz="1800" b="0" i="1" smtClean="0">
                          <a:latin typeface="Cambria Math" panose="02040503050406030204" pitchFamily="18" charset="0"/>
                        </a:rPr>
                        <m:t>𝑐</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𝑁</m:t>
                                  </m:r>
                                </m:e>
                                <m:sub>
                                  <m:r>
                                    <a:rPr lang="en-US" sz="1800" b="0" i="1" smtClean="0">
                                      <a:latin typeface="Cambria Math" panose="02040503050406030204" pitchFamily="18" charset="0"/>
                                    </a:rPr>
                                    <m:t>𝑖</m:t>
                                  </m:r>
                                </m:sub>
                              </m:sSub>
                            </m:e>
                          </m:d>
                        </m:den>
                      </m:f>
                      <m:nary>
                        <m:naryPr>
                          <m:chr m:val="∑"/>
                          <m:supHide m:val="on"/>
                          <m:ctrlPr>
                            <a:rPr lang="en-US" sz="1800" b="0" i="1" smtClean="0">
                              <a:latin typeface="Cambria Math" panose="02040503050406030204" pitchFamily="18" charset="0"/>
                            </a:rPr>
                          </m:ctrlPr>
                        </m:naryPr>
                        <m:sub>
                          <m:r>
                            <a:rPr lang="en-US" sz="1800" b="0" i="1" smtClean="0">
                              <a:latin typeface="Cambria Math" panose="02040503050406030204" pitchFamily="18" charset="0"/>
                            </a:rPr>
                            <m:t>𝑖𝑗</m:t>
                          </m:r>
                          <m:r>
                            <a:rPr lang="en-US" sz="1800" b="0" i="1" smtClean="0">
                              <a:latin typeface="Cambria Math" panose="02040503050406030204" pitchFamily="18" charset="0"/>
                            </a:rPr>
                            <m:t>∈</m:t>
                          </m:r>
                          <m:r>
                            <a:rPr lang="en-US" sz="1800" b="0" i="1" smtClean="0">
                              <a:latin typeface="Cambria Math" panose="02040503050406030204" pitchFamily="18" charset="0"/>
                            </a:rPr>
                            <m:t>𝑁</m:t>
                          </m:r>
                        </m:sub>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𝑖𝑗</m:t>
                              </m:r>
                            </m:sub>
                          </m:sSub>
                        </m:e>
                      </m:nary>
                      <m:r>
                        <a:rPr lang="en-US" sz="1800" b="0" i="1" smtClean="0">
                          <a:latin typeface="Cambria Math" panose="02040503050406030204" pitchFamily="18" charset="0"/>
                        </a:rPr>
                        <m:t>𝑃</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𝑌</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r>
                        <a:rPr lang="en-US" sz="1800" b="0" i="1" smtClean="0">
                          <a:latin typeface="Cambria Math" panose="02040503050406030204" pitchFamily="18" charset="0"/>
                        </a:rPr>
                        <m:t>𝑐</m:t>
                      </m:r>
                      <m:r>
                        <a:rPr lang="en-US" sz="1800" b="0" i="1" smtClean="0">
                          <a:latin typeface="Cambria Math" panose="02040503050406030204" pitchFamily="18" charset="0"/>
                        </a:rPr>
                        <m:t>)</m:t>
                      </m:r>
                    </m:oMath>
                  </m:oMathPara>
                </a14:m>
                <a:endParaRPr lang="en-US" sz="1800" dirty="0"/>
              </a:p>
            </p:txBody>
          </p:sp>
        </mc:Choice>
        <mc:Fallback xmlns="">
          <p:sp>
            <p:nvSpPr>
              <p:cNvPr id="15" name="TextBox 14">
                <a:extLst>
                  <a:ext uri="{FF2B5EF4-FFF2-40B4-BE49-F238E27FC236}">
                    <a16:creationId xmlns:a16="http://schemas.microsoft.com/office/drawing/2014/main" id="{416FA856-1BFC-46B0-89A4-7F940F4D4C1E}"/>
                  </a:ext>
                </a:extLst>
              </p:cNvPr>
              <p:cNvSpPr txBox="1">
                <a:spLocks noRot="1" noChangeAspect="1" noMove="1" noResize="1" noEditPoints="1" noAdjustHandles="1" noChangeArrowheads="1" noChangeShapeType="1" noTextEdit="1"/>
              </p:cNvSpPr>
              <p:nvPr/>
            </p:nvSpPr>
            <p:spPr bwMode="gray">
              <a:xfrm>
                <a:off x="8319904" y="5554137"/>
                <a:ext cx="3962400" cy="834331"/>
              </a:xfrm>
              <a:prstGeom prst="rect">
                <a:avLst/>
              </a:prstGeom>
              <a:blipFill>
                <a:blip r:embed="rId4"/>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D6F00C2-7715-40FF-AADC-0761BBD95FB2}"/>
              </a:ext>
            </a:extLst>
          </p:cNvPr>
          <p:cNvSpPr txBox="1"/>
          <p:nvPr/>
        </p:nvSpPr>
        <p:spPr bwMode="gray">
          <a:xfrm>
            <a:off x="8034982" y="2831920"/>
            <a:ext cx="4027147" cy="14366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nSpc>
                <a:spcPct val="150000"/>
              </a:lnSpc>
              <a:spcBef>
                <a:spcPts val="300"/>
              </a:spcBef>
              <a:spcAft>
                <a:spcPts val="300"/>
              </a:spcAft>
              <a:buClr>
                <a:schemeClr val="accent1"/>
              </a:buClr>
              <a:buSzPct val="90000"/>
            </a:pPr>
            <a:r>
              <a:rPr lang="en-US" b="1" u="sng" dirty="0"/>
              <a:t>Caveats</a:t>
            </a:r>
            <a:endParaRPr lang="en-US" sz="1800" b="1" u="sng" dirty="0"/>
          </a:p>
          <a:p>
            <a:pPr marL="342900" indent="-342900">
              <a:lnSpc>
                <a:spcPct val="150000"/>
              </a:lnSpc>
              <a:spcBef>
                <a:spcPts val="300"/>
              </a:spcBef>
              <a:spcAft>
                <a:spcPts val="300"/>
              </a:spcAft>
              <a:buClr>
                <a:schemeClr val="accent1"/>
              </a:buClr>
              <a:buSzPct val="90000"/>
              <a:buFont typeface="+mj-lt"/>
              <a:buAutoNum type="arabicPeriod"/>
            </a:pPr>
            <a:r>
              <a:rPr lang="en-US" sz="1800" dirty="0"/>
              <a:t>Convergence not guaranteed</a:t>
            </a:r>
          </a:p>
          <a:p>
            <a:pPr marL="342900" indent="-342900">
              <a:lnSpc>
                <a:spcPct val="150000"/>
              </a:lnSpc>
              <a:spcBef>
                <a:spcPts val="300"/>
              </a:spcBef>
              <a:spcAft>
                <a:spcPts val="300"/>
              </a:spcAft>
              <a:buClr>
                <a:schemeClr val="accent1"/>
              </a:buClr>
              <a:buSzPct val="90000"/>
              <a:buFont typeface="+mj-lt"/>
              <a:buAutoNum type="arabicPeriod"/>
            </a:pPr>
            <a:r>
              <a:rPr lang="en-US" dirty="0"/>
              <a:t>Model ignores graph features</a:t>
            </a:r>
          </a:p>
        </p:txBody>
      </p:sp>
    </p:spTree>
    <p:extLst>
      <p:ext uri="{BB962C8B-B14F-4D97-AF65-F5344CB8AC3E}">
        <p14:creationId xmlns:p14="http://schemas.microsoft.com/office/powerpoint/2010/main" val="188708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AF0A-B4A7-4F74-94D4-CCC0775A00BA}"/>
              </a:ext>
            </a:extLst>
          </p:cNvPr>
          <p:cNvSpPr>
            <a:spLocks noGrp="1"/>
          </p:cNvSpPr>
          <p:nvPr>
            <p:ph type="title"/>
          </p:nvPr>
        </p:nvSpPr>
        <p:spPr/>
        <p:txBody>
          <a:bodyPr/>
          <a:lstStyle/>
          <a:p>
            <a:r>
              <a:rPr lang="pt-BR" dirty="0"/>
              <a:t>Goal: how to label my neighbors?</a:t>
            </a:r>
            <a:endParaRPr lang="en-US" dirty="0"/>
          </a:p>
        </p:txBody>
      </p:sp>
      <p:sp>
        <p:nvSpPr>
          <p:cNvPr id="4" name="Slide Number Placeholder 3">
            <a:extLst>
              <a:ext uri="{FF2B5EF4-FFF2-40B4-BE49-F238E27FC236}">
                <a16:creationId xmlns:a16="http://schemas.microsoft.com/office/drawing/2014/main" id="{C0913355-60EE-4F06-8338-CDE955CF31C9}"/>
              </a:ext>
            </a:extLst>
          </p:cNvPr>
          <p:cNvSpPr>
            <a:spLocks noGrp="1"/>
          </p:cNvSpPr>
          <p:nvPr>
            <p:ph type="sldNum" sz="quarter" idx="12"/>
          </p:nvPr>
        </p:nvSpPr>
        <p:spPr/>
        <p:txBody>
          <a:bodyPr/>
          <a:lstStyle/>
          <a:p>
            <a:fld id="{81561042-0DC2-4A04-AA50-F6D44EB20EBA}" type="slidenum">
              <a:rPr lang="en-US" smtClean="0"/>
              <a:t>59</a:t>
            </a:fld>
            <a:endParaRPr lang="en-US"/>
          </a:p>
        </p:txBody>
      </p:sp>
      <p:grpSp>
        <p:nvGrpSpPr>
          <p:cNvPr id="14" name="Group 13">
            <a:extLst>
              <a:ext uri="{FF2B5EF4-FFF2-40B4-BE49-F238E27FC236}">
                <a16:creationId xmlns:a16="http://schemas.microsoft.com/office/drawing/2014/main" id="{DF817524-139E-4A66-9E27-0FB826667921}"/>
              </a:ext>
            </a:extLst>
          </p:cNvPr>
          <p:cNvGrpSpPr/>
          <p:nvPr/>
        </p:nvGrpSpPr>
        <p:grpSpPr>
          <a:xfrm>
            <a:off x="298216" y="2143472"/>
            <a:ext cx="2128477" cy="2018946"/>
            <a:chOff x="9938188" y="4606083"/>
            <a:chExt cx="2128477" cy="2018946"/>
          </a:xfrm>
        </p:grpSpPr>
        <p:sp>
          <p:nvSpPr>
            <p:cNvPr id="15" name="Oval 14">
              <a:extLst>
                <a:ext uri="{FF2B5EF4-FFF2-40B4-BE49-F238E27FC236}">
                  <a16:creationId xmlns:a16="http://schemas.microsoft.com/office/drawing/2014/main" id="{B0D6770A-EBF4-4324-9DEB-DD657DCD08C9}"/>
                </a:ext>
              </a:extLst>
            </p:cNvPr>
            <p:cNvSpPr/>
            <p:nvPr/>
          </p:nvSpPr>
          <p:spPr bwMode="gray">
            <a:xfrm>
              <a:off x="9938188" y="5000553"/>
              <a:ext cx="414216" cy="414216"/>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16" name="Oval 15">
              <a:extLst>
                <a:ext uri="{FF2B5EF4-FFF2-40B4-BE49-F238E27FC236}">
                  <a16:creationId xmlns:a16="http://schemas.microsoft.com/office/drawing/2014/main" id="{CC14BF8F-599C-4B8A-A062-A802D5E78E70}"/>
                </a:ext>
              </a:extLst>
            </p:cNvPr>
            <p:cNvSpPr/>
            <p:nvPr/>
          </p:nvSpPr>
          <p:spPr bwMode="gray">
            <a:xfrm>
              <a:off x="9938188" y="5928236"/>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17" name="Oval 16">
              <a:extLst>
                <a:ext uri="{FF2B5EF4-FFF2-40B4-BE49-F238E27FC236}">
                  <a16:creationId xmlns:a16="http://schemas.microsoft.com/office/drawing/2014/main" id="{91B1DB05-3B58-4616-BD12-2B1C35056011}"/>
                </a:ext>
              </a:extLst>
            </p:cNvPr>
            <p:cNvSpPr/>
            <p:nvPr/>
          </p:nvSpPr>
          <p:spPr bwMode="gray">
            <a:xfrm>
              <a:off x="10972096" y="5387317"/>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18" name="Straight Arrow Connector 17">
              <a:extLst>
                <a:ext uri="{FF2B5EF4-FFF2-40B4-BE49-F238E27FC236}">
                  <a16:creationId xmlns:a16="http://schemas.microsoft.com/office/drawing/2014/main" id="{A3414C4B-D703-42A4-A210-32E9475C55F7}"/>
                </a:ext>
              </a:extLst>
            </p:cNvPr>
            <p:cNvCxnSpPr>
              <a:cxnSpLocks/>
              <a:stCxn id="15" idx="4"/>
              <a:endCxn id="16" idx="0"/>
            </p:cNvCxnSpPr>
            <p:nvPr/>
          </p:nvCxnSpPr>
          <p:spPr bwMode="gray">
            <a:xfrm>
              <a:off x="10145296" y="5414769"/>
              <a:ext cx="0" cy="513467"/>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4A9381D-301A-4A9B-B3CC-173EE093232B}"/>
                </a:ext>
              </a:extLst>
            </p:cNvPr>
            <p:cNvSpPr/>
            <p:nvPr/>
          </p:nvSpPr>
          <p:spPr bwMode="gray">
            <a:xfrm>
              <a:off x="11214165" y="6210813"/>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sp>
          <p:nvSpPr>
            <p:cNvPr id="20" name="Oval 19">
              <a:extLst>
                <a:ext uri="{FF2B5EF4-FFF2-40B4-BE49-F238E27FC236}">
                  <a16:creationId xmlns:a16="http://schemas.microsoft.com/office/drawing/2014/main" id="{60F6EF72-F6EE-495C-BF1B-7D4A9A30D88C}"/>
                </a:ext>
              </a:extLst>
            </p:cNvPr>
            <p:cNvSpPr/>
            <p:nvPr/>
          </p:nvSpPr>
          <p:spPr bwMode="gray">
            <a:xfrm>
              <a:off x="11053577" y="4606083"/>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21" name="Oval 20">
              <a:extLst>
                <a:ext uri="{FF2B5EF4-FFF2-40B4-BE49-F238E27FC236}">
                  <a16:creationId xmlns:a16="http://schemas.microsoft.com/office/drawing/2014/main" id="{377B23AA-7F34-48E6-9C4E-E107BCD05B99}"/>
                </a:ext>
              </a:extLst>
            </p:cNvPr>
            <p:cNvSpPr/>
            <p:nvPr/>
          </p:nvSpPr>
          <p:spPr bwMode="gray">
            <a:xfrm>
              <a:off x="11652449" y="5207661"/>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22" name="Straight Arrow Connector 21">
              <a:extLst>
                <a:ext uri="{FF2B5EF4-FFF2-40B4-BE49-F238E27FC236}">
                  <a16:creationId xmlns:a16="http://schemas.microsoft.com/office/drawing/2014/main" id="{24027FE9-50EA-40FB-972D-A025083A19BF}"/>
                </a:ext>
              </a:extLst>
            </p:cNvPr>
            <p:cNvCxnSpPr>
              <a:cxnSpLocks/>
              <a:stCxn id="17" idx="0"/>
              <a:endCxn id="20" idx="4"/>
            </p:cNvCxnSpPr>
            <p:nvPr/>
          </p:nvCxnSpPr>
          <p:spPr bwMode="gray">
            <a:xfrm flipV="1">
              <a:off x="11179204" y="5020299"/>
              <a:ext cx="81481" cy="367018"/>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48C7F88-BEDF-480D-B7FF-99594E799CD2}"/>
                </a:ext>
              </a:extLst>
            </p:cNvPr>
            <p:cNvCxnSpPr>
              <a:cxnSpLocks/>
              <a:stCxn id="17" idx="7"/>
              <a:endCxn id="21" idx="2"/>
            </p:cNvCxnSpPr>
            <p:nvPr/>
          </p:nvCxnSpPr>
          <p:spPr bwMode="gray">
            <a:xfrm flipV="1">
              <a:off x="11325651" y="5414769"/>
              <a:ext cx="326798" cy="33209"/>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063EE61-2986-42D5-8515-C8E7DF6305E4}"/>
                </a:ext>
              </a:extLst>
            </p:cNvPr>
            <p:cNvCxnSpPr>
              <a:cxnSpLocks/>
              <a:stCxn id="20" idx="5"/>
              <a:endCxn id="21" idx="1"/>
            </p:cNvCxnSpPr>
            <p:nvPr/>
          </p:nvCxnSpPr>
          <p:spPr bwMode="gray">
            <a:xfrm>
              <a:off x="11407132" y="4959638"/>
              <a:ext cx="305978" cy="308684"/>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8738BEC0-2296-4BBE-B296-8EF58447F142}"/>
                </a:ext>
              </a:extLst>
            </p:cNvPr>
            <p:cNvCxnSpPr>
              <a:cxnSpLocks/>
              <a:stCxn id="16" idx="5"/>
              <a:endCxn id="19" idx="2"/>
            </p:cNvCxnSpPr>
            <p:nvPr/>
          </p:nvCxnSpPr>
          <p:spPr bwMode="gray">
            <a:xfrm>
              <a:off x="10291743" y="6281791"/>
              <a:ext cx="922422" cy="136130"/>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E00A722-C386-4FF9-8D8E-A00608DD9934}"/>
                </a:ext>
              </a:extLst>
            </p:cNvPr>
            <p:cNvCxnSpPr>
              <a:cxnSpLocks/>
              <a:stCxn id="15" idx="5"/>
              <a:endCxn id="19" idx="1"/>
            </p:cNvCxnSpPr>
            <p:nvPr/>
          </p:nvCxnSpPr>
          <p:spPr bwMode="gray">
            <a:xfrm>
              <a:off x="10291743" y="5354108"/>
              <a:ext cx="983083" cy="917366"/>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A122125E-C486-4A3B-8F10-E43AE8EA4914}"/>
              </a:ext>
            </a:extLst>
          </p:cNvPr>
          <p:cNvGrpSpPr/>
          <p:nvPr/>
        </p:nvGrpSpPr>
        <p:grpSpPr>
          <a:xfrm>
            <a:off x="2156991" y="3018921"/>
            <a:ext cx="953338" cy="960684"/>
            <a:chOff x="10584382" y="3100299"/>
            <a:chExt cx="953338" cy="960684"/>
          </a:xfrm>
        </p:grpSpPr>
        <p:sp>
          <p:nvSpPr>
            <p:cNvPr id="29" name="Oval 28">
              <a:extLst>
                <a:ext uri="{FF2B5EF4-FFF2-40B4-BE49-F238E27FC236}">
                  <a16:creationId xmlns:a16="http://schemas.microsoft.com/office/drawing/2014/main" id="{4B46998F-9A6E-4C77-8CEC-39F51E544935}"/>
                </a:ext>
              </a:extLst>
            </p:cNvPr>
            <p:cNvSpPr/>
            <p:nvPr/>
          </p:nvSpPr>
          <p:spPr bwMode="gray">
            <a:xfrm>
              <a:off x="10584382" y="3646767"/>
              <a:ext cx="414216" cy="414216"/>
            </a:xfrm>
            <a:prstGeom prst="ellipse">
              <a:avLst/>
            </a:prstGeom>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G</a:t>
              </a:r>
            </a:p>
          </p:txBody>
        </p:sp>
        <p:sp>
          <p:nvSpPr>
            <p:cNvPr id="31" name="Oval 30">
              <a:extLst>
                <a:ext uri="{FF2B5EF4-FFF2-40B4-BE49-F238E27FC236}">
                  <a16:creationId xmlns:a16="http://schemas.microsoft.com/office/drawing/2014/main" id="{56B0C758-98EF-4508-8B2F-5E8B84DA726C}"/>
                </a:ext>
              </a:extLst>
            </p:cNvPr>
            <p:cNvSpPr/>
            <p:nvPr/>
          </p:nvSpPr>
          <p:spPr bwMode="gray">
            <a:xfrm>
              <a:off x="11123504" y="3100299"/>
              <a:ext cx="414216" cy="414216"/>
            </a:xfrm>
            <a:prstGeom prst="ellipse">
              <a:avLst/>
            </a:prstGeom>
            <a:solidFill>
              <a:schemeClr val="accent5">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H</a:t>
              </a:r>
            </a:p>
          </p:txBody>
        </p:sp>
        <p:cxnSp>
          <p:nvCxnSpPr>
            <p:cNvPr id="33" name="Straight Arrow Connector 32">
              <a:extLst>
                <a:ext uri="{FF2B5EF4-FFF2-40B4-BE49-F238E27FC236}">
                  <a16:creationId xmlns:a16="http://schemas.microsoft.com/office/drawing/2014/main" id="{EFF1389D-40C1-470E-B7B9-920CBEAF2924}"/>
                </a:ext>
              </a:extLst>
            </p:cNvPr>
            <p:cNvCxnSpPr>
              <a:cxnSpLocks/>
              <a:stCxn id="29" idx="7"/>
              <a:endCxn id="31" idx="3"/>
            </p:cNvCxnSpPr>
            <p:nvPr/>
          </p:nvCxnSpPr>
          <p:spPr bwMode="gray">
            <a:xfrm flipV="1">
              <a:off x="10937937" y="3453854"/>
              <a:ext cx="246228" cy="253574"/>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cxnSp>
        <p:nvCxnSpPr>
          <p:cNvPr id="34" name="Straight Arrow Connector 33">
            <a:extLst>
              <a:ext uri="{FF2B5EF4-FFF2-40B4-BE49-F238E27FC236}">
                <a16:creationId xmlns:a16="http://schemas.microsoft.com/office/drawing/2014/main" id="{7520AF2D-6AD8-4BC6-9C2B-1BA0DACDD10F}"/>
              </a:ext>
            </a:extLst>
          </p:cNvPr>
          <p:cNvCxnSpPr>
            <a:cxnSpLocks/>
            <a:stCxn id="15" idx="6"/>
            <a:endCxn id="20" idx="2"/>
          </p:cNvCxnSpPr>
          <p:nvPr/>
        </p:nvCxnSpPr>
        <p:spPr bwMode="gray">
          <a:xfrm flipV="1">
            <a:off x="712432" y="2350580"/>
            <a:ext cx="701173" cy="394470"/>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46F8F580-C094-4941-A98E-426B25E903D6}"/>
              </a:ext>
            </a:extLst>
          </p:cNvPr>
          <p:cNvCxnSpPr>
            <a:cxnSpLocks/>
            <a:stCxn id="19" idx="0"/>
            <a:endCxn id="17" idx="4"/>
          </p:cNvCxnSpPr>
          <p:nvPr/>
        </p:nvCxnSpPr>
        <p:spPr bwMode="gray">
          <a:xfrm flipH="1" flipV="1">
            <a:off x="1539232" y="3338922"/>
            <a:ext cx="242069" cy="409280"/>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F04AD58E-2846-42CB-8337-4990972D0502}"/>
              </a:ext>
            </a:extLst>
          </p:cNvPr>
          <p:cNvCxnSpPr>
            <a:cxnSpLocks/>
            <a:stCxn id="21" idx="4"/>
            <a:endCxn id="29" idx="0"/>
          </p:cNvCxnSpPr>
          <p:nvPr/>
        </p:nvCxnSpPr>
        <p:spPr bwMode="gray">
          <a:xfrm>
            <a:off x="2219585" y="3159266"/>
            <a:ext cx="144514" cy="406123"/>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37" name="Group 36">
            <a:extLst>
              <a:ext uri="{FF2B5EF4-FFF2-40B4-BE49-F238E27FC236}">
                <a16:creationId xmlns:a16="http://schemas.microsoft.com/office/drawing/2014/main" id="{233F3381-BF0C-4D57-B6AE-B835915474E0}"/>
              </a:ext>
            </a:extLst>
          </p:cNvPr>
          <p:cNvGrpSpPr/>
          <p:nvPr/>
        </p:nvGrpSpPr>
        <p:grpSpPr>
          <a:xfrm>
            <a:off x="8846631" y="2259286"/>
            <a:ext cx="2128477" cy="2018946"/>
            <a:chOff x="9938188" y="4606083"/>
            <a:chExt cx="2128477" cy="2018946"/>
          </a:xfrm>
        </p:grpSpPr>
        <p:sp>
          <p:nvSpPr>
            <p:cNvPr id="38" name="Oval 37">
              <a:extLst>
                <a:ext uri="{FF2B5EF4-FFF2-40B4-BE49-F238E27FC236}">
                  <a16:creationId xmlns:a16="http://schemas.microsoft.com/office/drawing/2014/main" id="{18A4B5CF-ADD2-4F45-8E85-11D91001EE69}"/>
                </a:ext>
              </a:extLst>
            </p:cNvPr>
            <p:cNvSpPr/>
            <p:nvPr/>
          </p:nvSpPr>
          <p:spPr bwMode="gray">
            <a:xfrm>
              <a:off x="9938188" y="5000553"/>
              <a:ext cx="414216" cy="414216"/>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39" name="Oval 38">
              <a:extLst>
                <a:ext uri="{FF2B5EF4-FFF2-40B4-BE49-F238E27FC236}">
                  <a16:creationId xmlns:a16="http://schemas.microsoft.com/office/drawing/2014/main" id="{9A060CED-2729-4DEC-A1C6-429701AD9FCF}"/>
                </a:ext>
              </a:extLst>
            </p:cNvPr>
            <p:cNvSpPr/>
            <p:nvPr/>
          </p:nvSpPr>
          <p:spPr bwMode="gray">
            <a:xfrm>
              <a:off x="9938188" y="5928236"/>
              <a:ext cx="414216" cy="414216"/>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40" name="Oval 39">
              <a:extLst>
                <a:ext uri="{FF2B5EF4-FFF2-40B4-BE49-F238E27FC236}">
                  <a16:creationId xmlns:a16="http://schemas.microsoft.com/office/drawing/2014/main" id="{11D7159E-68E0-4511-B41A-135144938CD3}"/>
                </a:ext>
              </a:extLst>
            </p:cNvPr>
            <p:cNvSpPr/>
            <p:nvPr/>
          </p:nvSpPr>
          <p:spPr bwMode="gray">
            <a:xfrm>
              <a:off x="10972096" y="5387317"/>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41" name="Straight Arrow Connector 40">
              <a:extLst>
                <a:ext uri="{FF2B5EF4-FFF2-40B4-BE49-F238E27FC236}">
                  <a16:creationId xmlns:a16="http://schemas.microsoft.com/office/drawing/2014/main" id="{AD0E8CDF-9CFB-4C0B-83C3-F51300B72046}"/>
                </a:ext>
              </a:extLst>
            </p:cNvPr>
            <p:cNvCxnSpPr>
              <a:cxnSpLocks/>
              <a:stCxn id="38" idx="4"/>
              <a:endCxn id="39" idx="0"/>
            </p:cNvCxnSpPr>
            <p:nvPr/>
          </p:nvCxnSpPr>
          <p:spPr bwMode="gray">
            <a:xfrm>
              <a:off x="10145296" y="5414769"/>
              <a:ext cx="0" cy="513467"/>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2" name="Oval 41">
              <a:extLst>
                <a:ext uri="{FF2B5EF4-FFF2-40B4-BE49-F238E27FC236}">
                  <a16:creationId xmlns:a16="http://schemas.microsoft.com/office/drawing/2014/main" id="{AD54F4B9-008D-45F0-A888-A0BE254FD1DE}"/>
                </a:ext>
              </a:extLst>
            </p:cNvPr>
            <p:cNvSpPr/>
            <p:nvPr/>
          </p:nvSpPr>
          <p:spPr bwMode="gray">
            <a:xfrm>
              <a:off x="11214165" y="6210813"/>
              <a:ext cx="414216" cy="414216"/>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sp>
          <p:nvSpPr>
            <p:cNvPr id="43" name="Oval 42">
              <a:extLst>
                <a:ext uri="{FF2B5EF4-FFF2-40B4-BE49-F238E27FC236}">
                  <a16:creationId xmlns:a16="http://schemas.microsoft.com/office/drawing/2014/main" id="{12D53D17-035D-4FA0-BC49-53E5CFE4B9C0}"/>
                </a:ext>
              </a:extLst>
            </p:cNvPr>
            <p:cNvSpPr/>
            <p:nvPr/>
          </p:nvSpPr>
          <p:spPr bwMode="gray">
            <a:xfrm>
              <a:off x="11053577" y="4606083"/>
              <a:ext cx="414216" cy="414216"/>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44" name="Oval 43">
              <a:extLst>
                <a:ext uri="{FF2B5EF4-FFF2-40B4-BE49-F238E27FC236}">
                  <a16:creationId xmlns:a16="http://schemas.microsoft.com/office/drawing/2014/main" id="{ACD20A22-FEB2-40BE-8499-2EFCF9062E5F}"/>
                </a:ext>
              </a:extLst>
            </p:cNvPr>
            <p:cNvSpPr/>
            <p:nvPr/>
          </p:nvSpPr>
          <p:spPr bwMode="gray">
            <a:xfrm>
              <a:off x="11652449" y="5207661"/>
              <a:ext cx="414216" cy="414216"/>
            </a:xfrm>
            <a:prstGeom prst="ellipse">
              <a:avLst/>
            </a:prstGeom>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45" name="Straight Arrow Connector 44">
              <a:extLst>
                <a:ext uri="{FF2B5EF4-FFF2-40B4-BE49-F238E27FC236}">
                  <a16:creationId xmlns:a16="http://schemas.microsoft.com/office/drawing/2014/main" id="{E3428ABA-8E63-4EE0-902B-8AF167651626}"/>
                </a:ext>
              </a:extLst>
            </p:cNvPr>
            <p:cNvCxnSpPr>
              <a:cxnSpLocks/>
              <a:stCxn id="40" idx="0"/>
              <a:endCxn id="43" idx="4"/>
            </p:cNvCxnSpPr>
            <p:nvPr/>
          </p:nvCxnSpPr>
          <p:spPr bwMode="gray">
            <a:xfrm flipV="1">
              <a:off x="11179204" y="5020299"/>
              <a:ext cx="81481" cy="367018"/>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7D4885BC-5D2D-4F56-A476-B7ACFB100FE0}"/>
                </a:ext>
              </a:extLst>
            </p:cNvPr>
            <p:cNvCxnSpPr>
              <a:cxnSpLocks/>
              <a:stCxn id="40" idx="7"/>
              <a:endCxn id="44" idx="2"/>
            </p:cNvCxnSpPr>
            <p:nvPr/>
          </p:nvCxnSpPr>
          <p:spPr bwMode="gray">
            <a:xfrm flipV="1">
              <a:off x="11325651" y="5414769"/>
              <a:ext cx="326798" cy="33209"/>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61972F44-B4E0-4F7F-8ADA-6B10192FB5F8}"/>
                </a:ext>
              </a:extLst>
            </p:cNvPr>
            <p:cNvCxnSpPr>
              <a:cxnSpLocks/>
              <a:stCxn id="43" idx="5"/>
              <a:endCxn id="44" idx="1"/>
            </p:cNvCxnSpPr>
            <p:nvPr/>
          </p:nvCxnSpPr>
          <p:spPr bwMode="gray">
            <a:xfrm>
              <a:off x="11407132" y="4959638"/>
              <a:ext cx="305978" cy="308684"/>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B49BEFCB-5B4E-4BEE-B403-7932DFCD934B}"/>
                </a:ext>
              </a:extLst>
            </p:cNvPr>
            <p:cNvCxnSpPr>
              <a:cxnSpLocks/>
              <a:stCxn id="39" idx="5"/>
              <a:endCxn id="42" idx="2"/>
            </p:cNvCxnSpPr>
            <p:nvPr/>
          </p:nvCxnSpPr>
          <p:spPr bwMode="gray">
            <a:xfrm>
              <a:off x="10291743" y="6281791"/>
              <a:ext cx="922422" cy="136130"/>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F490294-97E1-4EEC-A671-96C04733A7E5}"/>
                </a:ext>
              </a:extLst>
            </p:cNvPr>
            <p:cNvCxnSpPr>
              <a:cxnSpLocks/>
              <a:stCxn id="38" idx="5"/>
              <a:endCxn id="42" idx="1"/>
            </p:cNvCxnSpPr>
            <p:nvPr/>
          </p:nvCxnSpPr>
          <p:spPr bwMode="gray">
            <a:xfrm>
              <a:off x="10291743" y="5354108"/>
              <a:ext cx="983083" cy="917366"/>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E3B40964-42BC-4AC6-BE72-2C82B0062E27}"/>
              </a:ext>
            </a:extLst>
          </p:cNvPr>
          <p:cNvGrpSpPr/>
          <p:nvPr/>
        </p:nvGrpSpPr>
        <p:grpSpPr>
          <a:xfrm>
            <a:off x="10705406" y="3134735"/>
            <a:ext cx="953338" cy="960684"/>
            <a:chOff x="10584382" y="3100299"/>
            <a:chExt cx="953338" cy="960684"/>
          </a:xfrm>
        </p:grpSpPr>
        <p:sp>
          <p:nvSpPr>
            <p:cNvPr id="51" name="Oval 50">
              <a:extLst>
                <a:ext uri="{FF2B5EF4-FFF2-40B4-BE49-F238E27FC236}">
                  <a16:creationId xmlns:a16="http://schemas.microsoft.com/office/drawing/2014/main" id="{B3F5ED82-C5B2-4628-BCED-34FD66A36B36}"/>
                </a:ext>
              </a:extLst>
            </p:cNvPr>
            <p:cNvSpPr/>
            <p:nvPr/>
          </p:nvSpPr>
          <p:spPr bwMode="gray">
            <a:xfrm>
              <a:off x="10584382" y="3646767"/>
              <a:ext cx="414216" cy="414216"/>
            </a:xfrm>
            <a:prstGeom prst="ellipse">
              <a:avLst/>
            </a:prstGeom>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G</a:t>
              </a:r>
            </a:p>
          </p:txBody>
        </p:sp>
        <p:sp>
          <p:nvSpPr>
            <p:cNvPr id="52" name="Oval 51">
              <a:extLst>
                <a:ext uri="{FF2B5EF4-FFF2-40B4-BE49-F238E27FC236}">
                  <a16:creationId xmlns:a16="http://schemas.microsoft.com/office/drawing/2014/main" id="{F8B07EC0-65F7-44BC-89C9-813F9738EA95}"/>
                </a:ext>
              </a:extLst>
            </p:cNvPr>
            <p:cNvSpPr/>
            <p:nvPr/>
          </p:nvSpPr>
          <p:spPr bwMode="gray">
            <a:xfrm>
              <a:off x="11123504" y="3100299"/>
              <a:ext cx="414216" cy="414216"/>
            </a:xfrm>
            <a:prstGeom prst="ellipse">
              <a:avLst/>
            </a:prstGeom>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H</a:t>
              </a:r>
            </a:p>
          </p:txBody>
        </p:sp>
        <p:cxnSp>
          <p:nvCxnSpPr>
            <p:cNvPr id="53" name="Straight Arrow Connector 52">
              <a:extLst>
                <a:ext uri="{FF2B5EF4-FFF2-40B4-BE49-F238E27FC236}">
                  <a16:creationId xmlns:a16="http://schemas.microsoft.com/office/drawing/2014/main" id="{CED3CD15-F905-4B83-A85C-3D5DFB978256}"/>
                </a:ext>
              </a:extLst>
            </p:cNvPr>
            <p:cNvCxnSpPr>
              <a:cxnSpLocks/>
              <a:stCxn id="51" idx="7"/>
              <a:endCxn id="52" idx="3"/>
            </p:cNvCxnSpPr>
            <p:nvPr/>
          </p:nvCxnSpPr>
          <p:spPr bwMode="gray">
            <a:xfrm flipV="1">
              <a:off x="10937937" y="3453854"/>
              <a:ext cx="246228" cy="253574"/>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cxnSp>
        <p:nvCxnSpPr>
          <p:cNvPr id="54" name="Straight Arrow Connector 53">
            <a:extLst>
              <a:ext uri="{FF2B5EF4-FFF2-40B4-BE49-F238E27FC236}">
                <a16:creationId xmlns:a16="http://schemas.microsoft.com/office/drawing/2014/main" id="{5DA8697C-2E21-4A51-9CB3-D98DDEF564CB}"/>
              </a:ext>
            </a:extLst>
          </p:cNvPr>
          <p:cNvCxnSpPr>
            <a:cxnSpLocks/>
            <a:stCxn id="38" idx="6"/>
            <a:endCxn id="43" idx="2"/>
          </p:cNvCxnSpPr>
          <p:nvPr/>
        </p:nvCxnSpPr>
        <p:spPr bwMode="gray">
          <a:xfrm flipV="1">
            <a:off x="9260847" y="2466394"/>
            <a:ext cx="701173" cy="394470"/>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10E89F09-C475-4BB2-90CE-21037B602F6A}"/>
              </a:ext>
            </a:extLst>
          </p:cNvPr>
          <p:cNvCxnSpPr>
            <a:cxnSpLocks/>
            <a:stCxn id="42" idx="0"/>
            <a:endCxn id="40" idx="4"/>
          </p:cNvCxnSpPr>
          <p:nvPr/>
        </p:nvCxnSpPr>
        <p:spPr bwMode="gray">
          <a:xfrm flipH="1" flipV="1">
            <a:off x="10087647" y="3454736"/>
            <a:ext cx="242069" cy="409280"/>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8861CC48-BB1F-4F11-AF69-929DAF41A6C5}"/>
              </a:ext>
            </a:extLst>
          </p:cNvPr>
          <p:cNvCxnSpPr>
            <a:cxnSpLocks/>
            <a:stCxn id="44" idx="4"/>
            <a:endCxn id="51" idx="0"/>
          </p:cNvCxnSpPr>
          <p:nvPr/>
        </p:nvCxnSpPr>
        <p:spPr bwMode="gray">
          <a:xfrm>
            <a:off x="10768000" y="3275080"/>
            <a:ext cx="144514" cy="406123"/>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162BE4E2-338F-4D46-B628-A57F31AF399F}"/>
              </a:ext>
            </a:extLst>
          </p:cNvPr>
          <p:cNvSpPr txBox="1"/>
          <p:nvPr/>
        </p:nvSpPr>
        <p:spPr bwMode="gray">
          <a:xfrm>
            <a:off x="9961109" y="1961111"/>
            <a:ext cx="481268" cy="28021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75%</a:t>
            </a:r>
          </a:p>
        </p:txBody>
      </p:sp>
      <p:sp>
        <p:nvSpPr>
          <p:cNvPr id="5" name="TextBox 4">
            <a:extLst>
              <a:ext uri="{FF2B5EF4-FFF2-40B4-BE49-F238E27FC236}">
                <a16:creationId xmlns:a16="http://schemas.microsoft.com/office/drawing/2014/main" id="{193C55DD-D12A-4A5A-9236-50CB6DA9EB99}"/>
              </a:ext>
            </a:extLst>
          </p:cNvPr>
          <p:cNvSpPr txBox="1"/>
          <p:nvPr/>
        </p:nvSpPr>
        <p:spPr bwMode="gray">
          <a:xfrm>
            <a:off x="8788777" y="2416242"/>
            <a:ext cx="481268" cy="28021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100%</a:t>
            </a:r>
          </a:p>
        </p:txBody>
      </p:sp>
      <p:sp>
        <p:nvSpPr>
          <p:cNvPr id="6" name="TextBox 5">
            <a:extLst>
              <a:ext uri="{FF2B5EF4-FFF2-40B4-BE49-F238E27FC236}">
                <a16:creationId xmlns:a16="http://schemas.microsoft.com/office/drawing/2014/main" id="{A287FFFD-8082-43A5-8D8C-90B6BC58D116}"/>
              </a:ext>
            </a:extLst>
          </p:cNvPr>
          <p:cNvSpPr txBox="1"/>
          <p:nvPr/>
        </p:nvSpPr>
        <p:spPr bwMode="gray">
          <a:xfrm>
            <a:off x="8851311" y="4164360"/>
            <a:ext cx="481268" cy="28021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85%</a:t>
            </a:r>
          </a:p>
        </p:txBody>
      </p:sp>
      <p:sp>
        <p:nvSpPr>
          <p:cNvPr id="7" name="TextBox 6">
            <a:extLst>
              <a:ext uri="{FF2B5EF4-FFF2-40B4-BE49-F238E27FC236}">
                <a16:creationId xmlns:a16="http://schemas.microsoft.com/office/drawing/2014/main" id="{C38C9C45-2B5C-4F3A-A650-D870496E9DF7}"/>
              </a:ext>
            </a:extLst>
          </p:cNvPr>
          <p:cNvSpPr txBox="1"/>
          <p:nvPr/>
        </p:nvSpPr>
        <p:spPr bwMode="gray">
          <a:xfrm>
            <a:off x="10115579" y="4389337"/>
            <a:ext cx="481268" cy="28021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75%</a:t>
            </a:r>
          </a:p>
        </p:txBody>
      </p:sp>
      <p:sp>
        <p:nvSpPr>
          <p:cNvPr id="9" name="TextBox 8">
            <a:extLst>
              <a:ext uri="{FF2B5EF4-FFF2-40B4-BE49-F238E27FC236}">
                <a16:creationId xmlns:a16="http://schemas.microsoft.com/office/drawing/2014/main" id="{C60F61A7-5818-4128-8E96-4B5276B9743E}"/>
              </a:ext>
            </a:extLst>
          </p:cNvPr>
          <p:cNvSpPr txBox="1"/>
          <p:nvPr/>
        </p:nvSpPr>
        <p:spPr bwMode="gray">
          <a:xfrm>
            <a:off x="9622877" y="2867505"/>
            <a:ext cx="481268" cy="28021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50%</a:t>
            </a:r>
          </a:p>
        </p:txBody>
      </p:sp>
      <p:sp>
        <p:nvSpPr>
          <p:cNvPr id="10" name="TextBox 9">
            <a:extLst>
              <a:ext uri="{FF2B5EF4-FFF2-40B4-BE49-F238E27FC236}">
                <a16:creationId xmlns:a16="http://schemas.microsoft.com/office/drawing/2014/main" id="{022F7C6B-A6E3-48B5-A84E-3346B121BBD9}"/>
              </a:ext>
            </a:extLst>
          </p:cNvPr>
          <p:cNvSpPr txBox="1"/>
          <p:nvPr/>
        </p:nvSpPr>
        <p:spPr bwMode="gray">
          <a:xfrm>
            <a:off x="10804424" y="2639448"/>
            <a:ext cx="481268" cy="28021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75%</a:t>
            </a:r>
          </a:p>
        </p:txBody>
      </p:sp>
      <p:sp>
        <p:nvSpPr>
          <p:cNvPr id="11" name="TextBox 10">
            <a:extLst>
              <a:ext uri="{FF2B5EF4-FFF2-40B4-BE49-F238E27FC236}">
                <a16:creationId xmlns:a16="http://schemas.microsoft.com/office/drawing/2014/main" id="{4ECAE8A7-719E-4272-971A-1206A1075D16}"/>
              </a:ext>
            </a:extLst>
          </p:cNvPr>
          <p:cNvSpPr txBox="1"/>
          <p:nvPr/>
        </p:nvSpPr>
        <p:spPr bwMode="gray">
          <a:xfrm>
            <a:off x="11058961" y="4022309"/>
            <a:ext cx="481268" cy="28021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100%</a:t>
            </a:r>
          </a:p>
        </p:txBody>
      </p:sp>
      <p:sp>
        <p:nvSpPr>
          <p:cNvPr id="12" name="TextBox 11">
            <a:extLst>
              <a:ext uri="{FF2B5EF4-FFF2-40B4-BE49-F238E27FC236}">
                <a16:creationId xmlns:a16="http://schemas.microsoft.com/office/drawing/2014/main" id="{69A73904-03CA-45A0-9AED-EC761019DE77}"/>
              </a:ext>
            </a:extLst>
          </p:cNvPr>
          <p:cNvSpPr txBox="1"/>
          <p:nvPr/>
        </p:nvSpPr>
        <p:spPr bwMode="gray">
          <a:xfrm>
            <a:off x="11710155" y="3263705"/>
            <a:ext cx="481268" cy="28021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100%</a:t>
            </a:r>
          </a:p>
        </p:txBody>
      </p:sp>
      <p:grpSp>
        <p:nvGrpSpPr>
          <p:cNvPr id="58" name="Group 57">
            <a:extLst>
              <a:ext uri="{FF2B5EF4-FFF2-40B4-BE49-F238E27FC236}">
                <a16:creationId xmlns:a16="http://schemas.microsoft.com/office/drawing/2014/main" id="{2425965B-BED1-40E2-B64E-A4349DE49B36}"/>
              </a:ext>
            </a:extLst>
          </p:cNvPr>
          <p:cNvGrpSpPr/>
          <p:nvPr/>
        </p:nvGrpSpPr>
        <p:grpSpPr>
          <a:xfrm>
            <a:off x="3744729" y="2149793"/>
            <a:ext cx="2128477" cy="2018946"/>
            <a:chOff x="9938188" y="4606083"/>
            <a:chExt cx="2128477" cy="2018946"/>
          </a:xfrm>
        </p:grpSpPr>
        <p:sp>
          <p:nvSpPr>
            <p:cNvPr id="59" name="Oval 58">
              <a:extLst>
                <a:ext uri="{FF2B5EF4-FFF2-40B4-BE49-F238E27FC236}">
                  <a16:creationId xmlns:a16="http://schemas.microsoft.com/office/drawing/2014/main" id="{B8D7B5D2-1CA1-4E80-BCFD-C66568B723AD}"/>
                </a:ext>
              </a:extLst>
            </p:cNvPr>
            <p:cNvSpPr/>
            <p:nvPr/>
          </p:nvSpPr>
          <p:spPr bwMode="gray">
            <a:xfrm>
              <a:off x="9938188" y="5000553"/>
              <a:ext cx="414216" cy="414216"/>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60" name="Oval 59">
              <a:extLst>
                <a:ext uri="{FF2B5EF4-FFF2-40B4-BE49-F238E27FC236}">
                  <a16:creationId xmlns:a16="http://schemas.microsoft.com/office/drawing/2014/main" id="{BB778392-AABD-4B4F-956A-5FED887BD7C0}"/>
                </a:ext>
              </a:extLst>
            </p:cNvPr>
            <p:cNvSpPr/>
            <p:nvPr/>
          </p:nvSpPr>
          <p:spPr bwMode="gray">
            <a:xfrm>
              <a:off x="9938188" y="5928236"/>
              <a:ext cx="414216" cy="414216"/>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61" name="Oval 60">
              <a:extLst>
                <a:ext uri="{FF2B5EF4-FFF2-40B4-BE49-F238E27FC236}">
                  <a16:creationId xmlns:a16="http://schemas.microsoft.com/office/drawing/2014/main" id="{6EBA2DC3-3042-4C3B-A2EC-714B44FCDE4B}"/>
                </a:ext>
              </a:extLst>
            </p:cNvPr>
            <p:cNvSpPr/>
            <p:nvPr/>
          </p:nvSpPr>
          <p:spPr bwMode="gray">
            <a:xfrm>
              <a:off x="10972096" y="5387317"/>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62" name="Straight Arrow Connector 61">
              <a:extLst>
                <a:ext uri="{FF2B5EF4-FFF2-40B4-BE49-F238E27FC236}">
                  <a16:creationId xmlns:a16="http://schemas.microsoft.com/office/drawing/2014/main" id="{57CCEF4C-2551-472B-B32A-2B45C373200B}"/>
                </a:ext>
              </a:extLst>
            </p:cNvPr>
            <p:cNvCxnSpPr>
              <a:cxnSpLocks/>
              <a:stCxn id="59" idx="4"/>
              <a:endCxn id="60" idx="0"/>
            </p:cNvCxnSpPr>
            <p:nvPr/>
          </p:nvCxnSpPr>
          <p:spPr bwMode="gray">
            <a:xfrm>
              <a:off x="10145296" y="5414769"/>
              <a:ext cx="0" cy="513467"/>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3" name="Oval 62">
              <a:extLst>
                <a:ext uri="{FF2B5EF4-FFF2-40B4-BE49-F238E27FC236}">
                  <a16:creationId xmlns:a16="http://schemas.microsoft.com/office/drawing/2014/main" id="{7242D64C-A2D9-4766-957B-0A1DD1C29BDA}"/>
                </a:ext>
              </a:extLst>
            </p:cNvPr>
            <p:cNvSpPr/>
            <p:nvPr/>
          </p:nvSpPr>
          <p:spPr bwMode="gray">
            <a:xfrm>
              <a:off x="11214165" y="6210813"/>
              <a:ext cx="414216" cy="414216"/>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sp>
          <p:nvSpPr>
            <p:cNvPr id="64" name="Oval 63">
              <a:extLst>
                <a:ext uri="{FF2B5EF4-FFF2-40B4-BE49-F238E27FC236}">
                  <a16:creationId xmlns:a16="http://schemas.microsoft.com/office/drawing/2014/main" id="{C951523E-6EDB-4F2B-B8F1-7E1311F2597D}"/>
                </a:ext>
              </a:extLst>
            </p:cNvPr>
            <p:cNvSpPr/>
            <p:nvPr/>
          </p:nvSpPr>
          <p:spPr bwMode="gray">
            <a:xfrm>
              <a:off x="11053577" y="4606083"/>
              <a:ext cx="414216" cy="414216"/>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65" name="Oval 64">
              <a:extLst>
                <a:ext uri="{FF2B5EF4-FFF2-40B4-BE49-F238E27FC236}">
                  <a16:creationId xmlns:a16="http://schemas.microsoft.com/office/drawing/2014/main" id="{44A7E4E9-FB4B-41E3-A55B-69D1C3ADFA10}"/>
                </a:ext>
              </a:extLst>
            </p:cNvPr>
            <p:cNvSpPr/>
            <p:nvPr/>
          </p:nvSpPr>
          <p:spPr bwMode="gray">
            <a:xfrm>
              <a:off x="11652449" y="5207661"/>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66" name="Straight Arrow Connector 65">
              <a:extLst>
                <a:ext uri="{FF2B5EF4-FFF2-40B4-BE49-F238E27FC236}">
                  <a16:creationId xmlns:a16="http://schemas.microsoft.com/office/drawing/2014/main" id="{2CAEAB9A-B651-402C-A718-E210F23631E6}"/>
                </a:ext>
              </a:extLst>
            </p:cNvPr>
            <p:cNvCxnSpPr>
              <a:cxnSpLocks/>
              <a:stCxn id="61" idx="0"/>
              <a:endCxn id="64" idx="4"/>
            </p:cNvCxnSpPr>
            <p:nvPr/>
          </p:nvCxnSpPr>
          <p:spPr bwMode="gray">
            <a:xfrm flipV="1">
              <a:off x="11179204" y="5020299"/>
              <a:ext cx="81481" cy="367018"/>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F888331D-55A4-4649-979F-592B0FA1DF6A}"/>
                </a:ext>
              </a:extLst>
            </p:cNvPr>
            <p:cNvCxnSpPr>
              <a:cxnSpLocks/>
              <a:stCxn id="61" idx="7"/>
              <a:endCxn id="65" idx="2"/>
            </p:cNvCxnSpPr>
            <p:nvPr/>
          </p:nvCxnSpPr>
          <p:spPr bwMode="gray">
            <a:xfrm flipV="1">
              <a:off x="11325651" y="5414769"/>
              <a:ext cx="326798" cy="33209"/>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C82253D5-BE49-4533-B8D2-A3065BD909B9}"/>
                </a:ext>
              </a:extLst>
            </p:cNvPr>
            <p:cNvCxnSpPr>
              <a:cxnSpLocks/>
              <a:stCxn id="64" idx="5"/>
              <a:endCxn id="65" idx="1"/>
            </p:cNvCxnSpPr>
            <p:nvPr/>
          </p:nvCxnSpPr>
          <p:spPr bwMode="gray">
            <a:xfrm>
              <a:off x="11407132" y="4959638"/>
              <a:ext cx="305978" cy="308684"/>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5A3C3C37-1730-434F-A3C3-046551E09F5E}"/>
                </a:ext>
              </a:extLst>
            </p:cNvPr>
            <p:cNvCxnSpPr>
              <a:cxnSpLocks/>
              <a:stCxn id="60" idx="5"/>
              <a:endCxn id="63" idx="2"/>
            </p:cNvCxnSpPr>
            <p:nvPr/>
          </p:nvCxnSpPr>
          <p:spPr bwMode="gray">
            <a:xfrm>
              <a:off x="10291743" y="6281791"/>
              <a:ext cx="922422" cy="136130"/>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D332E20F-9B46-499D-B98C-4DCC379EC7C9}"/>
                </a:ext>
              </a:extLst>
            </p:cNvPr>
            <p:cNvCxnSpPr>
              <a:cxnSpLocks/>
              <a:stCxn id="59" idx="5"/>
              <a:endCxn id="63" idx="1"/>
            </p:cNvCxnSpPr>
            <p:nvPr/>
          </p:nvCxnSpPr>
          <p:spPr bwMode="gray">
            <a:xfrm>
              <a:off x="10291743" y="5354108"/>
              <a:ext cx="983083" cy="917366"/>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71" name="Group 70">
            <a:extLst>
              <a:ext uri="{FF2B5EF4-FFF2-40B4-BE49-F238E27FC236}">
                <a16:creationId xmlns:a16="http://schemas.microsoft.com/office/drawing/2014/main" id="{BE57C310-ECB3-4CCA-8C45-C2A43364C119}"/>
              </a:ext>
            </a:extLst>
          </p:cNvPr>
          <p:cNvGrpSpPr/>
          <p:nvPr/>
        </p:nvGrpSpPr>
        <p:grpSpPr>
          <a:xfrm>
            <a:off x="5603504" y="3025242"/>
            <a:ext cx="953338" cy="960684"/>
            <a:chOff x="10584382" y="3100299"/>
            <a:chExt cx="953338" cy="960684"/>
          </a:xfrm>
        </p:grpSpPr>
        <p:sp>
          <p:nvSpPr>
            <p:cNvPr id="72" name="Oval 71">
              <a:extLst>
                <a:ext uri="{FF2B5EF4-FFF2-40B4-BE49-F238E27FC236}">
                  <a16:creationId xmlns:a16="http://schemas.microsoft.com/office/drawing/2014/main" id="{DFE5A731-060F-49BD-9990-F50EAC696C02}"/>
                </a:ext>
              </a:extLst>
            </p:cNvPr>
            <p:cNvSpPr/>
            <p:nvPr/>
          </p:nvSpPr>
          <p:spPr bwMode="gray">
            <a:xfrm>
              <a:off x="10584382" y="3646767"/>
              <a:ext cx="414216" cy="414216"/>
            </a:xfrm>
            <a:prstGeom prst="ellipse">
              <a:avLst/>
            </a:prstGeom>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G</a:t>
              </a:r>
            </a:p>
          </p:txBody>
        </p:sp>
        <p:sp>
          <p:nvSpPr>
            <p:cNvPr id="73" name="Oval 72">
              <a:extLst>
                <a:ext uri="{FF2B5EF4-FFF2-40B4-BE49-F238E27FC236}">
                  <a16:creationId xmlns:a16="http://schemas.microsoft.com/office/drawing/2014/main" id="{42BC0E00-1686-424C-8420-0D58E07F18F0}"/>
                </a:ext>
              </a:extLst>
            </p:cNvPr>
            <p:cNvSpPr/>
            <p:nvPr/>
          </p:nvSpPr>
          <p:spPr bwMode="gray">
            <a:xfrm>
              <a:off x="11123504" y="3100299"/>
              <a:ext cx="414216" cy="414216"/>
            </a:xfrm>
            <a:prstGeom prst="ellipse">
              <a:avLst/>
            </a:prstGeom>
            <a:solidFill>
              <a:schemeClr val="accent5">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H</a:t>
              </a:r>
            </a:p>
          </p:txBody>
        </p:sp>
        <p:cxnSp>
          <p:nvCxnSpPr>
            <p:cNvPr id="74" name="Straight Arrow Connector 73">
              <a:extLst>
                <a:ext uri="{FF2B5EF4-FFF2-40B4-BE49-F238E27FC236}">
                  <a16:creationId xmlns:a16="http://schemas.microsoft.com/office/drawing/2014/main" id="{847F1B16-5800-48B0-9AF0-5B76B91D3A21}"/>
                </a:ext>
              </a:extLst>
            </p:cNvPr>
            <p:cNvCxnSpPr>
              <a:cxnSpLocks/>
              <a:stCxn id="72" idx="7"/>
              <a:endCxn id="73" idx="3"/>
            </p:cNvCxnSpPr>
            <p:nvPr/>
          </p:nvCxnSpPr>
          <p:spPr bwMode="gray">
            <a:xfrm flipV="1">
              <a:off x="10937937" y="3453854"/>
              <a:ext cx="246228" cy="253574"/>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cxnSp>
        <p:nvCxnSpPr>
          <p:cNvPr id="75" name="Straight Arrow Connector 74">
            <a:extLst>
              <a:ext uri="{FF2B5EF4-FFF2-40B4-BE49-F238E27FC236}">
                <a16:creationId xmlns:a16="http://schemas.microsoft.com/office/drawing/2014/main" id="{70648877-333E-4552-BC61-0BD7F111B0ED}"/>
              </a:ext>
            </a:extLst>
          </p:cNvPr>
          <p:cNvCxnSpPr>
            <a:cxnSpLocks/>
            <a:stCxn id="59" idx="6"/>
            <a:endCxn id="64" idx="2"/>
          </p:cNvCxnSpPr>
          <p:nvPr/>
        </p:nvCxnSpPr>
        <p:spPr bwMode="gray">
          <a:xfrm flipV="1">
            <a:off x="4158945" y="2356901"/>
            <a:ext cx="701173" cy="394470"/>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6721B3FC-30C5-41DA-99AD-7824933CDC43}"/>
              </a:ext>
            </a:extLst>
          </p:cNvPr>
          <p:cNvCxnSpPr>
            <a:cxnSpLocks/>
            <a:stCxn id="63" idx="0"/>
            <a:endCxn id="61" idx="4"/>
          </p:cNvCxnSpPr>
          <p:nvPr/>
        </p:nvCxnSpPr>
        <p:spPr bwMode="gray">
          <a:xfrm flipH="1" flipV="1">
            <a:off x="4985745" y="3345243"/>
            <a:ext cx="242069" cy="409280"/>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554D8CCB-169E-4166-BE46-97633CB1B757}"/>
              </a:ext>
            </a:extLst>
          </p:cNvPr>
          <p:cNvCxnSpPr>
            <a:cxnSpLocks/>
            <a:stCxn id="65" idx="4"/>
            <a:endCxn id="72" idx="0"/>
          </p:cNvCxnSpPr>
          <p:nvPr/>
        </p:nvCxnSpPr>
        <p:spPr bwMode="gray">
          <a:xfrm>
            <a:off x="5666098" y="3165587"/>
            <a:ext cx="144514" cy="406123"/>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A0627650-46A4-48F7-9A84-DEAC6462C963}"/>
              </a:ext>
            </a:extLst>
          </p:cNvPr>
          <p:cNvSpPr/>
          <p:nvPr/>
        </p:nvSpPr>
        <p:spPr bwMode="gray">
          <a:xfrm>
            <a:off x="7348539" y="311354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8" name="Oval 77">
            <a:extLst>
              <a:ext uri="{FF2B5EF4-FFF2-40B4-BE49-F238E27FC236}">
                <a16:creationId xmlns:a16="http://schemas.microsoft.com/office/drawing/2014/main" id="{B15321FC-22A7-4304-AF72-616BEE1D91DD}"/>
              </a:ext>
            </a:extLst>
          </p:cNvPr>
          <p:cNvSpPr/>
          <p:nvPr/>
        </p:nvSpPr>
        <p:spPr bwMode="gray">
          <a:xfrm>
            <a:off x="7519145" y="311354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9" name="Oval 78">
            <a:extLst>
              <a:ext uri="{FF2B5EF4-FFF2-40B4-BE49-F238E27FC236}">
                <a16:creationId xmlns:a16="http://schemas.microsoft.com/office/drawing/2014/main" id="{3CADDE28-C539-434A-8A03-5CCE6FBFD7AB}"/>
              </a:ext>
            </a:extLst>
          </p:cNvPr>
          <p:cNvSpPr/>
          <p:nvPr/>
        </p:nvSpPr>
        <p:spPr bwMode="gray">
          <a:xfrm>
            <a:off x="7689750" y="311354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0" name="TextBox 79">
            <a:extLst>
              <a:ext uri="{FF2B5EF4-FFF2-40B4-BE49-F238E27FC236}">
                <a16:creationId xmlns:a16="http://schemas.microsoft.com/office/drawing/2014/main" id="{E968A0EE-3879-414A-8E9D-4A0B7A22DBF9}"/>
              </a:ext>
            </a:extLst>
          </p:cNvPr>
          <p:cNvSpPr txBox="1"/>
          <p:nvPr/>
        </p:nvSpPr>
        <p:spPr bwMode="gray">
          <a:xfrm>
            <a:off x="5020706" y="1899512"/>
            <a:ext cx="481268" cy="28021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75%</a:t>
            </a:r>
          </a:p>
        </p:txBody>
      </p:sp>
      <p:sp>
        <p:nvSpPr>
          <p:cNvPr id="81" name="TextBox 80">
            <a:extLst>
              <a:ext uri="{FF2B5EF4-FFF2-40B4-BE49-F238E27FC236}">
                <a16:creationId xmlns:a16="http://schemas.microsoft.com/office/drawing/2014/main" id="{DE403C89-5A37-4D8A-B69B-C72DE90A94BD}"/>
              </a:ext>
            </a:extLst>
          </p:cNvPr>
          <p:cNvSpPr txBox="1"/>
          <p:nvPr/>
        </p:nvSpPr>
        <p:spPr bwMode="gray">
          <a:xfrm>
            <a:off x="3837303" y="3934994"/>
            <a:ext cx="481268" cy="28021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85%</a:t>
            </a:r>
          </a:p>
        </p:txBody>
      </p:sp>
      <p:sp>
        <p:nvSpPr>
          <p:cNvPr id="82" name="TextBox 81">
            <a:extLst>
              <a:ext uri="{FF2B5EF4-FFF2-40B4-BE49-F238E27FC236}">
                <a16:creationId xmlns:a16="http://schemas.microsoft.com/office/drawing/2014/main" id="{099AEBA2-4E35-42B4-83DB-AF24A2C5F790}"/>
              </a:ext>
            </a:extLst>
          </p:cNvPr>
          <p:cNvSpPr txBox="1"/>
          <p:nvPr/>
        </p:nvSpPr>
        <p:spPr bwMode="gray">
          <a:xfrm>
            <a:off x="5176557" y="4231260"/>
            <a:ext cx="481268" cy="28021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75%</a:t>
            </a:r>
          </a:p>
        </p:txBody>
      </p:sp>
      <p:sp>
        <p:nvSpPr>
          <p:cNvPr id="83" name="TextBox 82">
            <a:extLst>
              <a:ext uri="{FF2B5EF4-FFF2-40B4-BE49-F238E27FC236}">
                <a16:creationId xmlns:a16="http://schemas.microsoft.com/office/drawing/2014/main" id="{029AF7AC-16C2-4CD6-BE64-6C214C9FF98F}"/>
              </a:ext>
            </a:extLst>
          </p:cNvPr>
          <p:cNvSpPr txBox="1"/>
          <p:nvPr/>
        </p:nvSpPr>
        <p:spPr bwMode="gray">
          <a:xfrm>
            <a:off x="3735440" y="2331044"/>
            <a:ext cx="481268" cy="28021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100%</a:t>
            </a:r>
          </a:p>
        </p:txBody>
      </p:sp>
    </p:spTree>
    <p:extLst>
      <p:ext uri="{BB962C8B-B14F-4D97-AF65-F5344CB8AC3E}">
        <p14:creationId xmlns:p14="http://schemas.microsoft.com/office/powerpoint/2010/main" val="67537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par>
                                <p:cTn id="8" presetID="14" presetClass="entr" presetSubtype="1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randombar(horizontal)">
                                      <p:cBhvr>
                                        <p:cTn id="10" dur="500"/>
                                        <p:tgtEl>
                                          <p:spTgt spid="50"/>
                                        </p:tgtEl>
                                      </p:cBhvr>
                                    </p:animEffect>
                                  </p:childTnLst>
                                </p:cTn>
                              </p:par>
                              <p:par>
                                <p:cTn id="11" presetID="14" presetClass="entr" presetSubtype="1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randombar(horizontal)">
                                      <p:cBhvr>
                                        <p:cTn id="13" dur="500"/>
                                        <p:tgtEl>
                                          <p:spTgt spid="54"/>
                                        </p:tgtEl>
                                      </p:cBhvr>
                                    </p:animEffect>
                                  </p:childTnLst>
                                </p:cTn>
                              </p:par>
                              <p:par>
                                <p:cTn id="14" presetID="14" presetClass="entr" presetSubtype="10"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randombar(horizontal)">
                                      <p:cBhvr>
                                        <p:cTn id="16" dur="500"/>
                                        <p:tgtEl>
                                          <p:spTgt spid="55"/>
                                        </p:tgtEl>
                                      </p:cBhvr>
                                    </p:animEffect>
                                  </p:childTnLst>
                                </p:cTn>
                              </p:par>
                              <p:par>
                                <p:cTn id="17" presetID="14" presetClass="entr" presetSubtype="1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randombar(horizontal)">
                                      <p:cBhvr>
                                        <p:cTn id="19" dur="500"/>
                                        <p:tgtEl>
                                          <p:spTgt spid="56"/>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randombar(horizontal)">
                                      <p:cBhvr>
                                        <p:cTn id="24" dur="500"/>
                                        <p:tgtEl>
                                          <p:spTgt spid="6"/>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randombar(horizontal)">
                                      <p:cBhvr>
                                        <p:cTn id="30" dur="500"/>
                                        <p:tgtEl>
                                          <p:spTgt spid="11"/>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randombar(horizontal)">
                                      <p:cBhvr>
                                        <p:cTn id="33" dur="500"/>
                                        <p:tgtEl>
                                          <p:spTgt spid="12"/>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randombar(horizontal)">
                                      <p:cBhvr>
                                        <p:cTn id="39" dur="500"/>
                                        <p:tgtEl>
                                          <p:spTgt spid="3"/>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randombar(horizontal)">
                                      <p:cBhvr>
                                        <p:cTn id="42" dur="500"/>
                                        <p:tgtEl>
                                          <p:spTgt spid="9"/>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randombar(horizontal)">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9" grpId="0"/>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93F2D-0C5F-4A34-8D13-AF2214DDA7C4}"/>
              </a:ext>
            </a:extLst>
          </p:cNvPr>
          <p:cNvSpPr>
            <a:spLocks noGrp="1"/>
          </p:cNvSpPr>
          <p:nvPr>
            <p:ph type="title"/>
          </p:nvPr>
        </p:nvSpPr>
        <p:spPr/>
        <p:txBody>
          <a:bodyPr/>
          <a:lstStyle/>
          <a:p>
            <a:r>
              <a:rPr lang="en-US" dirty="0"/>
              <a:t>Most real-world networks are sparse</a:t>
            </a:r>
          </a:p>
        </p:txBody>
      </p:sp>
      <p:pic>
        <p:nvPicPr>
          <p:cNvPr id="5" name="Picture 4">
            <a:extLst>
              <a:ext uri="{FF2B5EF4-FFF2-40B4-BE49-F238E27FC236}">
                <a16:creationId xmlns:a16="http://schemas.microsoft.com/office/drawing/2014/main" id="{F620E2F1-A311-4376-B2AE-09F0405EEE9E}"/>
              </a:ext>
            </a:extLst>
          </p:cNvPr>
          <p:cNvPicPr>
            <a:picLocks noChangeAspect="1"/>
          </p:cNvPicPr>
          <p:nvPr/>
        </p:nvPicPr>
        <p:blipFill>
          <a:blip r:embed="rId2"/>
          <a:stretch>
            <a:fillRect/>
          </a:stretch>
        </p:blipFill>
        <p:spPr>
          <a:xfrm>
            <a:off x="243700" y="941986"/>
            <a:ext cx="8640993" cy="5435970"/>
          </a:xfrm>
          <a:prstGeom prst="rect">
            <a:avLst/>
          </a:prstGeom>
        </p:spPr>
      </p:pic>
      <p:sp>
        <p:nvSpPr>
          <p:cNvPr id="7" name="TextBox 6">
            <a:extLst>
              <a:ext uri="{FF2B5EF4-FFF2-40B4-BE49-F238E27FC236}">
                <a16:creationId xmlns:a16="http://schemas.microsoft.com/office/drawing/2014/main" id="{2746F67F-D7DE-46F9-A70A-9A02A48A7CFB}"/>
              </a:ext>
            </a:extLst>
          </p:cNvPr>
          <p:cNvSpPr txBox="1"/>
          <p:nvPr/>
        </p:nvSpPr>
        <p:spPr bwMode="gray">
          <a:xfrm>
            <a:off x="9279803" y="5177627"/>
            <a:ext cx="2797520" cy="1200329"/>
          </a:xfrm>
          <a:prstGeom prst="rect">
            <a:avLst/>
          </a:prstGeom>
          <a:noFill/>
        </p:spPr>
        <p:txBody>
          <a:bodyPr wrap="square">
            <a:spAutoFit/>
          </a:bodyPr>
          <a:lstStyle/>
          <a:p>
            <a:r>
              <a:rPr lang="en-US" sz="1200" u="sng" dirty="0"/>
              <a:t>source</a:t>
            </a:r>
            <a:r>
              <a:rPr lang="en-US" sz="1200" dirty="0"/>
              <a:t> :Leskovec, J., et al. "Community structure in large networks: Natural cluster sizes and the absence of large well-defined clusters." </a:t>
            </a:r>
            <a:r>
              <a:rPr lang="en-US" sz="1200" i="1" dirty="0"/>
              <a:t>Internet Mathematics</a:t>
            </a:r>
            <a:r>
              <a:rPr lang="en-US" sz="1200" dirty="0"/>
              <a:t> 6.1 (2009): 29-123.</a:t>
            </a:r>
          </a:p>
        </p:txBody>
      </p:sp>
      <p:sp>
        <p:nvSpPr>
          <p:cNvPr id="8" name="Rectangle 7">
            <a:extLst>
              <a:ext uri="{FF2B5EF4-FFF2-40B4-BE49-F238E27FC236}">
                <a16:creationId xmlns:a16="http://schemas.microsoft.com/office/drawing/2014/main" id="{7C527963-E36A-4332-BEE1-C9EC20211B46}"/>
              </a:ext>
            </a:extLst>
          </p:cNvPr>
          <p:cNvSpPr/>
          <p:nvPr/>
        </p:nvSpPr>
        <p:spPr bwMode="gray">
          <a:xfrm>
            <a:off x="4653481" y="941986"/>
            <a:ext cx="669957" cy="5549349"/>
          </a:xfrm>
          <a:prstGeom prst="rect">
            <a:avLst/>
          </a:prstGeom>
          <a:solidFill>
            <a:srgbClr val="B1063A">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553CA03-D0DE-414A-99C5-822A1C6DF3F0}"/>
                  </a:ext>
                </a:extLst>
              </p:cNvPr>
              <p:cNvSpPr txBox="1"/>
              <p:nvPr/>
            </p:nvSpPr>
            <p:spPr bwMode="gray">
              <a:xfrm>
                <a:off x="9125895" y="1095468"/>
                <a:ext cx="3066105" cy="34403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𝑑</m:t>
                        </m:r>
                      </m:e>
                    </m:acc>
                    <m:r>
                      <a:rPr lang="en-US" sz="2000" b="0" i="1" smtClean="0">
                        <a:latin typeface="Cambria Math" panose="02040503050406030204" pitchFamily="18" charset="0"/>
                      </a:rPr>
                      <m:t>=</m:t>
                    </m:r>
                  </m:oMath>
                </a14:m>
                <a:r>
                  <a:rPr lang="en-US" sz="2000" dirty="0"/>
                  <a:t> </a:t>
                </a:r>
                <a14:m>
                  <m:oMath xmlns:m="http://schemas.openxmlformats.org/officeDocument/2006/math">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𝑘</m:t>
                        </m:r>
                      </m:e>
                    </m:acc>
                    <m:r>
                      <a:rPr lang="en-US" sz="2000" b="0" i="1" smtClean="0">
                        <a:latin typeface="Cambria Math" panose="02040503050406030204" pitchFamily="18" charset="0"/>
                      </a:rPr>
                      <m:t>=</m:t>
                    </m:r>
                    <m:r>
                      <a:rPr lang="en-US" sz="2000" b="0" i="1" smtClean="0">
                        <a:latin typeface="Cambria Math" panose="02040503050406030204" pitchFamily="18" charset="0"/>
                      </a:rPr>
                      <m:t>𝑎𝑣𝑒𝑟𝑎𝑔𝑒</m:t>
                    </m:r>
                    <m:r>
                      <a:rPr lang="en-US" sz="2000" b="0" i="1" smtClean="0">
                        <a:latin typeface="Cambria Math" panose="02040503050406030204" pitchFamily="18" charset="0"/>
                      </a:rPr>
                      <m:t> </m:t>
                    </m:r>
                    <m:r>
                      <a:rPr lang="en-US" sz="2000" b="0" i="1" smtClean="0">
                        <a:latin typeface="Cambria Math" panose="02040503050406030204" pitchFamily="18" charset="0"/>
                      </a:rPr>
                      <m:t>𝑑𝑒𝑔𝑟𝑒𝑒</m:t>
                    </m:r>
                  </m:oMath>
                </a14:m>
                <a:endParaRPr lang="en-US" sz="2000" dirty="0" err="1"/>
              </a:p>
            </p:txBody>
          </p:sp>
        </mc:Choice>
        <mc:Fallback xmlns="">
          <p:sp>
            <p:nvSpPr>
              <p:cNvPr id="9" name="TextBox 8">
                <a:extLst>
                  <a:ext uri="{FF2B5EF4-FFF2-40B4-BE49-F238E27FC236}">
                    <a16:creationId xmlns:a16="http://schemas.microsoft.com/office/drawing/2014/main" id="{6553CA03-D0DE-414A-99C5-822A1C6DF3F0}"/>
                  </a:ext>
                </a:extLst>
              </p:cNvPr>
              <p:cNvSpPr txBox="1">
                <a:spLocks noRot="1" noChangeAspect="1" noMove="1" noResize="1" noEditPoints="1" noAdjustHandles="1" noChangeArrowheads="1" noChangeShapeType="1" noTextEdit="1"/>
              </p:cNvSpPr>
              <p:nvPr/>
            </p:nvSpPr>
            <p:spPr bwMode="gray">
              <a:xfrm>
                <a:off x="9125895" y="1095468"/>
                <a:ext cx="3066105" cy="344033"/>
              </a:xfrm>
              <a:prstGeom prst="rect">
                <a:avLst/>
              </a:prstGeom>
              <a:blipFill>
                <a:blip r:embed="rId3"/>
                <a:stretch>
                  <a:fillRect l="-2982" b="-25000"/>
                </a:stretch>
              </a:blipFill>
            </p:spPr>
            <p:txBody>
              <a:bodyPr/>
              <a:lstStyle/>
              <a:p>
                <a:r>
                  <a:rPr lang="en-US">
                    <a:noFill/>
                  </a:rPr>
                  <a:t> </a:t>
                </a:r>
              </a:p>
            </p:txBody>
          </p:sp>
        </mc:Fallback>
      </mc:AlternateContent>
    </p:spTree>
    <p:extLst>
      <p:ext uri="{BB962C8B-B14F-4D97-AF65-F5344CB8AC3E}">
        <p14:creationId xmlns:p14="http://schemas.microsoft.com/office/powerpoint/2010/main" val="27906492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91FBB-BD8C-469C-A993-83AF1A66869F}"/>
              </a:ext>
            </a:extLst>
          </p:cNvPr>
          <p:cNvSpPr>
            <a:spLocks noGrp="1"/>
          </p:cNvSpPr>
          <p:nvPr>
            <p:ph type="title"/>
          </p:nvPr>
        </p:nvSpPr>
        <p:spPr/>
        <p:txBody>
          <a:bodyPr/>
          <a:lstStyle/>
          <a:p>
            <a:r>
              <a:rPr lang="en-US" dirty="0"/>
              <a:t>Limitations of local features</a:t>
            </a:r>
          </a:p>
        </p:txBody>
      </p:sp>
      <p:sp>
        <p:nvSpPr>
          <p:cNvPr id="3" name="Content Placeholder 2">
            <a:extLst>
              <a:ext uri="{FF2B5EF4-FFF2-40B4-BE49-F238E27FC236}">
                <a16:creationId xmlns:a16="http://schemas.microsoft.com/office/drawing/2014/main" id="{598BC507-E186-4287-8EA0-C7F26F258DEA}"/>
              </a:ext>
            </a:extLst>
          </p:cNvPr>
          <p:cNvSpPr>
            <a:spLocks noGrp="1"/>
          </p:cNvSpPr>
          <p:nvPr>
            <p:ph idx="1"/>
          </p:nvPr>
        </p:nvSpPr>
        <p:spPr>
          <a:xfrm>
            <a:off x="478369" y="848646"/>
            <a:ext cx="11473384" cy="1206997"/>
          </a:xfrm>
        </p:spPr>
        <p:txBody>
          <a:bodyPr/>
          <a:lstStyle/>
          <a:p>
            <a:r>
              <a:rPr lang="en-US" dirty="0"/>
              <a:t>Assumptions:</a:t>
            </a:r>
          </a:p>
          <a:p>
            <a:pPr marL="457200" indent="-457200">
              <a:buFont typeface="+mj-lt"/>
              <a:buAutoNum type="arabicPeriod"/>
            </a:pPr>
            <a:r>
              <a:rPr lang="en-US" dirty="0"/>
              <a:t>Neighboring nodes are more likely to share the same label</a:t>
            </a:r>
          </a:p>
          <a:p>
            <a:pPr marL="457200" indent="-457200">
              <a:buFont typeface="+mj-lt"/>
              <a:buAutoNum type="arabicPeriod"/>
            </a:pPr>
            <a:r>
              <a:rPr lang="en-US" dirty="0"/>
              <a:t>Nodes on the same structure (cluster) are more likely to share the same label</a:t>
            </a:r>
          </a:p>
        </p:txBody>
      </p:sp>
      <p:sp>
        <p:nvSpPr>
          <p:cNvPr id="4" name="Slide Number Placeholder 3">
            <a:extLst>
              <a:ext uri="{FF2B5EF4-FFF2-40B4-BE49-F238E27FC236}">
                <a16:creationId xmlns:a16="http://schemas.microsoft.com/office/drawing/2014/main" id="{DEC1E87D-AD4D-4FDA-9E7D-CE735F8B4D74}"/>
              </a:ext>
            </a:extLst>
          </p:cNvPr>
          <p:cNvSpPr>
            <a:spLocks noGrp="1"/>
          </p:cNvSpPr>
          <p:nvPr>
            <p:ph type="sldNum" sz="quarter" idx="12"/>
          </p:nvPr>
        </p:nvSpPr>
        <p:spPr/>
        <p:txBody>
          <a:bodyPr/>
          <a:lstStyle/>
          <a:p>
            <a:fld id="{81561042-0DC2-4A04-AA50-F6D44EB20EBA}" type="slidenum">
              <a:rPr lang="en-US" smtClean="0"/>
              <a:t>60</a:t>
            </a:fld>
            <a:endParaRPr lang="en-US"/>
          </a:p>
        </p:txBody>
      </p:sp>
      <p:pic>
        <p:nvPicPr>
          <p:cNvPr id="8" name="Picture 7">
            <a:extLst>
              <a:ext uri="{FF2B5EF4-FFF2-40B4-BE49-F238E27FC236}">
                <a16:creationId xmlns:a16="http://schemas.microsoft.com/office/drawing/2014/main" id="{B9F771ED-E2B9-488F-9482-838399F7EA0E}"/>
              </a:ext>
            </a:extLst>
          </p:cNvPr>
          <p:cNvPicPr>
            <a:picLocks noChangeAspect="1"/>
          </p:cNvPicPr>
          <p:nvPr/>
        </p:nvPicPr>
        <p:blipFill>
          <a:blip r:embed="rId3"/>
          <a:stretch>
            <a:fillRect/>
          </a:stretch>
        </p:blipFill>
        <p:spPr>
          <a:xfrm>
            <a:off x="808521" y="2055643"/>
            <a:ext cx="5105582" cy="4304165"/>
          </a:xfrm>
          <a:prstGeom prst="rect">
            <a:avLst/>
          </a:prstGeom>
        </p:spPr>
      </p:pic>
      <p:sp>
        <p:nvSpPr>
          <p:cNvPr id="9" name="TextBox 8">
            <a:extLst>
              <a:ext uri="{FF2B5EF4-FFF2-40B4-BE49-F238E27FC236}">
                <a16:creationId xmlns:a16="http://schemas.microsoft.com/office/drawing/2014/main" id="{5EFDF0F6-1538-48A3-AC43-7408178D9544}"/>
              </a:ext>
            </a:extLst>
          </p:cNvPr>
          <p:cNvSpPr txBox="1"/>
          <p:nvPr/>
        </p:nvSpPr>
        <p:spPr bwMode="gray">
          <a:xfrm>
            <a:off x="5334101" y="2409586"/>
            <a:ext cx="390832" cy="2580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b="1" dirty="0"/>
              <a:t>1</a:t>
            </a:r>
          </a:p>
        </p:txBody>
      </p:sp>
      <p:sp>
        <p:nvSpPr>
          <p:cNvPr id="10" name="TextBox 9">
            <a:extLst>
              <a:ext uri="{FF2B5EF4-FFF2-40B4-BE49-F238E27FC236}">
                <a16:creationId xmlns:a16="http://schemas.microsoft.com/office/drawing/2014/main" id="{2976CDEC-8F32-40FA-AC58-CA0F57EF1809}"/>
              </a:ext>
            </a:extLst>
          </p:cNvPr>
          <p:cNvSpPr txBox="1"/>
          <p:nvPr/>
        </p:nvSpPr>
        <p:spPr bwMode="gray">
          <a:xfrm>
            <a:off x="3023520" y="4469717"/>
            <a:ext cx="390832" cy="2580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b="1" dirty="0"/>
              <a:t>1</a:t>
            </a:r>
          </a:p>
        </p:txBody>
      </p:sp>
      <p:sp>
        <p:nvSpPr>
          <p:cNvPr id="11" name="TextBox 10">
            <a:extLst>
              <a:ext uri="{FF2B5EF4-FFF2-40B4-BE49-F238E27FC236}">
                <a16:creationId xmlns:a16="http://schemas.microsoft.com/office/drawing/2014/main" id="{45C3F132-7BEF-4AB4-AC85-F0F9EB3C42CD}"/>
              </a:ext>
            </a:extLst>
          </p:cNvPr>
          <p:cNvSpPr txBox="1"/>
          <p:nvPr/>
        </p:nvSpPr>
        <p:spPr bwMode="gray">
          <a:xfrm>
            <a:off x="5334101" y="4469716"/>
            <a:ext cx="390832" cy="2580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b="1" dirty="0"/>
              <a:t>?</a:t>
            </a:r>
          </a:p>
        </p:txBody>
      </p:sp>
      <p:sp>
        <p:nvSpPr>
          <p:cNvPr id="14" name="TextBox 13">
            <a:extLst>
              <a:ext uri="{FF2B5EF4-FFF2-40B4-BE49-F238E27FC236}">
                <a16:creationId xmlns:a16="http://schemas.microsoft.com/office/drawing/2014/main" id="{8C308FE8-FE4D-41E5-A80C-872C62BA62C3}"/>
              </a:ext>
            </a:extLst>
          </p:cNvPr>
          <p:cNvSpPr txBox="1"/>
          <p:nvPr/>
        </p:nvSpPr>
        <p:spPr bwMode="gray">
          <a:xfrm>
            <a:off x="109999" y="6249425"/>
            <a:ext cx="11972002" cy="523220"/>
          </a:xfrm>
          <a:prstGeom prst="rect">
            <a:avLst/>
          </a:prstGeom>
          <a:noFill/>
        </p:spPr>
        <p:txBody>
          <a:bodyPr wrap="square">
            <a:spAutoFit/>
          </a:bodyPr>
          <a:lstStyle/>
          <a:p>
            <a:r>
              <a:rPr lang="en-US" sz="1400" u="sng" dirty="0"/>
              <a:t>source</a:t>
            </a:r>
            <a:r>
              <a:rPr lang="en-US" sz="1400" dirty="0"/>
              <a:t>: Zhou, D., Bousquet, O., Lal, T. N., Weston, J., &amp; </a:t>
            </a:r>
            <a:r>
              <a:rPr lang="en-US" sz="1400" dirty="0" err="1"/>
              <a:t>Schölkopf</a:t>
            </a:r>
            <a:r>
              <a:rPr lang="en-US" sz="1400" dirty="0"/>
              <a:t>, B. (2004). Learning with local and global consistency. Advances in neural information processing systems - NIPS, 16(16), 321-328.</a:t>
            </a:r>
          </a:p>
        </p:txBody>
      </p:sp>
    </p:spTree>
    <p:extLst>
      <p:ext uri="{BB962C8B-B14F-4D97-AF65-F5344CB8AC3E}">
        <p14:creationId xmlns:p14="http://schemas.microsoft.com/office/powerpoint/2010/main" val="254644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FFEF-73ED-4DAA-A901-DE4279F5A61B}"/>
              </a:ext>
            </a:extLst>
          </p:cNvPr>
          <p:cNvSpPr>
            <a:spLocks noGrp="1"/>
          </p:cNvSpPr>
          <p:nvPr>
            <p:ph type="title"/>
          </p:nvPr>
        </p:nvSpPr>
        <p:spPr>
          <a:xfrm>
            <a:off x="478369" y="144001"/>
            <a:ext cx="9169401" cy="555840"/>
          </a:xfrm>
        </p:spPr>
        <p:txBody>
          <a:bodyPr/>
          <a:lstStyle/>
          <a:p>
            <a:r>
              <a:rPr lang="en-US" dirty="0"/>
              <a:t>Combining local and global features </a:t>
            </a:r>
            <a:r>
              <a:rPr lang="en-US" sz="2000" dirty="0"/>
              <a:t>[Zhou et al. 2004]</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17A852-EEBF-4974-918F-36F6F5DE3325}"/>
                  </a:ext>
                </a:extLst>
              </p:cNvPr>
              <p:cNvSpPr>
                <a:spLocks noGrp="1"/>
              </p:cNvSpPr>
              <p:nvPr>
                <p:ph idx="1"/>
              </p:nvPr>
            </p:nvSpPr>
            <p:spPr>
              <a:xfrm>
                <a:off x="478372" y="1040257"/>
                <a:ext cx="11473384" cy="312201"/>
              </a:xfrm>
            </p:spPr>
            <p:txBody>
              <a:bodyPr/>
              <a:lstStyle/>
              <a:p>
                <a:r>
                  <a:rPr lang="en-US" u="sng" dirty="0"/>
                  <a:t>Goal</a:t>
                </a:r>
                <a:r>
                  <a:rPr lang="en-US" dirty="0"/>
                  <a:t>: </a:t>
                </a:r>
                <a:r>
                  <a:rPr lang="en-US" dirty="0">
                    <a:latin typeface="+mj-lt"/>
                  </a:rPr>
                  <a:t>Label nodes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oMath>
                </a14:m>
                <a:r>
                  <a:rPr lang="en-US" sz="1800" b="0" i="0" u="none" strike="noStrike" baseline="0" dirty="0">
                    <a:latin typeface="+mj-lt"/>
                  </a:rPr>
                  <a:t> using a set</a:t>
                </a:r>
                <a:r>
                  <a:rPr lang="en-US" sz="1800" b="0" i="0" u="none" strike="noStrike" dirty="0">
                    <a:latin typeface="+mj-lt"/>
                  </a:rPr>
                  <a:t> of labels </a:t>
                </a:r>
                <a:r>
                  <a:rPr lang="en-US" sz="1800" b="0" i="1" u="none" strike="noStrike" dirty="0">
                    <a:latin typeface="+mj-lt"/>
                  </a:rPr>
                  <a:t>L</a:t>
                </a:r>
                <a:endParaRPr lang="en-US" dirty="0">
                  <a:latin typeface="+mj-lt"/>
                </a:endParaRPr>
              </a:p>
            </p:txBody>
          </p:sp>
        </mc:Choice>
        <mc:Fallback xmlns="">
          <p:sp>
            <p:nvSpPr>
              <p:cNvPr id="3" name="Content Placeholder 2">
                <a:extLst>
                  <a:ext uri="{FF2B5EF4-FFF2-40B4-BE49-F238E27FC236}">
                    <a16:creationId xmlns:a16="http://schemas.microsoft.com/office/drawing/2014/main" id="{E117A852-EEBF-4974-918F-36F6F5DE3325}"/>
                  </a:ext>
                </a:extLst>
              </p:cNvPr>
              <p:cNvSpPr>
                <a:spLocks noGrp="1" noRot="1" noChangeAspect="1" noMove="1" noResize="1" noEditPoints="1" noAdjustHandles="1" noChangeArrowheads="1" noChangeShapeType="1" noTextEdit="1"/>
              </p:cNvSpPr>
              <p:nvPr>
                <p:ph idx="1"/>
              </p:nvPr>
            </p:nvSpPr>
            <p:spPr>
              <a:xfrm>
                <a:off x="478372" y="1040257"/>
                <a:ext cx="11473384" cy="312201"/>
              </a:xfrm>
              <a:blipFill>
                <a:blip r:embed="rId2"/>
                <a:stretch>
                  <a:fillRect l="-1275" t="-19608" b="-4509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47B38A8-15F2-4001-84CB-A52CE09A397E}"/>
              </a:ext>
            </a:extLst>
          </p:cNvPr>
          <p:cNvSpPr>
            <a:spLocks noGrp="1"/>
          </p:cNvSpPr>
          <p:nvPr>
            <p:ph type="sldNum" sz="quarter" idx="12"/>
          </p:nvPr>
        </p:nvSpPr>
        <p:spPr/>
        <p:txBody>
          <a:bodyPr/>
          <a:lstStyle/>
          <a:p>
            <a:fld id="{81561042-0DC2-4A04-AA50-F6D44EB20EBA}" type="slidenum">
              <a:rPr lang="en-US" smtClean="0"/>
              <a:t>61</a:t>
            </a:fld>
            <a:endParaRPr lang="en-US"/>
          </a:p>
        </p:txBody>
      </p:sp>
      <p:pic>
        <p:nvPicPr>
          <p:cNvPr id="6" name="Picture 5">
            <a:extLst>
              <a:ext uri="{FF2B5EF4-FFF2-40B4-BE49-F238E27FC236}">
                <a16:creationId xmlns:a16="http://schemas.microsoft.com/office/drawing/2014/main" id="{C7DC01CF-72A5-4AD1-8FE3-5011E65CE9B8}"/>
              </a:ext>
            </a:extLst>
          </p:cNvPr>
          <p:cNvPicPr>
            <a:picLocks noChangeAspect="1"/>
          </p:cNvPicPr>
          <p:nvPr/>
        </p:nvPicPr>
        <p:blipFill>
          <a:blip r:embed="rId3"/>
          <a:stretch>
            <a:fillRect/>
          </a:stretch>
        </p:blipFill>
        <p:spPr>
          <a:xfrm>
            <a:off x="717512" y="1847608"/>
            <a:ext cx="10096501" cy="288471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88DDCE8-939B-43F5-B229-3D6A5F81FD52}"/>
                  </a:ext>
                </a:extLst>
              </p:cNvPr>
              <p:cNvSpPr txBox="1"/>
              <p:nvPr/>
            </p:nvSpPr>
            <p:spPr bwMode="gray">
              <a:xfrm>
                <a:off x="575884" y="4676644"/>
                <a:ext cx="11040231" cy="157278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u="sng" dirty="0"/>
                  <a:t>where</a:t>
                </a:r>
                <a:r>
                  <a:rPr lang="en-US" sz="1400" b="1" dirty="0"/>
                  <a:t> </a:t>
                </a:r>
              </a:p>
              <a:p>
                <a:pPr>
                  <a:spcBef>
                    <a:spcPts val="300"/>
                  </a:spcBef>
                  <a:spcAft>
                    <a:spcPts val="300"/>
                  </a:spcAft>
                  <a:buClr>
                    <a:schemeClr val="accent1"/>
                  </a:buClr>
                  <a:buSzPct val="90000"/>
                </a:pPr>
                <a14:m>
                  <m:oMath xmlns:m="http://schemas.openxmlformats.org/officeDocument/2006/math">
                    <m:sSub>
                      <m:sSubPr>
                        <m:ctrlPr>
                          <a:rPr lang="en-US" sz="1400" b="0" i="1" dirty="0" smtClean="0">
                            <a:latin typeface="Cambria Math" panose="02040503050406030204" pitchFamily="18" charset="0"/>
                          </a:rPr>
                        </m:ctrlPr>
                      </m:sSubPr>
                      <m:e>
                        <m:r>
                          <a:rPr lang="en-US" sz="1400" i="1" dirty="0" smtClean="0">
                            <a:latin typeface="Cambria Math" panose="02040503050406030204" pitchFamily="18" charset="0"/>
                          </a:rPr>
                          <m:t>𝑥</m:t>
                        </m:r>
                      </m:e>
                      <m:sub>
                        <m:r>
                          <a:rPr lang="en-US" sz="1400" b="0" i="1" dirty="0" smtClean="0">
                            <a:latin typeface="Cambria Math" panose="02040503050406030204" pitchFamily="18" charset="0"/>
                          </a:rPr>
                          <m:t>𝑖</m:t>
                        </m:r>
                      </m:sub>
                    </m:sSub>
                  </m:oMath>
                </a14:m>
                <a:r>
                  <a:rPr lang="en-US" sz="1400" dirty="0"/>
                  <a:t> is a node </a:t>
                </a:r>
                <a:r>
                  <a:rPr lang="en-US" sz="1400" i="1" dirty="0" err="1"/>
                  <a:t>i</a:t>
                </a:r>
                <a:endParaRPr lang="en-US" sz="1400" dirty="0"/>
              </a:p>
              <a:p>
                <a:pPr>
                  <a:spcBef>
                    <a:spcPts val="300"/>
                  </a:spcBef>
                  <a:spcAft>
                    <a:spcPts val="300"/>
                  </a:spcAft>
                  <a:buClr>
                    <a:schemeClr val="accent1"/>
                  </a:buClr>
                  <a:buSzPct val="90000"/>
                </a:pPr>
                <a:r>
                  <a:rPr lang="en-US" sz="1400" i="1" dirty="0"/>
                  <a:t>D</a:t>
                </a:r>
                <a:r>
                  <a:rPr lang="en-US" sz="1400" dirty="0"/>
                  <a:t> is the degree matrix (diagonal matrix whose diagonal is the sum of all columns of the row of the Adjacency matrix </a:t>
                </a:r>
                <a:r>
                  <a:rPr lang="en-US" sz="1400" i="1" dirty="0"/>
                  <a:t>A)</a:t>
                </a:r>
              </a:p>
              <a:p>
                <a:pPr>
                  <a:spcBef>
                    <a:spcPts val="300"/>
                  </a:spcBef>
                  <a:spcAft>
                    <a:spcPts val="300"/>
                  </a:spcAft>
                  <a:buClr>
                    <a:schemeClr val="accent1"/>
                  </a:buClr>
                  <a:buSzPct val="90000"/>
                </a:pPr>
                <a:r>
                  <a:rPr lang="en-US" sz="1400" dirty="0"/>
                  <a:t>F(t) is the matrix of labels for the nodes</a:t>
                </a:r>
              </a:p>
              <a:p>
                <a:pPr>
                  <a:spcBef>
                    <a:spcPts val="300"/>
                  </a:spcBef>
                  <a:spcAft>
                    <a:spcPts val="300"/>
                  </a:spcAft>
                  <a:buClr>
                    <a:schemeClr val="accent1"/>
                  </a:buClr>
                  <a:buSzPct val="90000"/>
                </a:pPr>
                <a14:m>
                  <m:oMath xmlns:m="http://schemas.openxmlformats.org/officeDocument/2006/math">
                    <m:sSub>
                      <m:sSubPr>
                        <m:ctrlPr>
                          <a:rPr lang="en-US" sz="1400" b="0" i="1" dirty="0" smtClean="0">
                            <a:latin typeface="Cambria Math" panose="02040503050406030204" pitchFamily="18" charset="0"/>
                          </a:rPr>
                        </m:ctrlPr>
                      </m:sSubPr>
                      <m:e>
                        <m:r>
                          <a:rPr lang="en-US" sz="1400" i="1" dirty="0" smtClean="0">
                            <a:latin typeface="Cambria Math" panose="02040503050406030204" pitchFamily="18" charset="0"/>
                          </a:rPr>
                          <m:t>𝑌</m:t>
                        </m:r>
                      </m:e>
                      <m:sub>
                        <m:r>
                          <a:rPr lang="en-US" sz="1400" i="1" dirty="0" smtClean="0">
                            <a:latin typeface="Cambria Math" panose="02040503050406030204" pitchFamily="18" charset="0"/>
                          </a:rPr>
                          <m:t>𝑖𝑗</m:t>
                        </m:r>
                      </m:sub>
                    </m:sSub>
                  </m:oMath>
                </a14:m>
                <a:r>
                  <a:rPr lang="en-US" sz="1400" dirty="0"/>
                  <a:t> = 1 if </a:t>
                </a:r>
                <a14:m>
                  <m:oMath xmlns:m="http://schemas.openxmlformats.org/officeDocument/2006/math">
                    <m:sSub>
                      <m:sSubPr>
                        <m:ctrlPr>
                          <a:rPr lang="en-US" sz="1400" b="0" i="1" dirty="0" smtClean="0">
                            <a:latin typeface="Cambria Math" panose="02040503050406030204" pitchFamily="18" charset="0"/>
                          </a:rPr>
                        </m:ctrlPr>
                      </m:sSubPr>
                      <m:e>
                        <m:r>
                          <a:rPr lang="en-US" sz="1400" i="1" dirty="0" smtClean="0">
                            <a:latin typeface="Cambria Math" panose="02040503050406030204" pitchFamily="18" charset="0"/>
                          </a:rPr>
                          <m:t>𝑥</m:t>
                        </m:r>
                      </m:e>
                      <m:sub>
                        <m:r>
                          <a:rPr lang="en-US" sz="1400" i="1" dirty="0" smtClean="0">
                            <a:latin typeface="Cambria Math" panose="02040503050406030204" pitchFamily="18" charset="0"/>
                          </a:rPr>
                          <m:t>𝑖</m:t>
                        </m:r>
                      </m:sub>
                    </m:sSub>
                  </m:oMath>
                </a14:m>
                <a:r>
                  <a:rPr lang="en-US" sz="1400" dirty="0"/>
                  <a:t> is labeled as </a:t>
                </a:r>
                <a14:m>
                  <m:oMath xmlns:m="http://schemas.openxmlformats.org/officeDocument/2006/math">
                    <m:sSub>
                      <m:sSubPr>
                        <m:ctrlPr>
                          <a:rPr lang="en-US" sz="1400" b="0" i="1" dirty="0" smtClean="0">
                            <a:latin typeface="Cambria Math" panose="02040503050406030204" pitchFamily="18" charset="0"/>
                          </a:rPr>
                        </m:ctrlPr>
                      </m:sSubPr>
                      <m:e>
                        <m:r>
                          <a:rPr lang="en-US" sz="1400" i="1" dirty="0" smtClean="0">
                            <a:latin typeface="Cambria Math" panose="02040503050406030204" pitchFamily="18" charset="0"/>
                          </a:rPr>
                          <m:t>𝑦</m:t>
                        </m:r>
                      </m:e>
                      <m:sub>
                        <m:r>
                          <a:rPr lang="en-US" sz="1400" i="1" dirty="0" smtClean="0">
                            <a:latin typeface="Cambria Math" panose="02040503050406030204" pitchFamily="18" charset="0"/>
                          </a:rPr>
                          <m:t>𝑖</m:t>
                        </m:r>
                      </m:sub>
                    </m:sSub>
                    <m:r>
                      <a:rPr lang="en-US" sz="1400" b="0" i="1" dirty="0" smtClean="0">
                        <a:latin typeface="Cambria Math" panose="02040503050406030204" pitchFamily="18" charset="0"/>
                      </a:rPr>
                      <m:t>=</m:t>
                    </m:r>
                    <m:r>
                      <a:rPr lang="en-US" sz="1400" b="0" i="1" dirty="0" smtClean="0">
                        <a:latin typeface="Cambria Math" panose="02040503050406030204" pitchFamily="18" charset="0"/>
                      </a:rPr>
                      <m:t>𝑗</m:t>
                    </m:r>
                  </m:oMath>
                </a14:m>
                <a:r>
                  <a:rPr lang="en-US" sz="1400" dirty="0"/>
                  <a:t> , otherwise, </a:t>
                </a:r>
                <a14:m>
                  <m:oMath xmlns:m="http://schemas.openxmlformats.org/officeDocument/2006/math">
                    <m:sSub>
                      <m:sSubPr>
                        <m:ctrlPr>
                          <a:rPr lang="en-US" sz="1400" b="0" i="1" dirty="0" smtClean="0">
                            <a:latin typeface="Cambria Math" panose="02040503050406030204" pitchFamily="18" charset="0"/>
                          </a:rPr>
                        </m:ctrlPr>
                      </m:sSubPr>
                      <m:e>
                        <m:r>
                          <a:rPr lang="en-US" sz="1400" i="1" dirty="0" smtClean="0">
                            <a:latin typeface="Cambria Math" panose="02040503050406030204" pitchFamily="18" charset="0"/>
                          </a:rPr>
                          <m:t>𝑌</m:t>
                        </m:r>
                      </m:e>
                      <m:sub>
                        <m:r>
                          <a:rPr lang="en-US" sz="1400" i="1" dirty="0" smtClean="0">
                            <a:latin typeface="Cambria Math" panose="02040503050406030204" pitchFamily="18" charset="0"/>
                          </a:rPr>
                          <m:t>𝑖𝑗</m:t>
                        </m:r>
                      </m:sub>
                    </m:sSub>
                    <m:r>
                      <a:rPr lang="en-US" sz="1400" b="0" i="1" dirty="0" smtClean="0">
                        <a:latin typeface="Cambria Math" panose="02040503050406030204" pitchFamily="18" charset="0"/>
                      </a:rPr>
                      <m:t>=0</m:t>
                    </m:r>
                  </m:oMath>
                </a14:m>
                <a:endParaRPr lang="en-US" sz="1400" dirty="0"/>
              </a:p>
            </p:txBody>
          </p:sp>
        </mc:Choice>
        <mc:Fallback xmlns="">
          <p:sp>
            <p:nvSpPr>
              <p:cNvPr id="7" name="TextBox 6">
                <a:extLst>
                  <a:ext uri="{FF2B5EF4-FFF2-40B4-BE49-F238E27FC236}">
                    <a16:creationId xmlns:a16="http://schemas.microsoft.com/office/drawing/2014/main" id="{988DDCE8-939B-43F5-B229-3D6A5F81FD52}"/>
                  </a:ext>
                </a:extLst>
              </p:cNvPr>
              <p:cNvSpPr txBox="1">
                <a:spLocks noRot="1" noChangeAspect="1" noMove="1" noResize="1" noEditPoints="1" noAdjustHandles="1" noChangeArrowheads="1" noChangeShapeType="1" noTextEdit="1"/>
              </p:cNvSpPr>
              <p:nvPr/>
            </p:nvSpPr>
            <p:spPr bwMode="gray">
              <a:xfrm>
                <a:off x="575884" y="4676644"/>
                <a:ext cx="11040231" cy="1572781"/>
              </a:xfrm>
              <a:prstGeom prst="rect">
                <a:avLst/>
              </a:prstGeom>
              <a:blipFill>
                <a:blip r:embed="rId4"/>
                <a:stretch>
                  <a:fillRect l="-993" t="-348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709328A2-A368-4999-9B4D-C6F89C87B2AB}"/>
              </a:ext>
            </a:extLst>
          </p:cNvPr>
          <p:cNvSpPr txBox="1"/>
          <p:nvPr/>
        </p:nvSpPr>
        <p:spPr bwMode="gray">
          <a:xfrm>
            <a:off x="379772" y="1478276"/>
            <a:ext cx="6245940" cy="369332"/>
          </a:xfrm>
          <a:prstGeom prst="rect">
            <a:avLst/>
          </a:prstGeom>
          <a:noFill/>
        </p:spPr>
        <p:txBody>
          <a:bodyPr wrap="square">
            <a:spAutoFit/>
          </a:bodyPr>
          <a:lstStyle/>
          <a:p>
            <a:r>
              <a:rPr lang="en-US" u="sng" dirty="0"/>
              <a:t>Algorithm</a:t>
            </a:r>
          </a:p>
        </p:txBody>
      </p:sp>
      <p:sp>
        <p:nvSpPr>
          <p:cNvPr id="10" name="TextBox 9">
            <a:extLst>
              <a:ext uri="{FF2B5EF4-FFF2-40B4-BE49-F238E27FC236}">
                <a16:creationId xmlns:a16="http://schemas.microsoft.com/office/drawing/2014/main" id="{3D6FA530-318C-460F-B94C-EE8BF85F8454}"/>
              </a:ext>
            </a:extLst>
          </p:cNvPr>
          <p:cNvSpPr txBox="1"/>
          <p:nvPr/>
        </p:nvSpPr>
        <p:spPr bwMode="gray">
          <a:xfrm>
            <a:off x="109999" y="6249425"/>
            <a:ext cx="11972002" cy="523220"/>
          </a:xfrm>
          <a:prstGeom prst="rect">
            <a:avLst/>
          </a:prstGeom>
          <a:noFill/>
        </p:spPr>
        <p:txBody>
          <a:bodyPr wrap="square">
            <a:spAutoFit/>
          </a:bodyPr>
          <a:lstStyle/>
          <a:p>
            <a:r>
              <a:rPr lang="en-US" sz="1400" u="sng" dirty="0"/>
              <a:t>source</a:t>
            </a:r>
            <a:r>
              <a:rPr lang="en-US" sz="1400" dirty="0"/>
              <a:t>: Zhou, D., Bousquet, O., Lal, T. N., Weston, J., &amp; </a:t>
            </a:r>
            <a:r>
              <a:rPr lang="en-US" sz="1400" dirty="0" err="1"/>
              <a:t>Schölkopf</a:t>
            </a:r>
            <a:r>
              <a:rPr lang="en-US" sz="1400" dirty="0"/>
              <a:t>, B. (2004). Learning with local and global consistency. Advances in neural information processing systems - NIPS, 16(16), 321-328.</a:t>
            </a:r>
          </a:p>
        </p:txBody>
      </p:sp>
    </p:spTree>
    <p:extLst>
      <p:ext uri="{BB962C8B-B14F-4D97-AF65-F5344CB8AC3E}">
        <p14:creationId xmlns:p14="http://schemas.microsoft.com/office/powerpoint/2010/main" val="79973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57C6C-9A4C-4868-9450-E32E9C3289E9}"/>
              </a:ext>
            </a:extLst>
          </p:cNvPr>
          <p:cNvSpPr>
            <a:spLocks noGrp="1"/>
          </p:cNvSpPr>
          <p:nvPr>
            <p:ph type="title"/>
          </p:nvPr>
        </p:nvSpPr>
        <p:spPr>
          <a:xfrm>
            <a:off x="478369" y="144001"/>
            <a:ext cx="9169401" cy="576293"/>
          </a:xfrm>
        </p:spPr>
        <p:txBody>
          <a:bodyPr/>
          <a:lstStyle/>
          <a:p>
            <a:r>
              <a:rPr lang="en-US" dirty="0"/>
              <a:t>Rating reliability </a:t>
            </a:r>
            <a:r>
              <a:rPr lang="en-US" sz="1600" dirty="0"/>
              <a:t>[Kumar et al. 2016]</a:t>
            </a:r>
            <a:endParaRPr lang="en-US" dirty="0"/>
          </a:p>
        </p:txBody>
      </p:sp>
      <p:sp>
        <p:nvSpPr>
          <p:cNvPr id="4" name="Slide Number Placeholder 3">
            <a:extLst>
              <a:ext uri="{FF2B5EF4-FFF2-40B4-BE49-F238E27FC236}">
                <a16:creationId xmlns:a16="http://schemas.microsoft.com/office/drawing/2014/main" id="{3C637AF3-1102-40B7-87D5-F79EDD4E41CA}"/>
              </a:ext>
            </a:extLst>
          </p:cNvPr>
          <p:cNvSpPr>
            <a:spLocks noGrp="1"/>
          </p:cNvSpPr>
          <p:nvPr>
            <p:ph type="sldNum" sz="quarter" idx="12"/>
          </p:nvPr>
        </p:nvSpPr>
        <p:spPr/>
        <p:txBody>
          <a:bodyPr/>
          <a:lstStyle/>
          <a:p>
            <a:fld id="{81561042-0DC2-4A04-AA50-F6D44EB20EBA}" type="slidenum">
              <a:rPr lang="en-US" smtClean="0"/>
              <a:t>62</a:t>
            </a:fld>
            <a:endParaRPr lang="en-US"/>
          </a:p>
        </p:txBody>
      </p:sp>
      <p:sp>
        <p:nvSpPr>
          <p:cNvPr id="6" name="TextBox 5">
            <a:extLst>
              <a:ext uri="{FF2B5EF4-FFF2-40B4-BE49-F238E27FC236}">
                <a16:creationId xmlns:a16="http://schemas.microsoft.com/office/drawing/2014/main" id="{9E6D1A97-A745-493C-83F3-C32053375F80}"/>
              </a:ext>
            </a:extLst>
          </p:cNvPr>
          <p:cNvSpPr txBox="1"/>
          <p:nvPr/>
        </p:nvSpPr>
        <p:spPr bwMode="gray">
          <a:xfrm>
            <a:off x="0" y="6117473"/>
            <a:ext cx="11272302" cy="738664"/>
          </a:xfrm>
          <a:prstGeom prst="rect">
            <a:avLst/>
          </a:prstGeom>
          <a:noFill/>
        </p:spPr>
        <p:txBody>
          <a:bodyPr wrap="square">
            <a:spAutoFit/>
          </a:bodyPr>
          <a:lstStyle/>
          <a:p>
            <a:r>
              <a:rPr lang="en-US" sz="1400" u="sng" dirty="0"/>
              <a:t>sources:</a:t>
            </a:r>
          </a:p>
          <a:p>
            <a:r>
              <a:rPr lang="en-US" sz="1400" u="sng" dirty="0"/>
              <a:t>https://cs.stanford.edu/~srijan/wsn/</a:t>
            </a:r>
          </a:p>
          <a:p>
            <a:r>
              <a:rPr lang="en-US" sz="1400" dirty="0"/>
              <a:t>Kumar, </a:t>
            </a:r>
            <a:r>
              <a:rPr lang="en-US" sz="1400" dirty="0" err="1"/>
              <a:t>Srijan</a:t>
            </a:r>
            <a:r>
              <a:rPr lang="en-US" sz="1400" dirty="0"/>
              <a:t>, et al. "Edge weight prediction in weighted signed networks." </a:t>
            </a:r>
            <a:r>
              <a:rPr lang="en-US" sz="1400" i="1" dirty="0"/>
              <a:t>ICDM,</a:t>
            </a:r>
            <a:r>
              <a:rPr lang="en-US" sz="1400" dirty="0"/>
              <a:t> IEEE, 2016.</a:t>
            </a:r>
          </a:p>
        </p:txBody>
      </p:sp>
      <p:pic>
        <p:nvPicPr>
          <p:cNvPr id="7" name="Shape 125" descr="face-angel-md.png">
            <a:extLst>
              <a:ext uri="{FF2B5EF4-FFF2-40B4-BE49-F238E27FC236}">
                <a16:creationId xmlns:a16="http://schemas.microsoft.com/office/drawing/2014/main" id="{B4F86CC6-1DA4-457D-A8DA-D29876A2C275}"/>
              </a:ext>
            </a:extLst>
          </p:cNvPr>
          <p:cNvPicPr preferRelativeResize="0"/>
          <p:nvPr/>
        </p:nvPicPr>
        <p:blipFill>
          <a:blip r:embed="rId2">
            <a:alphaModFix/>
          </a:blip>
          <a:stretch>
            <a:fillRect/>
          </a:stretch>
        </p:blipFill>
        <p:spPr>
          <a:xfrm>
            <a:off x="2204175" y="1525874"/>
            <a:ext cx="548700" cy="628574"/>
          </a:xfrm>
          <a:prstGeom prst="rect">
            <a:avLst/>
          </a:prstGeom>
          <a:noFill/>
          <a:ln>
            <a:noFill/>
          </a:ln>
        </p:spPr>
      </p:pic>
      <p:pic>
        <p:nvPicPr>
          <p:cNvPr id="8" name="Shape 126" descr="face-angel-md.png">
            <a:extLst>
              <a:ext uri="{FF2B5EF4-FFF2-40B4-BE49-F238E27FC236}">
                <a16:creationId xmlns:a16="http://schemas.microsoft.com/office/drawing/2014/main" id="{A24A4D6A-DC8F-4F27-8B82-0E644AC58420}"/>
              </a:ext>
            </a:extLst>
          </p:cNvPr>
          <p:cNvPicPr preferRelativeResize="0"/>
          <p:nvPr/>
        </p:nvPicPr>
        <p:blipFill>
          <a:blip r:embed="rId2">
            <a:alphaModFix/>
          </a:blip>
          <a:stretch>
            <a:fillRect/>
          </a:stretch>
        </p:blipFill>
        <p:spPr>
          <a:xfrm>
            <a:off x="2204175" y="3495713"/>
            <a:ext cx="548700" cy="628574"/>
          </a:xfrm>
          <a:prstGeom prst="rect">
            <a:avLst/>
          </a:prstGeom>
          <a:noFill/>
          <a:ln>
            <a:noFill/>
          </a:ln>
        </p:spPr>
      </p:pic>
      <p:pic>
        <p:nvPicPr>
          <p:cNvPr id="9" name="Shape 127" descr="devil7.png">
            <a:extLst>
              <a:ext uri="{FF2B5EF4-FFF2-40B4-BE49-F238E27FC236}">
                <a16:creationId xmlns:a16="http://schemas.microsoft.com/office/drawing/2014/main" id="{3591EFD5-5D63-4C0F-BD42-4D860F7B304B}"/>
              </a:ext>
            </a:extLst>
          </p:cNvPr>
          <p:cNvPicPr preferRelativeResize="0"/>
          <p:nvPr/>
        </p:nvPicPr>
        <p:blipFill>
          <a:blip r:embed="rId3">
            <a:alphaModFix/>
          </a:blip>
          <a:stretch>
            <a:fillRect/>
          </a:stretch>
        </p:blipFill>
        <p:spPr>
          <a:xfrm>
            <a:off x="5755901" y="2396049"/>
            <a:ext cx="628576" cy="628575"/>
          </a:xfrm>
          <a:prstGeom prst="rect">
            <a:avLst/>
          </a:prstGeom>
          <a:noFill/>
          <a:ln>
            <a:noFill/>
          </a:ln>
        </p:spPr>
      </p:pic>
      <p:pic>
        <p:nvPicPr>
          <p:cNvPr id="10" name="Shape 128" descr="devil7.png">
            <a:extLst>
              <a:ext uri="{FF2B5EF4-FFF2-40B4-BE49-F238E27FC236}">
                <a16:creationId xmlns:a16="http://schemas.microsoft.com/office/drawing/2014/main" id="{9E818597-5672-491F-9F31-6E0D5994362F}"/>
              </a:ext>
            </a:extLst>
          </p:cNvPr>
          <p:cNvPicPr preferRelativeResize="0"/>
          <p:nvPr/>
        </p:nvPicPr>
        <p:blipFill>
          <a:blip r:embed="rId3">
            <a:alphaModFix/>
          </a:blip>
          <a:stretch>
            <a:fillRect/>
          </a:stretch>
        </p:blipFill>
        <p:spPr>
          <a:xfrm>
            <a:off x="4802662" y="3637199"/>
            <a:ext cx="628576" cy="628576"/>
          </a:xfrm>
          <a:prstGeom prst="rect">
            <a:avLst/>
          </a:prstGeom>
          <a:noFill/>
          <a:ln>
            <a:noFill/>
          </a:ln>
        </p:spPr>
      </p:pic>
      <p:pic>
        <p:nvPicPr>
          <p:cNvPr id="11" name="Shape 129" descr="devil7.png">
            <a:extLst>
              <a:ext uri="{FF2B5EF4-FFF2-40B4-BE49-F238E27FC236}">
                <a16:creationId xmlns:a16="http://schemas.microsoft.com/office/drawing/2014/main" id="{86CA5FCC-94A0-4C3B-9013-301B5693831A}"/>
              </a:ext>
            </a:extLst>
          </p:cNvPr>
          <p:cNvPicPr preferRelativeResize="0"/>
          <p:nvPr/>
        </p:nvPicPr>
        <p:blipFill>
          <a:blip r:embed="rId3">
            <a:alphaModFix/>
          </a:blip>
          <a:stretch>
            <a:fillRect/>
          </a:stretch>
        </p:blipFill>
        <p:spPr>
          <a:xfrm>
            <a:off x="4171676" y="1534824"/>
            <a:ext cx="628576" cy="628575"/>
          </a:xfrm>
          <a:prstGeom prst="rect">
            <a:avLst/>
          </a:prstGeom>
          <a:noFill/>
          <a:ln>
            <a:noFill/>
          </a:ln>
        </p:spPr>
      </p:pic>
      <p:pic>
        <p:nvPicPr>
          <p:cNvPr id="12" name="Shape 130" descr="face-angel-md.png">
            <a:extLst>
              <a:ext uri="{FF2B5EF4-FFF2-40B4-BE49-F238E27FC236}">
                <a16:creationId xmlns:a16="http://schemas.microsoft.com/office/drawing/2014/main" id="{9A13AECD-8EA0-4EA7-B64E-12E61B287E38}"/>
              </a:ext>
            </a:extLst>
          </p:cNvPr>
          <p:cNvPicPr preferRelativeResize="0"/>
          <p:nvPr/>
        </p:nvPicPr>
        <p:blipFill>
          <a:blip r:embed="rId2">
            <a:alphaModFix/>
          </a:blip>
          <a:stretch>
            <a:fillRect/>
          </a:stretch>
        </p:blipFill>
        <p:spPr>
          <a:xfrm>
            <a:off x="957275" y="2396050"/>
            <a:ext cx="548700" cy="628574"/>
          </a:xfrm>
          <a:prstGeom prst="rect">
            <a:avLst/>
          </a:prstGeom>
          <a:noFill/>
          <a:ln>
            <a:noFill/>
          </a:ln>
        </p:spPr>
      </p:pic>
      <p:pic>
        <p:nvPicPr>
          <p:cNvPr id="13" name="Shape 131" descr="face-angel-md.png">
            <a:extLst>
              <a:ext uri="{FF2B5EF4-FFF2-40B4-BE49-F238E27FC236}">
                <a16:creationId xmlns:a16="http://schemas.microsoft.com/office/drawing/2014/main" id="{EAF3FE35-C4CD-4DC2-B1C8-D1206FD069A9}"/>
              </a:ext>
            </a:extLst>
          </p:cNvPr>
          <p:cNvPicPr preferRelativeResize="0"/>
          <p:nvPr/>
        </p:nvPicPr>
        <p:blipFill>
          <a:blip r:embed="rId2">
            <a:alphaModFix/>
          </a:blip>
          <a:stretch>
            <a:fillRect/>
          </a:stretch>
        </p:blipFill>
        <p:spPr>
          <a:xfrm>
            <a:off x="3851712" y="2495962"/>
            <a:ext cx="548700" cy="628574"/>
          </a:xfrm>
          <a:prstGeom prst="rect">
            <a:avLst/>
          </a:prstGeom>
          <a:noFill/>
          <a:ln>
            <a:noFill/>
          </a:ln>
        </p:spPr>
      </p:pic>
      <p:pic>
        <p:nvPicPr>
          <p:cNvPr id="14" name="Shape 132" descr="face-angel-md.png">
            <a:extLst>
              <a:ext uri="{FF2B5EF4-FFF2-40B4-BE49-F238E27FC236}">
                <a16:creationId xmlns:a16="http://schemas.microsoft.com/office/drawing/2014/main" id="{E6B55CCB-378F-4F7D-A685-FD25EE9BBC99}"/>
              </a:ext>
            </a:extLst>
          </p:cNvPr>
          <p:cNvPicPr preferRelativeResize="0"/>
          <p:nvPr/>
        </p:nvPicPr>
        <p:blipFill>
          <a:blip r:embed="rId2">
            <a:alphaModFix/>
          </a:blip>
          <a:stretch>
            <a:fillRect/>
          </a:stretch>
        </p:blipFill>
        <p:spPr>
          <a:xfrm>
            <a:off x="7300300" y="1525874"/>
            <a:ext cx="548700" cy="628574"/>
          </a:xfrm>
          <a:prstGeom prst="rect">
            <a:avLst/>
          </a:prstGeom>
          <a:noFill/>
          <a:ln>
            <a:noFill/>
          </a:ln>
        </p:spPr>
      </p:pic>
      <p:pic>
        <p:nvPicPr>
          <p:cNvPr id="15" name="Shape 133" descr="face-angel-md.png">
            <a:extLst>
              <a:ext uri="{FF2B5EF4-FFF2-40B4-BE49-F238E27FC236}">
                <a16:creationId xmlns:a16="http://schemas.microsoft.com/office/drawing/2014/main" id="{0EE1F7B9-7FD6-446F-9903-9E6E4B3EF53F}"/>
              </a:ext>
            </a:extLst>
          </p:cNvPr>
          <p:cNvPicPr preferRelativeResize="0"/>
          <p:nvPr/>
        </p:nvPicPr>
        <p:blipFill>
          <a:blip r:embed="rId2">
            <a:alphaModFix/>
          </a:blip>
          <a:stretch>
            <a:fillRect/>
          </a:stretch>
        </p:blipFill>
        <p:spPr>
          <a:xfrm>
            <a:off x="6751600" y="3532662"/>
            <a:ext cx="548700" cy="628574"/>
          </a:xfrm>
          <a:prstGeom prst="rect">
            <a:avLst/>
          </a:prstGeom>
          <a:noFill/>
          <a:ln>
            <a:noFill/>
          </a:ln>
        </p:spPr>
      </p:pic>
      <p:cxnSp>
        <p:nvCxnSpPr>
          <p:cNvPr id="16" name="Shape 134">
            <a:extLst>
              <a:ext uri="{FF2B5EF4-FFF2-40B4-BE49-F238E27FC236}">
                <a16:creationId xmlns:a16="http://schemas.microsoft.com/office/drawing/2014/main" id="{0DF55CC8-0C13-4309-BF2B-98DE9A446CE9}"/>
              </a:ext>
            </a:extLst>
          </p:cNvPr>
          <p:cNvCxnSpPr/>
          <p:nvPr/>
        </p:nvCxnSpPr>
        <p:spPr>
          <a:xfrm rot="10800000" flipH="1">
            <a:off x="1505975" y="2034037"/>
            <a:ext cx="701400" cy="574500"/>
          </a:xfrm>
          <a:prstGeom prst="straightConnector1">
            <a:avLst/>
          </a:prstGeom>
          <a:noFill/>
          <a:ln w="76200" cap="flat" cmpd="sng">
            <a:solidFill>
              <a:srgbClr val="38761D"/>
            </a:solidFill>
            <a:prstDash val="solid"/>
            <a:round/>
            <a:headEnd type="none" w="lg" len="lg"/>
            <a:tailEnd type="triangle" w="lg" len="lg"/>
          </a:ln>
        </p:spPr>
      </p:cxnSp>
      <p:cxnSp>
        <p:nvCxnSpPr>
          <p:cNvPr id="17" name="Shape 135">
            <a:extLst>
              <a:ext uri="{FF2B5EF4-FFF2-40B4-BE49-F238E27FC236}">
                <a16:creationId xmlns:a16="http://schemas.microsoft.com/office/drawing/2014/main" id="{50C23A1C-0C71-470D-8242-101E869A4117}"/>
              </a:ext>
            </a:extLst>
          </p:cNvPr>
          <p:cNvCxnSpPr/>
          <p:nvPr/>
        </p:nvCxnSpPr>
        <p:spPr>
          <a:xfrm>
            <a:off x="1520125" y="3019375"/>
            <a:ext cx="669900" cy="565500"/>
          </a:xfrm>
          <a:prstGeom prst="straightConnector1">
            <a:avLst/>
          </a:prstGeom>
          <a:noFill/>
          <a:ln w="38100" cap="flat" cmpd="sng">
            <a:solidFill>
              <a:srgbClr val="38761D"/>
            </a:solidFill>
            <a:prstDash val="solid"/>
            <a:round/>
            <a:headEnd type="triangle" w="lg" len="lg"/>
            <a:tailEnd type="triangle" w="lg" len="lg"/>
          </a:ln>
        </p:spPr>
      </p:cxnSp>
      <p:cxnSp>
        <p:nvCxnSpPr>
          <p:cNvPr id="18" name="Shape 136">
            <a:extLst>
              <a:ext uri="{FF2B5EF4-FFF2-40B4-BE49-F238E27FC236}">
                <a16:creationId xmlns:a16="http://schemas.microsoft.com/office/drawing/2014/main" id="{BD83EE3B-99EE-4C01-BD60-E415AE1AB777}"/>
              </a:ext>
            </a:extLst>
          </p:cNvPr>
          <p:cNvCxnSpPr/>
          <p:nvPr/>
        </p:nvCxnSpPr>
        <p:spPr>
          <a:xfrm rot="10800000" flipH="1">
            <a:off x="6384462" y="1927050"/>
            <a:ext cx="806100" cy="517500"/>
          </a:xfrm>
          <a:prstGeom prst="straightConnector1">
            <a:avLst/>
          </a:prstGeom>
          <a:noFill/>
          <a:ln w="76200" cap="flat" cmpd="sng">
            <a:solidFill>
              <a:srgbClr val="38761D"/>
            </a:solidFill>
            <a:prstDash val="solid"/>
            <a:round/>
            <a:headEnd type="none" w="lg" len="lg"/>
            <a:tailEnd type="triangle" w="lg" len="lg"/>
          </a:ln>
        </p:spPr>
      </p:cxnSp>
      <p:cxnSp>
        <p:nvCxnSpPr>
          <p:cNvPr id="19" name="Shape 137">
            <a:extLst>
              <a:ext uri="{FF2B5EF4-FFF2-40B4-BE49-F238E27FC236}">
                <a16:creationId xmlns:a16="http://schemas.microsoft.com/office/drawing/2014/main" id="{835D2FB2-9B62-409D-BF9D-C5107A00372C}"/>
              </a:ext>
            </a:extLst>
          </p:cNvPr>
          <p:cNvCxnSpPr/>
          <p:nvPr/>
        </p:nvCxnSpPr>
        <p:spPr>
          <a:xfrm flipH="1">
            <a:off x="2812100" y="2967175"/>
            <a:ext cx="1023300" cy="669900"/>
          </a:xfrm>
          <a:prstGeom prst="straightConnector1">
            <a:avLst/>
          </a:prstGeom>
          <a:noFill/>
          <a:ln w="76200" cap="flat" cmpd="sng">
            <a:solidFill>
              <a:srgbClr val="38761D"/>
            </a:solidFill>
            <a:prstDash val="solid"/>
            <a:round/>
            <a:headEnd type="triangle" w="lg" len="lg"/>
            <a:tailEnd type="triangle" w="lg" len="lg"/>
          </a:ln>
        </p:spPr>
      </p:cxnSp>
      <p:cxnSp>
        <p:nvCxnSpPr>
          <p:cNvPr id="20" name="Shape 138">
            <a:extLst>
              <a:ext uri="{FF2B5EF4-FFF2-40B4-BE49-F238E27FC236}">
                <a16:creationId xmlns:a16="http://schemas.microsoft.com/office/drawing/2014/main" id="{0023D486-B186-4BC0-8B92-AECED208D848}"/>
              </a:ext>
            </a:extLst>
          </p:cNvPr>
          <p:cNvCxnSpPr/>
          <p:nvPr/>
        </p:nvCxnSpPr>
        <p:spPr>
          <a:xfrm>
            <a:off x="6384464" y="3053725"/>
            <a:ext cx="420600" cy="496800"/>
          </a:xfrm>
          <a:prstGeom prst="straightConnector1">
            <a:avLst/>
          </a:prstGeom>
          <a:noFill/>
          <a:ln w="38100" cap="flat" cmpd="sng">
            <a:solidFill>
              <a:srgbClr val="FF0000"/>
            </a:solidFill>
            <a:prstDash val="dash"/>
            <a:round/>
            <a:headEnd type="triangle" w="lg" len="lg"/>
            <a:tailEnd type="triangle" w="lg" len="lg"/>
          </a:ln>
        </p:spPr>
      </p:cxnSp>
      <p:cxnSp>
        <p:nvCxnSpPr>
          <p:cNvPr id="21" name="Shape 139">
            <a:extLst>
              <a:ext uri="{FF2B5EF4-FFF2-40B4-BE49-F238E27FC236}">
                <a16:creationId xmlns:a16="http://schemas.microsoft.com/office/drawing/2014/main" id="{AF0745E1-495A-4457-A1C8-FB1D73C0C93C}"/>
              </a:ext>
            </a:extLst>
          </p:cNvPr>
          <p:cNvCxnSpPr/>
          <p:nvPr/>
        </p:nvCxnSpPr>
        <p:spPr>
          <a:xfrm rot="10800000">
            <a:off x="4321875" y="3125287"/>
            <a:ext cx="592500" cy="600300"/>
          </a:xfrm>
          <a:prstGeom prst="straightConnector1">
            <a:avLst/>
          </a:prstGeom>
          <a:noFill/>
          <a:ln w="76200" cap="flat" cmpd="sng">
            <a:solidFill>
              <a:srgbClr val="FF0000"/>
            </a:solidFill>
            <a:prstDash val="dash"/>
            <a:round/>
            <a:headEnd type="triangle" w="lg" len="lg"/>
            <a:tailEnd type="none" w="lg" len="lg"/>
          </a:ln>
        </p:spPr>
      </p:cxnSp>
      <p:cxnSp>
        <p:nvCxnSpPr>
          <p:cNvPr id="22" name="Shape 140">
            <a:extLst>
              <a:ext uri="{FF2B5EF4-FFF2-40B4-BE49-F238E27FC236}">
                <a16:creationId xmlns:a16="http://schemas.microsoft.com/office/drawing/2014/main" id="{3E735F97-C3C8-44CE-A901-68F53669B59A}"/>
              </a:ext>
            </a:extLst>
          </p:cNvPr>
          <p:cNvCxnSpPr>
            <a:stCxn id="9" idx="1"/>
          </p:cNvCxnSpPr>
          <p:nvPr/>
        </p:nvCxnSpPr>
        <p:spPr>
          <a:xfrm rot="10800000">
            <a:off x="4557101" y="2702537"/>
            <a:ext cx="1198800" cy="7800"/>
          </a:xfrm>
          <a:prstGeom prst="straightConnector1">
            <a:avLst/>
          </a:prstGeom>
          <a:noFill/>
          <a:ln w="38100" cap="flat" cmpd="sng">
            <a:solidFill>
              <a:srgbClr val="FF0000"/>
            </a:solidFill>
            <a:prstDash val="dash"/>
            <a:round/>
            <a:headEnd type="triangle" w="lg" len="lg"/>
            <a:tailEnd type="none" w="lg" len="lg"/>
          </a:ln>
        </p:spPr>
      </p:cxnSp>
      <p:cxnSp>
        <p:nvCxnSpPr>
          <p:cNvPr id="23" name="Shape 141">
            <a:extLst>
              <a:ext uri="{FF2B5EF4-FFF2-40B4-BE49-F238E27FC236}">
                <a16:creationId xmlns:a16="http://schemas.microsoft.com/office/drawing/2014/main" id="{DA7A9ABB-EC69-47CF-AE31-BCC9135EB5D2}"/>
              </a:ext>
            </a:extLst>
          </p:cNvPr>
          <p:cNvCxnSpPr/>
          <p:nvPr/>
        </p:nvCxnSpPr>
        <p:spPr>
          <a:xfrm rot="10800000">
            <a:off x="2862876" y="1968675"/>
            <a:ext cx="1198800" cy="7800"/>
          </a:xfrm>
          <a:prstGeom prst="straightConnector1">
            <a:avLst/>
          </a:prstGeom>
          <a:noFill/>
          <a:ln w="38100" cap="flat" cmpd="sng">
            <a:solidFill>
              <a:srgbClr val="FF0000"/>
            </a:solidFill>
            <a:prstDash val="dash"/>
            <a:round/>
            <a:headEnd type="triangle" w="lg" len="lg"/>
            <a:tailEnd type="none" w="lg" len="lg"/>
          </a:ln>
        </p:spPr>
      </p:cxnSp>
      <p:cxnSp>
        <p:nvCxnSpPr>
          <p:cNvPr id="24" name="Shape 142">
            <a:extLst>
              <a:ext uri="{FF2B5EF4-FFF2-40B4-BE49-F238E27FC236}">
                <a16:creationId xmlns:a16="http://schemas.microsoft.com/office/drawing/2014/main" id="{039FFCDF-72F3-4B74-A1B4-FD0649095A48}"/>
              </a:ext>
            </a:extLst>
          </p:cNvPr>
          <p:cNvCxnSpPr/>
          <p:nvPr/>
        </p:nvCxnSpPr>
        <p:spPr>
          <a:xfrm flipH="1">
            <a:off x="5405475" y="2980675"/>
            <a:ext cx="531000" cy="725400"/>
          </a:xfrm>
          <a:prstGeom prst="straightConnector1">
            <a:avLst/>
          </a:prstGeom>
          <a:noFill/>
          <a:ln w="38100" cap="flat" cmpd="sng">
            <a:solidFill>
              <a:srgbClr val="38761D"/>
            </a:solidFill>
            <a:prstDash val="solid"/>
            <a:round/>
            <a:headEnd type="triangle" w="lg" len="lg"/>
            <a:tailEnd type="triangle" w="lg" len="lg"/>
          </a:ln>
        </p:spPr>
      </p:cxnSp>
      <p:cxnSp>
        <p:nvCxnSpPr>
          <p:cNvPr id="25" name="Shape 143">
            <a:extLst>
              <a:ext uri="{FF2B5EF4-FFF2-40B4-BE49-F238E27FC236}">
                <a16:creationId xmlns:a16="http://schemas.microsoft.com/office/drawing/2014/main" id="{71AF30C3-DC17-4B57-8A39-25A959DD91D2}"/>
              </a:ext>
            </a:extLst>
          </p:cNvPr>
          <p:cNvCxnSpPr/>
          <p:nvPr/>
        </p:nvCxnSpPr>
        <p:spPr>
          <a:xfrm>
            <a:off x="2478525" y="2230649"/>
            <a:ext cx="17700" cy="1159199"/>
          </a:xfrm>
          <a:prstGeom prst="straightConnector1">
            <a:avLst/>
          </a:prstGeom>
          <a:noFill/>
          <a:ln w="38100" cap="flat" cmpd="sng">
            <a:solidFill>
              <a:srgbClr val="38761D"/>
            </a:solidFill>
            <a:prstDash val="solid"/>
            <a:round/>
            <a:headEnd type="triangle" w="lg" len="lg"/>
            <a:tailEnd type="triangle" w="lg" len="lg"/>
          </a:ln>
        </p:spPr>
      </p:cxnSp>
      <p:cxnSp>
        <p:nvCxnSpPr>
          <p:cNvPr id="26" name="Shape 144">
            <a:extLst>
              <a:ext uri="{FF2B5EF4-FFF2-40B4-BE49-F238E27FC236}">
                <a16:creationId xmlns:a16="http://schemas.microsoft.com/office/drawing/2014/main" id="{3E649D3B-A275-4327-9B3A-12064CCAAFB5}"/>
              </a:ext>
            </a:extLst>
          </p:cNvPr>
          <p:cNvCxnSpPr/>
          <p:nvPr/>
        </p:nvCxnSpPr>
        <p:spPr>
          <a:xfrm rot="10800000">
            <a:off x="2862876" y="1728525"/>
            <a:ext cx="1198800" cy="7800"/>
          </a:xfrm>
          <a:prstGeom prst="straightConnector1">
            <a:avLst/>
          </a:prstGeom>
          <a:noFill/>
          <a:ln w="38100" cap="flat" cmpd="sng">
            <a:solidFill>
              <a:srgbClr val="FF0000"/>
            </a:solidFill>
            <a:prstDash val="dash"/>
            <a:round/>
            <a:headEnd type="none" w="lg" len="lg"/>
            <a:tailEnd type="triangle" w="lg" len="lg"/>
          </a:ln>
        </p:spPr>
      </p:cxnSp>
      <p:cxnSp>
        <p:nvCxnSpPr>
          <p:cNvPr id="27" name="Shape 145">
            <a:extLst>
              <a:ext uri="{FF2B5EF4-FFF2-40B4-BE49-F238E27FC236}">
                <a16:creationId xmlns:a16="http://schemas.microsoft.com/office/drawing/2014/main" id="{88D2F16F-F473-4C6A-8FB1-7997F9B176F5}"/>
              </a:ext>
            </a:extLst>
          </p:cNvPr>
          <p:cNvCxnSpPr/>
          <p:nvPr/>
        </p:nvCxnSpPr>
        <p:spPr>
          <a:xfrm rot="10800000" flipH="1">
            <a:off x="6439325" y="2154437"/>
            <a:ext cx="806100" cy="517500"/>
          </a:xfrm>
          <a:prstGeom prst="straightConnector1">
            <a:avLst/>
          </a:prstGeom>
          <a:noFill/>
          <a:ln w="38100" cap="flat" cmpd="sng">
            <a:solidFill>
              <a:srgbClr val="38761D"/>
            </a:solidFill>
            <a:prstDash val="solid"/>
            <a:round/>
            <a:headEnd type="triangle" w="lg" len="lg"/>
            <a:tailEnd type="none" w="lg" len="lg"/>
          </a:ln>
        </p:spPr>
      </p:cxnSp>
      <p:cxnSp>
        <p:nvCxnSpPr>
          <p:cNvPr id="28" name="Shape 146">
            <a:extLst>
              <a:ext uri="{FF2B5EF4-FFF2-40B4-BE49-F238E27FC236}">
                <a16:creationId xmlns:a16="http://schemas.microsoft.com/office/drawing/2014/main" id="{774A2136-0BB2-4003-8C13-5F477BFC807B}"/>
              </a:ext>
            </a:extLst>
          </p:cNvPr>
          <p:cNvCxnSpPr/>
          <p:nvPr/>
        </p:nvCxnSpPr>
        <p:spPr>
          <a:xfrm flipH="1">
            <a:off x="4216687" y="2090812"/>
            <a:ext cx="213300" cy="404400"/>
          </a:xfrm>
          <a:prstGeom prst="straightConnector1">
            <a:avLst/>
          </a:prstGeom>
          <a:noFill/>
          <a:ln w="9525" cap="flat" cmpd="sng">
            <a:solidFill>
              <a:srgbClr val="FF0000"/>
            </a:solidFill>
            <a:prstDash val="solid"/>
            <a:round/>
            <a:headEnd type="triangle" w="lg" len="lg"/>
            <a:tailEnd type="triangle" w="lg" len="lg"/>
          </a:ln>
        </p:spPr>
      </p:cxnSp>
      <p:cxnSp>
        <p:nvCxnSpPr>
          <p:cNvPr id="29" name="Shape 148">
            <a:extLst>
              <a:ext uri="{FF2B5EF4-FFF2-40B4-BE49-F238E27FC236}">
                <a16:creationId xmlns:a16="http://schemas.microsoft.com/office/drawing/2014/main" id="{0D45AC99-8B73-407B-9FA3-3D6342308BEF}"/>
              </a:ext>
            </a:extLst>
          </p:cNvPr>
          <p:cNvCxnSpPr>
            <a:endCxn id="13" idx="1"/>
          </p:cNvCxnSpPr>
          <p:nvPr/>
        </p:nvCxnSpPr>
        <p:spPr>
          <a:xfrm>
            <a:off x="2670012" y="2076449"/>
            <a:ext cx="1181700" cy="733800"/>
          </a:xfrm>
          <a:prstGeom prst="straightConnector1">
            <a:avLst/>
          </a:prstGeom>
          <a:noFill/>
          <a:ln w="38100" cap="flat" cmpd="sng">
            <a:solidFill>
              <a:srgbClr val="38761D"/>
            </a:solidFill>
            <a:prstDash val="solid"/>
            <a:round/>
            <a:headEnd type="triangle" w="lg" len="lg"/>
            <a:tailEnd type="none" w="lg" len="lg"/>
          </a:ln>
        </p:spPr>
      </p:cxnSp>
      <p:sp>
        <p:nvSpPr>
          <p:cNvPr id="30" name="Shape 149">
            <a:extLst>
              <a:ext uri="{FF2B5EF4-FFF2-40B4-BE49-F238E27FC236}">
                <a16:creationId xmlns:a16="http://schemas.microsoft.com/office/drawing/2014/main" id="{EC25DC4C-6CEC-4848-B11E-41F5F78CDA17}"/>
              </a:ext>
            </a:extLst>
          </p:cNvPr>
          <p:cNvSpPr txBox="1"/>
          <p:nvPr/>
        </p:nvSpPr>
        <p:spPr>
          <a:xfrm>
            <a:off x="3107575" y="3540500"/>
            <a:ext cx="628500" cy="517500"/>
          </a:xfrm>
          <a:prstGeom prst="rect">
            <a:avLst/>
          </a:prstGeom>
          <a:noFill/>
          <a:ln>
            <a:noFill/>
          </a:ln>
        </p:spPr>
        <p:txBody>
          <a:bodyPr lIns="91425" tIns="91425" rIns="91425" bIns="91425" anchor="t" anchorCtr="0">
            <a:noAutofit/>
          </a:bodyPr>
          <a:lstStyle/>
          <a:p>
            <a:pPr lvl="0">
              <a:spcBef>
                <a:spcPts val="0"/>
              </a:spcBef>
              <a:buNone/>
            </a:pPr>
            <a:r>
              <a:rPr lang="en" sz="2000"/>
              <a:t>+1</a:t>
            </a:r>
          </a:p>
        </p:txBody>
      </p:sp>
      <p:sp>
        <p:nvSpPr>
          <p:cNvPr id="31" name="Shape 150">
            <a:extLst>
              <a:ext uri="{FF2B5EF4-FFF2-40B4-BE49-F238E27FC236}">
                <a16:creationId xmlns:a16="http://schemas.microsoft.com/office/drawing/2014/main" id="{A9B8D7C5-7AEB-495F-917B-3BCC2DC17BB7}"/>
              </a:ext>
            </a:extLst>
          </p:cNvPr>
          <p:cNvSpPr txBox="1"/>
          <p:nvPr/>
        </p:nvSpPr>
        <p:spPr>
          <a:xfrm>
            <a:off x="2823275" y="2455862"/>
            <a:ext cx="701400" cy="517500"/>
          </a:xfrm>
          <a:prstGeom prst="rect">
            <a:avLst/>
          </a:prstGeom>
          <a:noFill/>
          <a:ln>
            <a:noFill/>
          </a:ln>
        </p:spPr>
        <p:txBody>
          <a:bodyPr lIns="91425" tIns="91425" rIns="91425" bIns="91425" anchor="t" anchorCtr="0">
            <a:noAutofit/>
          </a:bodyPr>
          <a:lstStyle/>
          <a:p>
            <a:pPr lvl="0" rtl="0">
              <a:spcBef>
                <a:spcPts val="0"/>
              </a:spcBef>
              <a:buNone/>
            </a:pPr>
            <a:r>
              <a:rPr lang="en" sz="2000"/>
              <a:t>+0.1</a:t>
            </a:r>
          </a:p>
        </p:txBody>
      </p:sp>
      <p:sp>
        <p:nvSpPr>
          <p:cNvPr id="32" name="Shape 151">
            <a:extLst>
              <a:ext uri="{FF2B5EF4-FFF2-40B4-BE49-F238E27FC236}">
                <a16:creationId xmlns:a16="http://schemas.microsoft.com/office/drawing/2014/main" id="{91ECADF2-7296-41AF-BDE3-E2167588F2E6}"/>
              </a:ext>
            </a:extLst>
          </p:cNvPr>
          <p:cNvSpPr txBox="1"/>
          <p:nvPr/>
        </p:nvSpPr>
        <p:spPr>
          <a:xfrm>
            <a:off x="4778700" y="2142600"/>
            <a:ext cx="628500" cy="517500"/>
          </a:xfrm>
          <a:prstGeom prst="rect">
            <a:avLst/>
          </a:prstGeom>
          <a:noFill/>
          <a:ln>
            <a:noFill/>
          </a:ln>
        </p:spPr>
        <p:txBody>
          <a:bodyPr lIns="91425" tIns="91425" rIns="91425" bIns="91425" anchor="t" anchorCtr="0">
            <a:noAutofit/>
          </a:bodyPr>
          <a:lstStyle/>
          <a:p>
            <a:pPr lvl="0" rtl="0">
              <a:spcBef>
                <a:spcPts val="0"/>
              </a:spcBef>
              <a:buNone/>
            </a:pPr>
            <a:r>
              <a:rPr lang="en" sz="2000"/>
              <a:t>-0.2</a:t>
            </a:r>
          </a:p>
        </p:txBody>
      </p:sp>
      <p:sp>
        <p:nvSpPr>
          <p:cNvPr id="33" name="Shape 152">
            <a:extLst>
              <a:ext uri="{FF2B5EF4-FFF2-40B4-BE49-F238E27FC236}">
                <a16:creationId xmlns:a16="http://schemas.microsoft.com/office/drawing/2014/main" id="{9B0DD839-0A75-4BAA-B71D-7726FCEA2F44}"/>
              </a:ext>
            </a:extLst>
          </p:cNvPr>
          <p:cNvSpPr txBox="1"/>
          <p:nvPr/>
        </p:nvSpPr>
        <p:spPr>
          <a:xfrm>
            <a:off x="4694125" y="3015200"/>
            <a:ext cx="628500" cy="517500"/>
          </a:xfrm>
          <a:prstGeom prst="rect">
            <a:avLst/>
          </a:prstGeom>
          <a:noFill/>
          <a:ln>
            <a:noFill/>
          </a:ln>
        </p:spPr>
        <p:txBody>
          <a:bodyPr lIns="91425" tIns="91425" rIns="91425" bIns="91425" anchor="t" anchorCtr="0">
            <a:noAutofit/>
          </a:bodyPr>
          <a:lstStyle/>
          <a:p>
            <a:pPr lvl="0" rtl="0">
              <a:spcBef>
                <a:spcPts val="0"/>
              </a:spcBef>
              <a:buNone/>
            </a:pPr>
            <a:r>
              <a:rPr lang="en" sz="2000"/>
              <a:t>-0.9</a:t>
            </a:r>
          </a:p>
        </p:txBody>
      </p:sp>
      <p:sp>
        <p:nvSpPr>
          <p:cNvPr id="35" name="TextBox 34">
            <a:extLst>
              <a:ext uri="{FF2B5EF4-FFF2-40B4-BE49-F238E27FC236}">
                <a16:creationId xmlns:a16="http://schemas.microsoft.com/office/drawing/2014/main" id="{9AAAA616-0BD7-49AC-8111-3C2E2EE1D764}"/>
              </a:ext>
            </a:extLst>
          </p:cNvPr>
          <p:cNvSpPr txBox="1"/>
          <p:nvPr/>
        </p:nvSpPr>
        <p:spPr bwMode="gray">
          <a:xfrm>
            <a:off x="478369" y="4230394"/>
            <a:ext cx="6245748" cy="923330"/>
          </a:xfrm>
          <a:prstGeom prst="rect">
            <a:avLst/>
          </a:prstGeom>
          <a:noFill/>
        </p:spPr>
        <p:txBody>
          <a:bodyPr wrap="square">
            <a:spAutoFit/>
          </a:bodyPr>
          <a:lstStyle/>
          <a:p>
            <a:pPr marL="0" marR="0" lvl="0" indent="0" rtl="0">
              <a:lnSpc>
                <a:spcPct val="100000"/>
              </a:lnSpc>
              <a:spcBef>
                <a:spcPts val="0"/>
              </a:spcBef>
              <a:spcAft>
                <a:spcPts val="0"/>
              </a:spcAft>
              <a:buClr>
                <a:schemeClr val="dk2"/>
              </a:buClr>
              <a:buSzPct val="25000"/>
              <a:buFont typeface="Helvetica Neue"/>
              <a:buNone/>
            </a:pPr>
            <a:r>
              <a:rPr lang="en" dirty="0"/>
              <a:t>Positive edges: Trust, Like, Support, Agree</a:t>
            </a:r>
          </a:p>
          <a:p>
            <a:pPr marL="0" marR="0" lvl="0" indent="0" rtl="0">
              <a:lnSpc>
                <a:spcPct val="100000"/>
              </a:lnSpc>
              <a:spcBef>
                <a:spcPts val="0"/>
              </a:spcBef>
              <a:spcAft>
                <a:spcPts val="0"/>
              </a:spcAft>
              <a:buClr>
                <a:schemeClr val="dk2"/>
              </a:buClr>
              <a:buSzPct val="25000"/>
              <a:buFont typeface="Helvetica Neue"/>
              <a:buNone/>
            </a:pPr>
            <a:r>
              <a:rPr lang="en" dirty="0"/>
              <a:t>Negative edges: Distrust, Dislike, Oppose, Disagree</a:t>
            </a:r>
          </a:p>
          <a:p>
            <a:pPr marL="0" marR="0" lvl="0" indent="0" rtl="0">
              <a:lnSpc>
                <a:spcPct val="100000"/>
              </a:lnSpc>
              <a:spcBef>
                <a:spcPts val="0"/>
              </a:spcBef>
              <a:spcAft>
                <a:spcPts val="0"/>
              </a:spcAft>
              <a:buClr>
                <a:schemeClr val="dk2"/>
              </a:buClr>
              <a:buSzPct val="25000"/>
              <a:buFont typeface="Helvetica Neue"/>
              <a:buNone/>
            </a:pPr>
            <a:r>
              <a:rPr lang="en" dirty="0"/>
              <a:t>Weights: Strength of the relation</a:t>
            </a:r>
          </a:p>
        </p:txBody>
      </p:sp>
      <p:sp>
        <p:nvSpPr>
          <p:cNvPr id="37" name="TextBox 36">
            <a:extLst>
              <a:ext uri="{FF2B5EF4-FFF2-40B4-BE49-F238E27FC236}">
                <a16:creationId xmlns:a16="http://schemas.microsoft.com/office/drawing/2014/main" id="{35B0C365-4787-44A4-A306-1B9E273FE4D1}"/>
              </a:ext>
            </a:extLst>
          </p:cNvPr>
          <p:cNvSpPr txBox="1"/>
          <p:nvPr/>
        </p:nvSpPr>
        <p:spPr bwMode="gray">
          <a:xfrm>
            <a:off x="7025950" y="4525604"/>
            <a:ext cx="5081999" cy="1754326"/>
          </a:xfrm>
          <a:prstGeom prst="rect">
            <a:avLst/>
          </a:prstGeom>
          <a:noFill/>
        </p:spPr>
        <p:txBody>
          <a:bodyPr wrap="square">
            <a:spAutoFit/>
          </a:bodyPr>
          <a:lstStyle/>
          <a:p>
            <a:pPr lvl="0" algn="ctr" rtl="0">
              <a:spcBef>
                <a:spcPts val="0"/>
              </a:spcBef>
              <a:buNone/>
            </a:pPr>
            <a:r>
              <a:rPr lang="en-US" sz="1800" b="1" dirty="0"/>
              <a:t>Fairness</a:t>
            </a:r>
            <a:r>
              <a:rPr lang="en-US" sz="1800" dirty="0"/>
              <a:t> [0,1]: how reliable a user is in rating others, i.e., </a:t>
            </a:r>
            <a:r>
              <a:rPr lang="en-US" sz="1800" dirty="0">
                <a:solidFill>
                  <a:schemeClr val="dk1"/>
                </a:solidFill>
              </a:rPr>
              <a:t>gives “correct” ratings to other users.</a:t>
            </a:r>
          </a:p>
          <a:p>
            <a:pPr lvl="0" algn="ctr" rtl="0">
              <a:spcBef>
                <a:spcPts val="0"/>
              </a:spcBef>
              <a:buNone/>
            </a:pPr>
            <a:r>
              <a:rPr lang="en-US" sz="1800" b="1" dirty="0"/>
              <a:t>Goodness</a:t>
            </a:r>
            <a:r>
              <a:rPr lang="en-US" sz="1800" dirty="0"/>
              <a:t> [-1,1]: how fair user rate it, i.e., user </a:t>
            </a:r>
            <a:r>
              <a:rPr lang="en-US" sz="1800" dirty="0">
                <a:solidFill>
                  <a:schemeClr val="dk1"/>
                </a:solidFill>
              </a:rPr>
              <a:t>gets high ratings from fair users.</a:t>
            </a:r>
          </a:p>
          <a:p>
            <a:pPr lvl="0" algn="ctr" rtl="0">
              <a:spcBef>
                <a:spcPts val="0"/>
              </a:spcBef>
              <a:buNone/>
            </a:pPr>
            <a:endParaRPr lang="en-US" sz="1800" dirty="0">
              <a:solidFill>
                <a:schemeClr val="dk1"/>
              </a:solidFill>
            </a:endParaRPr>
          </a:p>
        </p:txBody>
      </p:sp>
    </p:spTree>
    <p:extLst>
      <p:ext uri="{BB962C8B-B14F-4D97-AF65-F5344CB8AC3E}">
        <p14:creationId xmlns:p14="http://schemas.microsoft.com/office/powerpoint/2010/main" val="19709601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3" name="TextBox 2">
            <a:extLst>
              <a:ext uri="{FF2B5EF4-FFF2-40B4-BE49-F238E27FC236}">
                <a16:creationId xmlns:a16="http://schemas.microsoft.com/office/drawing/2014/main" id="{2BB8136C-42E1-46E6-9C1D-B2563CCCE442}"/>
              </a:ext>
            </a:extLst>
          </p:cNvPr>
          <p:cNvSpPr txBox="1"/>
          <p:nvPr/>
        </p:nvSpPr>
        <p:spPr bwMode="gray">
          <a:xfrm>
            <a:off x="0" y="6117473"/>
            <a:ext cx="11272302" cy="738664"/>
          </a:xfrm>
          <a:prstGeom prst="rect">
            <a:avLst/>
          </a:prstGeom>
          <a:noFill/>
        </p:spPr>
        <p:txBody>
          <a:bodyPr wrap="square">
            <a:spAutoFit/>
          </a:bodyPr>
          <a:lstStyle/>
          <a:p>
            <a:r>
              <a:rPr lang="en-US" sz="1400" u="sng" dirty="0"/>
              <a:t>sources:</a:t>
            </a:r>
          </a:p>
          <a:p>
            <a:r>
              <a:rPr lang="en-US" sz="1400" u="sng" dirty="0"/>
              <a:t>https://cs.stanford.edu/~srijan/wsn/</a:t>
            </a:r>
          </a:p>
          <a:p>
            <a:r>
              <a:rPr lang="en-US" sz="1400" dirty="0"/>
              <a:t>Kumar, </a:t>
            </a:r>
            <a:r>
              <a:rPr lang="en-US" sz="1400" dirty="0" err="1"/>
              <a:t>Srijan</a:t>
            </a:r>
            <a:r>
              <a:rPr lang="en-US" sz="1400" dirty="0"/>
              <a:t>, et al. "Edge weight prediction in weighted signed networks." </a:t>
            </a:r>
            <a:r>
              <a:rPr lang="en-US" sz="1400" i="1" dirty="0"/>
              <a:t>ICDM,</a:t>
            </a:r>
            <a:r>
              <a:rPr lang="en-US" sz="1400" dirty="0"/>
              <a:t> IEEE, 2016.</a:t>
            </a:r>
          </a:p>
        </p:txBody>
      </p:sp>
      <p:sp>
        <p:nvSpPr>
          <p:cNvPr id="266" name="Shape 266"/>
          <p:cNvSpPr txBox="1">
            <a:spLocks noGrp="1"/>
          </p:cNvSpPr>
          <p:nvPr>
            <p:ph type="ctrTitle"/>
          </p:nvPr>
        </p:nvSpPr>
        <p:spPr>
          <a:xfrm>
            <a:off x="271411" y="155598"/>
            <a:ext cx="8520600" cy="598665"/>
          </a:xfrm>
          <a:prstGeom prst="rect">
            <a:avLst/>
          </a:prstGeom>
          <a:noFill/>
          <a:ln>
            <a:noFill/>
          </a:ln>
        </p:spPr>
        <p:txBody>
          <a:bodyPr vert="horz" lIns="91425" tIns="91425" rIns="91425" bIns="91425" rtlCol="0" anchor="b" anchorCtr="0">
            <a:noAutofit/>
          </a:bodyPr>
          <a:lstStyle/>
          <a:p>
            <a:pPr algn="l">
              <a:spcBef>
                <a:spcPts val="0"/>
              </a:spcBef>
              <a:buClr>
                <a:schemeClr val="dk1"/>
              </a:buClr>
              <a:buSzPct val="25000"/>
            </a:pPr>
            <a:r>
              <a:rPr lang="en" sz="2667" dirty="0">
                <a:sym typeface="Helvetica Neue"/>
              </a:rPr>
              <a:t>Goodness</a:t>
            </a:r>
          </a:p>
        </p:txBody>
      </p:sp>
      <p:sp>
        <p:nvSpPr>
          <p:cNvPr id="267" name="Shape 267"/>
          <p:cNvSpPr txBox="1">
            <a:spLocks noGrp="1"/>
          </p:cNvSpPr>
          <p:nvPr>
            <p:ph type="sldNum" idx="12"/>
          </p:nvPr>
        </p:nvSpPr>
        <p:spPr>
          <a:xfrm>
            <a:off x="11137715" y="6062275"/>
            <a:ext cx="548700" cy="524700"/>
          </a:xfrm>
          <a:prstGeom prst="rect">
            <a:avLst/>
          </a:prstGeom>
          <a:noFill/>
          <a:ln>
            <a:noFill/>
          </a:ln>
        </p:spPr>
        <p:txBody>
          <a:bodyPr vert="horz" lIns="91425" tIns="91425" rIns="91425" bIns="91425" rtlCol="0" anchor="ctr" anchorCtr="0">
            <a:noAutofit/>
          </a:bodyPr>
          <a:lstStyle/>
          <a:p>
            <a:pPr>
              <a:buClr>
                <a:srgbClr val="000000"/>
              </a:buClr>
              <a:buSzPct val="25000"/>
            </a:pPr>
            <a:fld id="{00000000-1234-1234-1234-123412341234}" type="slidenum">
              <a:rPr lang="en"/>
              <a:pPr>
                <a:buClr>
                  <a:srgbClr val="000000"/>
                </a:buClr>
                <a:buSzPct val="25000"/>
              </a:pPr>
              <a:t>63</a:t>
            </a:fld>
            <a:endParaRPr lang="en" dirty="0"/>
          </a:p>
        </p:txBody>
      </p:sp>
      <p:pic>
        <p:nvPicPr>
          <p:cNvPr id="268" name="Shape 268" descr="devil7.png"/>
          <p:cNvPicPr preferRelativeResize="0"/>
          <p:nvPr/>
        </p:nvPicPr>
        <p:blipFill>
          <a:blip r:embed="rId3">
            <a:alphaModFix/>
          </a:blip>
          <a:stretch>
            <a:fillRect/>
          </a:stretch>
        </p:blipFill>
        <p:spPr>
          <a:xfrm>
            <a:off x="2865274" y="1165426"/>
            <a:ext cx="1098468" cy="1096973"/>
          </a:xfrm>
          <a:prstGeom prst="rect">
            <a:avLst/>
          </a:prstGeom>
          <a:noFill/>
          <a:ln>
            <a:noFill/>
          </a:ln>
        </p:spPr>
      </p:pic>
      <p:pic>
        <p:nvPicPr>
          <p:cNvPr id="269" name="Shape 269" descr="face-angel-md.png"/>
          <p:cNvPicPr preferRelativeResize="0"/>
          <p:nvPr/>
        </p:nvPicPr>
        <p:blipFill>
          <a:blip r:embed="rId4">
            <a:alphaModFix/>
          </a:blip>
          <a:stretch>
            <a:fillRect/>
          </a:stretch>
        </p:blipFill>
        <p:spPr>
          <a:xfrm>
            <a:off x="2945424" y="2732551"/>
            <a:ext cx="938174" cy="936915"/>
          </a:xfrm>
          <a:prstGeom prst="rect">
            <a:avLst/>
          </a:prstGeom>
          <a:noFill/>
          <a:ln>
            <a:noFill/>
          </a:ln>
        </p:spPr>
      </p:pic>
      <p:pic>
        <p:nvPicPr>
          <p:cNvPr id="270" name="Shape 270" descr="face-angel-md.png"/>
          <p:cNvPicPr preferRelativeResize="0"/>
          <p:nvPr/>
        </p:nvPicPr>
        <p:blipFill>
          <a:blip r:embed="rId4">
            <a:alphaModFix/>
          </a:blip>
          <a:stretch>
            <a:fillRect/>
          </a:stretch>
        </p:blipFill>
        <p:spPr>
          <a:xfrm>
            <a:off x="2945424" y="4390038"/>
            <a:ext cx="938174" cy="936915"/>
          </a:xfrm>
          <a:prstGeom prst="rect">
            <a:avLst/>
          </a:prstGeom>
          <a:noFill/>
          <a:ln>
            <a:noFill/>
          </a:ln>
        </p:spPr>
      </p:pic>
      <p:cxnSp>
        <p:nvCxnSpPr>
          <p:cNvPr id="271" name="Shape 271"/>
          <p:cNvCxnSpPr>
            <a:stCxn id="268" idx="3"/>
            <a:endCxn id="272" idx="1"/>
          </p:cNvCxnSpPr>
          <p:nvPr/>
        </p:nvCxnSpPr>
        <p:spPr>
          <a:xfrm>
            <a:off x="3963742" y="1713912"/>
            <a:ext cx="1826700" cy="1487100"/>
          </a:xfrm>
          <a:prstGeom prst="straightConnector1">
            <a:avLst/>
          </a:prstGeom>
          <a:noFill/>
          <a:ln w="28575" cap="flat" cmpd="sng">
            <a:solidFill>
              <a:srgbClr val="FF0000"/>
            </a:solidFill>
            <a:prstDash val="dash"/>
            <a:round/>
            <a:headEnd type="none" w="lg" len="lg"/>
            <a:tailEnd type="stealth" w="lg" len="lg"/>
          </a:ln>
        </p:spPr>
      </p:cxnSp>
      <p:cxnSp>
        <p:nvCxnSpPr>
          <p:cNvPr id="273" name="Shape 273"/>
          <p:cNvCxnSpPr>
            <a:stCxn id="269" idx="3"/>
            <a:endCxn id="272" idx="1"/>
          </p:cNvCxnSpPr>
          <p:nvPr/>
        </p:nvCxnSpPr>
        <p:spPr>
          <a:xfrm>
            <a:off x="3883599" y="3201007"/>
            <a:ext cx="1906800" cy="0"/>
          </a:xfrm>
          <a:prstGeom prst="straightConnector1">
            <a:avLst/>
          </a:prstGeom>
          <a:noFill/>
          <a:ln w="28575" cap="flat" cmpd="sng">
            <a:solidFill>
              <a:srgbClr val="274E13"/>
            </a:solidFill>
            <a:prstDash val="solid"/>
            <a:round/>
            <a:headEnd type="none" w="lg" len="lg"/>
            <a:tailEnd type="stealth" w="lg" len="lg"/>
          </a:ln>
        </p:spPr>
      </p:cxnSp>
      <p:cxnSp>
        <p:nvCxnSpPr>
          <p:cNvPr id="274" name="Shape 274"/>
          <p:cNvCxnSpPr>
            <a:stCxn id="270" idx="3"/>
            <a:endCxn id="272" idx="1"/>
          </p:cNvCxnSpPr>
          <p:nvPr/>
        </p:nvCxnSpPr>
        <p:spPr>
          <a:xfrm rot="10800000" flipH="1">
            <a:off x="3883599" y="3200995"/>
            <a:ext cx="1906800" cy="1657500"/>
          </a:xfrm>
          <a:prstGeom prst="straightConnector1">
            <a:avLst/>
          </a:prstGeom>
          <a:noFill/>
          <a:ln w="28575" cap="flat" cmpd="sng">
            <a:solidFill>
              <a:srgbClr val="274E13"/>
            </a:solidFill>
            <a:prstDash val="solid"/>
            <a:round/>
            <a:headEnd type="none" w="lg" len="lg"/>
            <a:tailEnd type="stealth" w="lg" len="lg"/>
          </a:ln>
        </p:spPr>
      </p:cxnSp>
      <p:pic>
        <p:nvPicPr>
          <p:cNvPr id="275" name="Shape 275" descr="face-angel-md.png"/>
          <p:cNvPicPr preferRelativeResize="0"/>
          <p:nvPr/>
        </p:nvPicPr>
        <p:blipFill>
          <a:blip r:embed="rId4">
            <a:alphaModFix/>
          </a:blip>
          <a:stretch>
            <a:fillRect/>
          </a:stretch>
        </p:blipFill>
        <p:spPr>
          <a:xfrm>
            <a:off x="8322924" y="1245451"/>
            <a:ext cx="938174" cy="936915"/>
          </a:xfrm>
          <a:prstGeom prst="rect">
            <a:avLst/>
          </a:prstGeom>
          <a:noFill/>
          <a:ln>
            <a:noFill/>
          </a:ln>
        </p:spPr>
      </p:pic>
      <p:pic>
        <p:nvPicPr>
          <p:cNvPr id="276" name="Shape 276" descr="face-angel-md.png"/>
          <p:cNvPicPr preferRelativeResize="0"/>
          <p:nvPr/>
        </p:nvPicPr>
        <p:blipFill>
          <a:blip r:embed="rId4">
            <a:alphaModFix/>
          </a:blip>
          <a:stretch>
            <a:fillRect/>
          </a:stretch>
        </p:blipFill>
        <p:spPr>
          <a:xfrm>
            <a:off x="8264199" y="2732551"/>
            <a:ext cx="938174" cy="936915"/>
          </a:xfrm>
          <a:prstGeom prst="rect">
            <a:avLst/>
          </a:prstGeom>
          <a:noFill/>
          <a:ln>
            <a:noFill/>
          </a:ln>
        </p:spPr>
      </p:pic>
      <p:pic>
        <p:nvPicPr>
          <p:cNvPr id="277" name="Shape 277" descr="face-angel-md.png"/>
          <p:cNvPicPr preferRelativeResize="0"/>
          <p:nvPr/>
        </p:nvPicPr>
        <p:blipFill>
          <a:blip r:embed="rId4">
            <a:alphaModFix/>
          </a:blip>
          <a:stretch>
            <a:fillRect/>
          </a:stretch>
        </p:blipFill>
        <p:spPr>
          <a:xfrm>
            <a:off x="8264099" y="4390038"/>
            <a:ext cx="938174" cy="936915"/>
          </a:xfrm>
          <a:prstGeom prst="rect">
            <a:avLst/>
          </a:prstGeom>
          <a:noFill/>
          <a:ln>
            <a:noFill/>
          </a:ln>
        </p:spPr>
      </p:pic>
      <p:cxnSp>
        <p:nvCxnSpPr>
          <p:cNvPr id="278" name="Shape 278"/>
          <p:cNvCxnSpPr>
            <a:stCxn id="275" idx="1"/>
          </p:cNvCxnSpPr>
          <p:nvPr/>
        </p:nvCxnSpPr>
        <p:spPr>
          <a:xfrm flipH="1">
            <a:off x="6728724" y="1713907"/>
            <a:ext cx="1594200" cy="1487100"/>
          </a:xfrm>
          <a:prstGeom prst="straightConnector1">
            <a:avLst/>
          </a:prstGeom>
          <a:noFill/>
          <a:ln w="28575" cap="flat" cmpd="sng">
            <a:solidFill>
              <a:srgbClr val="274E13"/>
            </a:solidFill>
            <a:prstDash val="solid"/>
            <a:round/>
            <a:headEnd type="none" w="lg" len="lg"/>
            <a:tailEnd type="stealth" w="lg" len="lg"/>
          </a:ln>
        </p:spPr>
      </p:cxnSp>
      <p:cxnSp>
        <p:nvCxnSpPr>
          <p:cNvPr id="279" name="Shape 279"/>
          <p:cNvCxnSpPr>
            <a:stCxn id="276" idx="1"/>
          </p:cNvCxnSpPr>
          <p:nvPr/>
        </p:nvCxnSpPr>
        <p:spPr>
          <a:xfrm rot="10800000">
            <a:off x="6728499" y="3201007"/>
            <a:ext cx="1535700" cy="0"/>
          </a:xfrm>
          <a:prstGeom prst="straightConnector1">
            <a:avLst/>
          </a:prstGeom>
          <a:noFill/>
          <a:ln w="28575" cap="flat" cmpd="sng">
            <a:solidFill>
              <a:srgbClr val="274E13"/>
            </a:solidFill>
            <a:prstDash val="solid"/>
            <a:round/>
            <a:headEnd type="none" w="lg" len="lg"/>
            <a:tailEnd type="stealth" w="lg" len="lg"/>
          </a:ln>
        </p:spPr>
      </p:cxnSp>
      <p:cxnSp>
        <p:nvCxnSpPr>
          <p:cNvPr id="280" name="Shape 280"/>
          <p:cNvCxnSpPr>
            <a:stCxn id="277" idx="1"/>
          </p:cNvCxnSpPr>
          <p:nvPr/>
        </p:nvCxnSpPr>
        <p:spPr>
          <a:xfrm rot="10800000">
            <a:off x="6728699" y="3200995"/>
            <a:ext cx="1535400" cy="1657500"/>
          </a:xfrm>
          <a:prstGeom prst="straightConnector1">
            <a:avLst/>
          </a:prstGeom>
          <a:noFill/>
          <a:ln w="28575" cap="flat" cmpd="sng">
            <a:solidFill>
              <a:srgbClr val="274E13"/>
            </a:solidFill>
            <a:prstDash val="solid"/>
            <a:round/>
            <a:headEnd type="none" w="lg" len="lg"/>
            <a:tailEnd type="stealth" w="lg" len="lg"/>
          </a:ln>
        </p:spPr>
      </p:cxnSp>
      <p:sp>
        <p:nvSpPr>
          <p:cNvPr id="281" name="Shape 281"/>
          <p:cNvSpPr txBox="1"/>
          <p:nvPr/>
        </p:nvSpPr>
        <p:spPr>
          <a:xfrm>
            <a:off x="5462400" y="3739650"/>
            <a:ext cx="1594200" cy="732300"/>
          </a:xfrm>
          <a:prstGeom prst="rect">
            <a:avLst/>
          </a:prstGeom>
          <a:noFill/>
          <a:ln>
            <a:noFill/>
          </a:ln>
        </p:spPr>
        <p:txBody>
          <a:bodyPr lIns="91425" tIns="91425" rIns="91425" bIns="91425" anchor="t" anchorCtr="0">
            <a:noAutofit/>
          </a:bodyPr>
          <a:lstStyle/>
          <a:p>
            <a:pPr algn="ctr"/>
            <a:r>
              <a:rPr lang="en" sz="2000">
                <a:solidFill>
                  <a:srgbClr val="FF0000"/>
                </a:solidFill>
                <a:latin typeface="Helvetica Neue"/>
                <a:ea typeface="Helvetica Neue"/>
                <a:cs typeface="Helvetica Neue"/>
                <a:sym typeface="Helvetica Neue"/>
              </a:rPr>
              <a:t>Goodness</a:t>
            </a:r>
          </a:p>
          <a:p>
            <a:pPr algn="ctr"/>
            <a:r>
              <a:rPr lang="en" sz="2000">
                <a:solidFill>
                  <a:srgbClr val="FF0000"/>
                </a:solidFill>
                <a:latin typeface="Helvetica Neue"/>
                <a:ea typeface="Helvetica Neue"/>
                <a:cs typeface="Helvetica Neue"/>
                <a:sym typeface="Helvetica Neue"/>
              </a:rPr>
              <a:t>g(v)</a:t>
            </a:r>
          </a:p>
        </p:txBody>
      </p:sp>
      <p:sp>
        <p:nvSpPr>
          <p:cNvPr id="282" name="Shape 282"/>
          <p:cNvSpPr txBox="1"/>
          <p:nvPr/>
        </p:nvSpPr>
        <p:spPr>
          <a:xfrm>
            <a:off x="2704550" y="3663600"/>
            <a:ext cx="1419900" cy="7323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Fairness</a:t>
            </a:r>
          </a:p>
          <a:p>
            <a:pPr algn="ctr"/>
            <a:r>
              <a:rPr lang="en" sz="2000">
                <a:latin typeface="Helvetica Neue"/>
                <a:ea typeface="Helvetica Neue"/>
                <a:cs typeface="Helvetica Neue"/>
                <a:sym typeface="Helvetica Neue"/>
              </a:rPr>
              <a:t>f(u)</a:t>
            </a:r>
          </a:p>
        </p:txBody>
      </p:sp>
      <p:pic>
        <p:nvPicPr>
          <p:cNvPr id="283" name="Shape 283" descr="Screenshot - 12072016 - 12:23:50 PM.png"/>
          <p:cNvPicPr preferRelativeResize="0"/>
          <p:nvPr/>
        </p:nvPicPr>
        <p:blipFill rotWithShape="1">
          <a:blip r:embed="rId5">
            <a:alphaModFix/>
          </a:blip>
          <a:srcRect l="2052" r="2042"/>
          <a:stretch/>
        </p:blipFill>
        <p:spPr>
          <a:xfrm>
            <a:off x="3692512" y="5538400"/>
            <a:ext cx="4981574" cy="1047750"/>
          </a:xfrm>
          <a:prstGeom prst="rect">
            <a:avLst/>
          </a:prstGeom>
          <a:noFill/>
          <a:ln>
            <a:noFill/>
          </a:ln>
        </p:spPr>
      </p:pic>
      <p:pic>
        <p:nvPicPr>
          <p:cNvPr id="284" name="Shape 284" descr="face-angel-md.png"/>
          <p:cNvPicPr preferRelativeResize="0"/>
          <p:nvPr/>
        </p:nvPicPr>
        <p:blipFill>
          <a:blip r:embed="rId4">
            <a:alphaModFix/>
          </a:blip>
          <a:stretch>
            <a:fillRect/>
          </a:stretch>
        </p:blipFill>
        <p:spPr>
          <a:xfrm>
            <a:off x="5790437" y="2732551"/>
            <a:ext cx="938174" cy="936915"/>
          </a:xfrm>
          <a:prstGeom prst="rect">
            <a:avLst/>
          </a:prstGeom>
          <a:noFill/>
          <a:ln>
            <a:noFill/>
          </a:ln>
        </p:spPr>
      </p:pic>
      <p:sp>
        <p:nvSpPr>
          <p:cNvPr id="285" name="Shape 285"/>
          <p:cNvSpPr txBox="1"/>
          <p:nvPr/>
        </p:nvSpPr>
        <p:spPr>
          <a:xfrm>
            <a:off x="4225650" y="2785500"/>
            <a:ext cx="938100" cy="415500"/>
          </a:xfrm>
          <a:prstGeom prst="rect">
            <a:avLst/>
          </a:prstGeom>
          <a:noFill/>
          <a:ln>
            <a:noFill/>
          </a:ln>
        </p:spPr>
        <p:txBody>
          <a:bodyPr lIns="91425" tIns="91425" rIns="91425" bIns="91425" anchor="t" anchorCtr="0">
            <a:noAutofit/>
          </a:bodyPr>
          <a:lstStyle/>
          <a:p>
            <a:r>
              <a:rPr lang="en" sz="2000"/>
              <a:t>W(u,v)</a:t>
            </a:r>
          </a:p>
        </p:txBody>
      </p:sp>
      <p:sp>
        <p:nvSpPr>
          <p:cNvPr id="286" name="Shape 286"/>
          <p:cNvSpPr/>
          <p:nvPr/>
        </p:nvSpPr>
        <p:spPr>
          <a:xfrm>
            <a:off x="6640950" y="5768000"/>
            <a:ext cx="2033100" cy="524700"/>
          </a:xfrm>
          <a:prstGeom prst="rect">
            <a:avLst/>
          </a:prstGeom>
          <a:noFill/>
          <a:ln w="38100" cap="flat" cmpd="sng">
            <a:solidFill>
              <a:srgbClr val="FF0000"/>
            </a:solidFill>
            <a:prstDash val="dash"/>
            <a:round/>
            <a:headEnd type="none" w="med" len="med"/>
            <a:tailEnd type="none" w="med" len="med"/>
          </a:ln>
        </p:spPr>
        <p:txBody>
          <a:bodyPr lIns="91425" tIns="91425" rIns="91425" bIns="91425" anchor="ctr" anchorCtr="0">
            <a:noAutofit/>
          </a:bodyPr>
          <a:lstStyle/>
          <a:p>
            <a:endParaRPr/>
          </a:p>
        </p:txBody>
      </p:sp>
      <p:sp>
        <p:nvSpPr>
          <p:cNvPr id="287" name="Shape 287"/>
          <p:cNvSpPr txBox="1"/>
          <p:nvPr/>
        </p:nvSpPr>
        <p:spPr>
          <a:xfrm>
            <a:off x="8758375" y="5403275"/>
            <a:ext cx="1685700" cy="1097100"/>
          </a:xfrm>
          <a:prstGeom prst="rect">
            <a:avLst/>
          </a:prstGeom>
          <a:noFill/>
          <a:ln>
            <a:noFill/>
          </a:ln>
        </p:spPr>
        <p:txBody>
          <a:bodyPr lIns="91425" tIns="91425" rIns="91425" bIns="91425" anchor="t" anchorCtr="0">
            <a:noAutofit/>
          </a:bodyPr>
          <a:lstStyle/>
          <a:p>
            <a:r>
              <a:rPr lang="en" sz="2000">
                <a:solidFill>
                  <a:srgbClr val="FF0000"/>
                </a:solidFill>
              </a:rPr>
              <a:t>Weighted incoming rating</a:t>
            </a:r>
          </a:p>
        </p:txBody>
      </p:sp>
      <p:sp>
        <p:nvSpPr>
          <p:cNvPr id="288" name="Shape 288"/>
          <p:cNvSpPr/>
          <p:nvPr/>
        </p:nvSpPr>
        <p:spPr>
          <a:xfrm>
            <a:off x="5337100" y="3739650"/>
            <a:ext cx="1826700" cy="817200"/>
          </a:xfrm>
          <a:prstGeom prst="rect">
            <a:avLst/>
          </a:prstGeom>
          <a:noFill/>
          <a:ln w="38100" cap="flat" cmpd="sng">
            <a:solidFill>
              <a:srgbClr val="FF0000"/>
            </a:solidFill>
            <a:prstDash val="dot"/>
            <a:round/>
            <a:headEnd type="none" w="med" len="med"/>
            <a:tailEnd type="none" w="med" len="med"/>
          </a:ln>
        </p:spPr>
        <p:txBody>
          <a:bodyPr lIns="91425" tIns="91425" rIns="91425" bIns="91425" anchor="ctr" anchorCtr="0">
            <a:noAutofit/>
          </a:body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fade">
                                      <p:cBhvr>
                                        <p:cTn id="7" dur="200"/>
                                        <p:tgtEl>
                                          <p:spTgt spid="286"/>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 name="TextBox 1">
            <a:extLst>
              <a:ext uri="{FF2B5EF4-FFF2-40B4-BE49-F238E27FC236}">
                <a16:creationId xmlns:a16="http://schemas.microsoft.com/office/drawing/2014/main" id="{FFCB808A-6637-4E1E-BC11-D115B343532C}"/>
              </a:ext>
            </a:extLst>
          </p:cNvPr>
          <p:cNvSpPr txBox="1"/>
          <p:nvPr/>
        </p:nvSpPr>
        <p:spPr bwMode="gray">
          <a:xfrm>
            <a:off x="0" y="6117473"/>
            <a:ext cx="11272302" cy="738664"/>
          </a:xfrm>
          <a:prstGeom prst="rect">
            <a:avLst/>
          </a:prstGeom>
          <a:noFill/>
        </p:spPr>
        <p:txBody>
          <a:bodyPr wrap="square">
            <a:spAutoFit/>
          </a:bodyPr>
          <a:lstStyle/>
          <a:p>
            <a:r>
              <a:rPr lang="en-US" sz="1400" u="sng" dirty="0"/>
              <a:t>sources:</a:t>
            </a:r>
          </a:p>
          <a:p>
            <a:r>
              <a:rPr lang="en-US" sz="1400" u="sng" dirty="0"/>
              <a:t>https://cs.stanford.edu/~srijan/wsn/</a:t>
            </a:r>
          </a:p>
          <a:p>
            <a:r>
              <a:rPr lang="en-US" sz="1400" dirty="0"/>
              <a:t>Kumar, </a:t>
            </a:r>
            <a:r>
              <a:rPr lang="en-US" sz="1400" dirty="0" err="1"/>
              <a:t>Srijan</a:t>
            </a:r>
            <a:r>
              <a:rPr lang="en-US" sz="1400" dirty="0"/>
              <a:t>, et al. "Edge weight prediction in weighted signed networks." </a:t>
            </a:r>
            <a:r>
              <a:rPr lang="en-US" sz="1400" i="1" dirty="0"/>
              <a:t>ICDM,</a:t>
            </a:r>
            <a:r>
              <a:rPr lang="en-US" sz="1400" dirty="0"/>
              <a:t> IEEE, 2016.</a:t>
            </a:r>
          </a:p>
        </p:txBody>
      </p:sp>
      <p:sp>
        <p:nvSpPr>
          <p:cNvPr id="294" name="Shape 294"/>
          <p:cNvSpPr txBox="1">
            <a:spLocks noGrp="1"/>
          </p:cNvSpPr>
          <p:nvPr>
            <p:ph type="sldNum" idx="12"/>
          </p:nvPr>
        </p:nvSpPr>
        <p:spPr>
          <a:xfrm>
            <a:off x="11259666" y="6161825"/>
            <a:ext cx="548700" cy="524700"/>
          </a:xfrm>
          <a:prstGeom prst="rect">
            <a:avLst/>
          </a:prstGeom>
          <a:noFill/>
          <a:ln>
            <a:noFill/>
          </a:ln>
        </p:spPr>
        <p:txBody>
          <a:bodyPr vert="horz" lIns="91425" tIns="91425" rIns="91425" bIns="91425" rtlCol="0" anchor="ctr" anchorCtr="0">
            <a:noAutofit/>
          </a:bodyPr>
          <a:lstStyle/>
          <a:p>
            <a:pPr>
              <a:buClr>
                <a:srgbClr val="000000"/>
              </a:buClr>
              <a:buSzPct val="25000"/>
            </a:pPr>
            <a:fld id="{00000000-1234-1234-1234-123412341234}" type="slidenum">
              <a:rPr lang="en"/>
              <a:pPr>
                <a:buClr>
                  <a:srgbClr val="000000"/>
                </a:buClr>
                <a:buSzPct val="25000"/>
              </a:pPr>
              <a:t>64</a:t>
            </a:fld>
            <a:endParaRPr lang="en" dirty="0"/>
          </a:p>
        </p:txBody>
      </p:sp>
      <p:pic>
        <p:nvPicPr>
          <p:cNvPr id="295" name="Shape 295" descr="devil7.png"/>
          <p:cNvPicPr preferRelativeResize="0"/>
          <p:nvPr/>
        </p:nvPicPr>
        <p:blipFill>
          <a:blip r:embed="rId3">
            <a:alphaModFix/>
          </a:blip>
          <a:stretch>
            <a:fillRect/>
          </a:stretch>
        </p:blipFill>
        <p:spPr>
          <a:xfrm>
            <a:off x="2865274" y="1165426"/>
            <a:ext cx="1098468" cy="1096973"/>
          </a:xfrm>
          <a:prstGeom prst="rect">
            <a:avLst/>
          </a:prstGeom>
          <a:noFill/>
          <a:ln>
            <a:noFill/>
          </a:ln>
        </p:spPr>
      </p:pic>
      <p:pic>
        <p:nvPicPr>
          <p:cNvPr id="296" name="Shape 296" descr="face-angel-md.png"/>
          <p:cNvPicPr preferRelativeResize="0"/>
          <p:nvPr/>
        </p:nvPicPr>
        <p:blipFill>
          <a:blip r:embed="rId4">
            <a:alphaModFix/>
          </a:blip>
          <a:stretch>
            <a:fillRect/>
          </a:stretch>
        </p:blipFill>
        <p:spPr>
          <a:xfrm>
            <a:off x="2945424" y="2732551"/>
            <a:ext cx="938174" cy="936915"/>
          </a:xfrm>
          <a:prstGeom prst="rect">
            <a:avLst/>
          </a:prstGeom>
          <a:noFill/>
          <a:ln>
            <a:noFill/>
          </a:ln>
        </p:spPr>
      </p:pic>
      <p:pic>
        <p:nvPicPr>
          <p:cNvPr id="297" name="Shape 297" descr="face-angel-md.png"/>
          <p:cNvPicPr preferRelativeResize="0"/>
          <p:nvPr/>
        </p:nvPicPr>
        <p:blipFill>
          <a:blip r:embed="rId4">
            <a:alphaModFix/>
          </a:blip>
          <a:stretch>
            <a:fillRect/>
          </a:stretch>
        </p:blipFill>
        <p:spPr>
          <a:xfrm>
            <a:off x="2945424" y="4390038"/>
            <a:ext cx="938174" cy="936915"/>
          </a:xfrm>
          <a:prstGeom prst="rect">
            <a:avLst/>
          </a:prstGeom>
          <a:noFill/>
          <a:ln>
            <a:noFill/>
          </a:ln>
        </p:spPr>
      </p:pic>
      <p:cxnSp>
        <p:nvCxnSpPr>
          <p:cNvPr id="298" name="Shape 298"/>
          <p:cNvCxnSpPr>
            <a:stCxn id="295" idx="3"/>
            <a:endCxn id="299" idx="1"/>
          </p:cNvCxnSpPr>
          <p:nvPr/>
        </p:nvCxnSpPr>
        <p:spPr>
          <a:xfrm>
            <a:off x="3963742" y="1713912"/>
            <a:ext cx="1826700" cy="1487100"/>
          </a:xfrm>
          <a:prstGeom prst="straightConnector1">
            <a:avLst/>
          </a:prstGeom>
          <a:noFill/>
          <a:ln w="28575" cap="flat" cmpd="sng">
            <a:solidFill>
              <a:srgbClr val="FF0000"/>
            </a:solidFill>
            <a:prstDash val="dash"/>
            <a:round/>
            <a:headEnd type="none" w="lg" len="lg"/>
            <a:tailEnd type="stealth" w="lg" len="lg"/>
          </a:ln>
        </p:spPr>
      </p:cxnSp>
      <p:cxnSp>
        <p:nvCxnSpPr>
          <p:cNvPr id="300" name="Shape 300"/>
          <p:cNvCxnSpPr>
            <a:stCxn id="296" idx="3"/>
            <a:endCxn id="299" idx="1"/>
          </p:cNvCxnSpPr>
          <p:nvPr/>
        </p:nvCxnSpPr>
        <p:spPr>
          <a:xfrm>
            <a:off x="3883599" y="3201007"/>
            <a:ext cx="1906800" cy="0"/>
          </a:xfrm>
          <a:prstGeom prst="straightConnector1">
            <a:avLst/>
          </a:prstGeom>
          <a:noFill/>
          <a:ln w="28575" cap="flat" cmpd="sng">
            <a:solidFill>
              <a:srgbClr val="274E13"/>
            </a:solidFill>
            <a:prstDash val="solid"/>
            <a:round/>
            <a:headEnd type="none" w="lg" len="lg"/>
            <a:tailEnd type="stealth" w="lg" len="lg"/>
          </a:ln>
        </p:spPr>
      </p:cxnSp>
      <p:cxnSp>
        <p:nvCxnSpPr>
          <p:cNvPr id="301" name="Shape 301"/>
          <p:cNvCxnSpPr>
            <a:stCxn id="297" idx="3"/>
            <a:endCxn id="299" idx="1"/>
          </p:cNvCxnSpPr>
          <p:nvPr/>
        </p:nvCxnSpPr>
        <p:spPr>
          <a:xfrm rot="10800000" flipH="1">
            <a:off x="3883599" y="3200995"/>
            <a:ext cx="1906800" cy="1657500"/>
          </a:xfrm>
          <a:prstGeom prst="straightConnector1">
            <a:avLst/>
          </a:prstGeom>
          <a:noFill/>
          <a:ln w="28575" cap="flat" cmpd="sng">
            <a:solidFill>
              <a:srgbClr val="274E13"/>
            </a:solidFill>
            <a:prstDash val="solid"/>
            <a:round/>
            <a:headEnd type="none" w="lg" len="lg"/>
            <a:tailEnd type="stealth" w="lg" len="lg"/>
          </a:ln>
        </p:spPr>
      </p:cxnSp>
      <p:pic>
        <p:nvPicPr>
          <p:cNvPr id="302" name="Shape 302" descr="face-angel-md.png"/>
          <p:cNvPicPr preferRelativeResize="0"/>
          <p:nvPr/>
        </p:nvPicPr>
        <p:blipFill>
          <a:blip r:embed="rId4">
            <a:alphaModFix/>
          </a:blip>
          <a:stretch>
            <a:fillRect/>
          </a:stretch>
        </p:blipFill>
        <p:spPr>
          <a:xfrm>
            <a:off x="8322924" y="1245451"/>
            <a:ext cx="938174" cy="936915"/>
          </a:xfrm>
          <a:prstGeom prst="rect">
            <a:avLst/>
          </a:prstGeom>
          <a:noFill/>
          <a:ln>
            <a:noFill/>
          </a:ln>
        </p:spPr>
      </p:pic>
      <p:pic>
        <p:nvPicPr>
          <p:cNvPr id="303" name="Shape 303" descr="face-angel-md.png"/>
          <p:cNvPicPr preferRelativeResize="0"/>
          <p:nvPr/>
        </p:nvPicPr>
        <p:blipFill>
          <a:blip r:embed="rId4">
            <a:alphaModFix/>
          </a:blip>
          <a:stretch>
            <a:fillRect/>
          </a:stretch>
        </p:blipFill>
        <p:spPr>
          <a:xfrm>
            <a:off x="8264199" y="2732551"/>
            <a:ext cx="938174" cy="936915"/>
          </a:xfrm>
          <a:prstGeom prst="rect">
            <a:avLst/>
          </a:prstGeom>
          <a:noFill/>
          <a:ln>
            <a:noFill/>
          </a:ln>
        </p:spPr>
      </p:pic>
      <p:pic>
        <p:nvPicPr>
          <p:cNvPr id="304" name="Shape 304" descr="face-angel-md.png"/>
          <p:cNvPicPr preferRelativeResize="0"/>
          <p:nvPr/>
        </p:nvPicPr>
        <p:blipFill>
          <a:blip r:embed="rId4">
            <a:alphaModFix/>
          </a:blip>
          <a:stretch>
            <a:fillRect/>
          </a:stretch>
        </p:blipFill>
        <p:spPr>
          <a:xfrm>
            <a:off x="8264099" y="4390038"/>
            <a:ext cx="938174" cy="936915"/>
          </a:xfrm>
          <a:prstGeom prst="rect">
            <a:avLst/>
          </a:prstGeom>
          <a:noFill/>
          <a:ln>
            <a:noFill/>
          </a:ln>
        </p:spPr>
      </p:pic>
      <p:cxnSp>
        <p:nvCxnSpPr>
          <p:cNvPr id="305" name="Shape 305"/>
          <p:cNvCxnSpPr>
            <a:stCxn id="302" idx="1"/>
          </p:cNvCxnSpPr>
          <p:nvPr/>
        </p:nvCxnSpPr>
        <p:spPr>
          <a:xfrm flipH="1">
            <a:off x="6728724" y="1713907"/>
            <a:ext cx="1594200" cy="1487100"/>
          </a:xfrm>
          <a:prstGeom prst="straightConnector1">
            <a:avLst/>
          </a:prstGeom>
          <a:noFill/>
          <a:ln w="28575" cap="flat" cmpd="sng">
            <a:solidFill>
              <a:srgbClr val="274E13"/>
            </a:solidFill>
            <a:prstDash val="solid"/>
            <a:round/>
            <a:headEnd type="none" w="lg" len="lg"/>
            <a:tailEnd type="stealth" w="lg" len="lg"/>
          </a:ln>
        </p:spPr>
      </p:cxnSp>
      <p:cxnSp>
        <p:nvCxnSpPr>
          <p:cNvPr id="306" name="Shape 306"/>
          <p:cNvCxnSpPr>
            <a:stCxn id="303" idx="1"/>
          </p:cNvCxnSpPr>
          <p:nvPr/>
        </p:nvCxnSpPr>
        <p:spPr>
          <a:xfrm rot="10800000">
            <a:off x="6728499" y="3201007"/>
            <a:ext cx="1535700" cy="0"/>
          </a:xfrm>
          <a:prstGeom prst="straightConnector1">
            <a:avLst/>
          </a:prstGeom>
          <a:noFill/>
          <a:ln w="28575" cap="flat" cmpd="sng">
            <a:solidFill>
              <a:srgbClr val="274E13"/>
            </a:solidFill>
            <a:prstDash val="solid"/>
            <a:round/>
            <a:headEnd type="none" w="lg" len="lg"/>
            <a:tailEnd type="stealth" w="lg" len="lg"/>
          </a:ln>
        </p:spPr>
      </p:cxnSp>
      <p:cxnSp>
        <p:nvCxnSpPr>
          <p:cNvPr id="307" name="Shape 307"/>
          <p:cNvCxnSpPr>
            <a:stCxn id="304" idx="1"/>
          </p:cNvCxnSpPr>
          <p:nvPr/>
        </p:nvCxnSpPr>
        <p:spPr>
          <a:xfrm rot="10800000">
            <a:off x="6728699" y="3200995"/>
            <a:ext cx="1535400" cy="1657500"/>
          </a:xfrm>
          <a:prstGeom prst="straightConnector1">
            <a:avLst/>
          </a:prstGeom>
          <a:noFill/>
          <a:ln w="28575" cap="flat" cmpd="sng">
            <a:solidFill>
              <a:srgbClr val="274E13"/>
            </a:solidFill>
            <a:prstDash val="solid"/>
            <a:round/>
            <a:headEnd type="none" w="lg" len="lg"/>
            <a:tailEnd type="stealth" w="lg" len="lg"/>
          </a:ln>
        </p:spPr>
      </p:cxnSp>
      <p:sp>
        <p:nvSpPr>
          <p:cNvPr id="308" name="Shape 308"/>
          <p:cNvSpPr txBox="1"/>
          <p:nvPr/>
        </p:nvSpPr>
        <p:spPr>
          <a:xfrm>
            <a:off x="5462400" y="3739650"/>
            <a:ext cx="1594200" cy="7323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Goodness</a:t>
            </a:r>
          </a:p>
          <a:p>
            <a:pPr algn="ctr"/>
            <a:r>
              <a:rPr lang="en" sz="2000">
                <a:latin typeface="Helvetica Neue"/>
                <a:ea typeface="Helvetica Neue"/>
                <a:cs typeface="Helvetica Neue"/>
                <a:sym typeface="Helvetica Neue"/>
              </a:rPr>
              <a:t>g(v)</a:t>
            </a:r>
          </a:p>
        </p:txBody>
      </p:sp>
      <p:sp>
        <p:nvSpPr>
          <p:cNvPr id="309" name="Shape 309"/>
          <p:cNvSpPr txBox="1"/>
          <p:nvPr/>
        </p:nvSpPr>
        <p:spPr>
          <a:xfrm>
            <a:off x="2704550" y="3663600"/>
            <a:ext cx="1419900" cy="732300"/>
          </a:xfrm>
          <a:prstGeom prst="rect">
            <a:avLst/>
          </a:prstGeom>
          <a:noFill/>
          <a:ln>
            <a:noFill/>
          </a:ln>
        </p:spPr>
        <p:txBody>
          <a:bodyPr lIns="91425" tIns="91425" rIns="91425" bIns="91425" anchor="t" anchorCtr="0">
            <a:noAutofit/>
          </a:bodyPr>
          <a:lstStyle/>
          <a:p>
            <a:pPr algn="ctr"/>
            <a:r>
              <a:rPr lang="en" sz="2000">
                <a:solidFill>
                  <a:srgbClr val="FF0000"/>
                </a:solidFill>
                <a:latin typeface="Helvetica Neue"/>
                <a:ea typeface="Helvetica Neue"/>
                <a:cs typeface="Helvetica Neue"/>
                <a:sym typeface="Helvetica Neue"/>
              </a:rPr>
              <a:t>Fairness</a:t>
            </a:r>
          </a:p>
          <a:p>
            <a:pPr algn="ctr"/>
            <a:r>
              <a:rPr lang="en" sz="2000">
                <a:solidFill>
                  <a:srgbClr val="FF0000"/>
                </a:solidFill>
                <a:latin typeface="Helvetica Neue"/>
                <a:ea typeface="Helvetica Neue"/>
                <a:cs typeface="Helvetica Neue"/>
                <a:sym typeface="Helvetica Neue"/>
              </a:rPr>
              <a:t>f(u)</a:t>
            </a:r>
          </a:p>
        </p:txBody>
      </p:sp>
      <p:pic>
        <p:nvPicPr>
          <p:cNvPr id="310" name="Shape 310" descr="face-angel-md.png"/>
          <p:cNvPicPr preferRelativeResize="0"/>
          <p:nvPr/>
        </p:nvPicPr>
        <p:blipFill>
          <a:blip r:embed="rId4">
            <a:alphaModFix/>
          </a:blip>
          <a:stretch>
            <a:fillRect/>
          </a:stretch>
        </p:blipFill>
        <p:spPr>
          <a:xfrm>
            <a:off x="5790437" y="2732551"/>
            <a:ext cx="938174" cy="936915"/>
          </a:xfrm>
          <a:prstGeom prst="rect">
            <a:avLst/>
          </a:prstGeom>
          <a:noFill/>
          <a:ln>
            <a:noFill/>
          </a:ln>
        </p:spPr>
      </p:pic>
      <p:pic>
        <p:nvPicPr>
          <p:cNvPr id="311" name="Shape 311" descr="formula1.png"/>
          <p:cNvPicPr preferRelativeResize="0"/>
          <p:nvPr/>
        </p:nvPicPr>
        <p:blipFill rotWithShape="1">
          <a:blip r:embed="rId5">
            <a:alphaModFix/>
          </a:blip>
          <a:srcRect t="1333" b="1333"/>
          <a:stretch/>
        </p:blipFill>
        <p:spPr>
          <a:xfrm>
            <a:off x="3347923" y="5631849"/>
            <a:ext cx="5664903" cy="936924"/>
          </a:xfrm>
          <a:prstGeom prst="rect">
            <a:avLst/>
          </a:prstGeom>
          <a:noFill/>
          <a:ln>
            <a:noFill/>
          </a:ln>
        </p:spPr>
      </p:pic>
      <p:sp>
        <p:nvSpPr>
          <p:cNvPr id="312" name="Shape 312"/>
          <p:cNvSpPr txBox="1"/>
          <p:nvPr/>
        </p:nvSpPr>
        <p:spPr>
          <a:xfrm>
            <a:off x="4225650" y="2785500"/>
            <a:ext cx="938100" cy="415500"/>
          </a:xfrm>
          <a:prstGeom prst="rect">
            <a:avLst/>
          </a:prstGeom>
          <a:noFill/>
          <a:ln>
            <a:noFill/>
          </a:ln>
        </p:spPr>
        <p:txBody>
          <a:bodyPr lIns="91425" tIns="91425" rIns="91425" bIns="91425" anchor="t" anchorCtr="0">
            <a:noAutofit/>
          </a:bodyPr>
          <a:lstStyle/>
          <a:p>
            <a:r>
              <a:rPr lang="en" sz="2000"/>
              <a:t>W(u,v)</a:t>
            </a:r>
          </a:p>
        </p:txBody>
      </p:sp>
      <p:sp>
        <p:nvSpPr>
          <p:cNvPr id="313" name="Shape 313"/>
          <p:cNvSpPr txBox="1"/>
          <p:nvPr/>
        </p:nvSpPr>
        <p:spPr>
          <a:xfrm>
            <a:off x="9063175" y="5327075"/>
            <a:ext cx="1685700" cy="1097100"/>
          </a:xfrm>
          <a:prstGeom prst="rect">
            <a:avLst/>
          </a:prstGeom>
          <a:noFill/>
          <a:ln>
            <a:noFill/>
          </a:ln>
        </p:spPr>
        <p:txBody>
          <a:bodyPr lIns="91425" tIns="91425" rIns="91425" bIns="91425" anchor="t" anchorCtr="0">
            <a:noAutofit/>
          </a:bodyPr>
          <a:lstStyle/>
          <a:p>
            <a:r>
              <a:rPr lang="en" sz="2000" dirty="0">
                <a:solidFill>
                  <a:srgbClr val="FF0000"/>
                </a:solidFill>
              </a:rPr>
              <a:t>Deviation of rating from goodness</a:t>
            </a:r>
          </a:p>
        </p:txBody>
      </p:sp>
      <p:sp>
        <p:nvSpPr>
          <p:cNvPr id="314" name="Shape 314"/>
          <p:cNvSpPr txBox="1"/>
          <p:nvPr/>
        </p:nvSpPr>
        <p:spPr>
          <a:xfrm>
            <a:off x="4354950" y="4740575"/>
            <a:ext cx="3426600" cy="1097100"/>
          </a:xfrm>
          <a:prstGeom prst="rect">
            <a:avLst/>
          </a:prstGeom>
          <a:noFill/>
          <a:ln>
            <a:noFill/>
          </a:ln>
        </p:spPr>
        <p:txBody>
          <a:bodyPr lIns="91425" tIns="91425" rIns="91425" bIns="91425" anchor="t" anchorCtr="0">
            <a:noAutofit/>
          </a:bodyPr>
          <a:lstStyle/>
          <a:p>
            <a:r>
              <a:rPr lang="en" sz="2000">
                <a:solidFill>
                  <a:srgbClr val="38761D"/>
                </a:solidFill>
              </a:rPr>
              <a:t>Average deviation of user </a:t>
            </a:r>
            <a:r>
              <a:rPr lang="en" sz="2000" i="1">
                <a:solidFill>
                  <a:srgbClr val="38761D"/>
                </a:solidFill>
              </a:rPr>
              <a:t>u</a:t>
            </a:r>
            <a:r>
              <a:rPr lang="en" sz="2000">
                <a:solidFill>
                  <a:srgbClr val="38761D"/>
                </a:solidFill>
              </a:rPr>
              <a:t>’s ratings</a:t>
            </a:r>
          </a:p>
        </p:txBody>
      </p:sp>
      <p:sp>
        <p:nvSpPr>
          <p:cNvPr id="315" name="Shape 315"/>
          <p:cNvSpPr/>
          <p:nvPr/>
        </p:nvSpPr>
        <p:spPr>
          <a:xfrm>
            <a:off x="4791450" y="5472550"/>
            <a:ext cx="4271700" cy="1145700"/>
          </a:xfrm>
          <a:prstGeom prst="rect">
            <a:avLst/>
          </a:prstGeom>
          <a:noFill/>
          <a:ln w="38100" cap="flat" cmpd="sng">
            <a:solidFill>
              <a:srgbClr val="38761D"/>
            </a:solidFill>
            <a:prstDash val="dash"/>
            <a:round/>
            <a:headEnd type="none" w="med" len="med"/>
            <a:tailEnd type="none" w="med" len="med"/>
          </a:ln>
        </p:spPr>
        <p:txBody>
          <a:bodyPr lIns="91425" tIns="91425" rIns="91425" bIns="91425" anchor="ctr" anchorCtr="0">
            <a:noAutofit/>
          </a:bodyPr>
          <a:lstStyle/>
          <a:p>
            <a:endParaRPr/>
          </a:p>
        </p:txBody>
      </p:sp>
      <p:sp>
        <p:nvSpPr>
          <p:cNvPr id="316" name="Shape 316"/>
          <p:cNvSpPr/>
          <p:nvPr/>
        </p:nvSpPr>
        <p:spPr>
          <a:xfrm>
            <a:off x="6856075" y="5627350"/>
            <a:ext cx="2078100" cy="836100"/>
          </a:xfrm>
          <a:prstGeom prst="rect">
            <a:avLst/>
          </a:prstGeom>
          <a:noFill/>
          <a:ln w="38100" cap="flat" cmpd="sng">
            <a:solidFill>
              <a:srgbClr val="FF0000"/>
            </a:solidFill>
            <a:prstDash val="dash"/>
            <a:round/>
            <a:headEnd type="none" w="med" len="med"/>
            <a:tailEnd type="none" w="med" len="med"/>
          </a:ln>
        </p:spPr>
        <p:txBody>
          <a:bodyPr lIns="91425" tIns="91425" rIns="91425" bIns="91425" anchor="ctr" anchorCtr="0">
            <a:noAutofit/>
          </a:bodyPr>
          <a:lstStyle/>
          <a:p>
            <a:endParaRPr/>
          </a:p>
        </p:txBody>
      </p:sp>
      <p:sp>
        <p:nvSpPr>
          <p:cNvPr id="317" name="Shape 317"/>
          <p:cNvSpPr/>
          <p:nvPr/>
        </p:nvSpPr>
        <p:spPr>
          <a:xfrm>
            <a:off x="2593900" y="3739650"/>
            <a:ext cx="1685700" cy="650400"/>
          </a:xfrm>
          <a:prstGeom prst="rect">
            <a:avLst/>
          </a:prstGeom>
          <a:noFill/>
          <a:ln w="38100" cap="flat" cmpd="sng">
            <a:solidFill>
              <a:srgbClr val="FF0000"/>
            </a:solidFill>
            <a:prstDash val="dot"/>
            <a:round/>
            <a:headEnd type="none" w="med" len="med"/>
            <a:tailEnd type="none" w="med" len="med"/>
          </a:ln>
        </p:spPr>
        <p:txBody>
          <a:bodyPr lIns="91425" tIns="91425" rIns="91425" bIns="91425" anchor="ctr" anchorCtr="0">
            <a:noAutofit/>
          </a:bodyPr>
          <a:lstStyle/>
          <a:p>
            <a:endParaRPr/>
          </a:p>
        </p:txBody>
      </p:sp>
      <p:sp>
        <p:nvSpPr>
          <p:cNvPr id="28" name="Shape 266">
            <a:extLst>
              <a:ext uri="{FF2B5EF4-FFF2-40B4-BE49-F238E27FC236}">
                <a16:creationId xmlns:a16="http://schemas.microsoft.com/office/drawing/2014/main" id="{B091864E-8660-4D65-9F42-E082745112BC}"/>
              </a:ext>
            </a:extLst>
          </p:cNvPr>
          <p:cNvSpPr txBox="1">
            <a:spLocks/>
          </p:cNvSpPr>
          <p:nvPr/>
        </p:nvSpPr>
        <p:spPr bwMode="gray">
          <a:xfrm>
            <a:off x="271411" y="155598"/>
            <a:ext cx="8520600" cy="598665"/>
          </a:xfrm>
          <a:prstGeom prst="rect">
            <a:avLst/>
          </a:prstGeom>
          <a:noFill/>
          <a:ln>
            <a:noFill/>
          </a:ln>
        </p:spPr>
        <p:txBody>
          <a:bodyPr vert="horz" lIns="91425" tIns="91425" rIns="91425" bIns="91425" rtlCol="0" anchor="b" anchorCtr="0">
            <a:noAutofit/>
          </a:bodyPr>
          <a:lstStyle>
            <a:lvl1pPr algn="ctr" defTabSz="1219170" rtl="0" eaLnBrk="1" latinLnBrk="0" hangingPunct="1">
              <a:spcBef>
                <a:spcPct val="0"/>
              </a:spcBef>
              <a:buNone/>
              <a:defRPr sz="6000" kern="1200" baseline="0">
                <a:solidFill>
                  <a:schemeClr val="bg2"/>
                </a:solidFill>
                <a:latin typeface="+mj-lt"/>
                <a:ea typeface="+mj-ea"/>
                <a:cs typeface="+mj-cs"/>
              </a:defRPr>
            </a:lvl1pPr>
          </a:lstStyle>
          <a:p>
            <a:pPr algn="l">
              <a:spcBef>
                <a:spcPts val="0"/>
              </a:spcBef>
              <a:buClr>
                <a:schemeClr val="dk1"/>
              </a:buClr>
              <a:buSzPct val="25000"/>
            </a:pPr>
            <a:r>
              <a:rPr lang="en" sz="2667" dirty="0">
                <a:sym typeface="Helvetica Neue"/>
              </a:rPr>
              <a:t>Fairness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200"/>
                                        <p:tgtEl>
                                          <p:spTgt spid="316"/>
                                        </p:tgtEl>
                                      </p:cBhvr>
                                    </p:animEffect>
                                  </p:childTnLst>
                                </p:cTn>
                              </p:par>
                              <p:par>
                                <p:cTn id="8" presetID="10" presetClass="entr" presetSubtype="0" fill="hold" nodeType="withEffect">
                                  <p:stCondLst>
                                    <p:cond delay="0"/>
                                  </p:stCondLst>
                                  <p:childTnLst>
                                    <p:set>
                                      <p:cBhvr>
                                        <p:cTn id="9" dur="1" fill="hold">
                                          <p:stCondLst>
                                            <p:cond delay="0"/>
                                          </p:stCondLst>
                                        </p:cTn>
                                        <p:tgtEl>
                                          <p:spTgt spid="313"/>
                                        </p:tgtEl>
                                        <p:attrNameLst>
                                          <p:attrName>style.visibility</p:attrName>
                                        </p:attrNameLst>
                                      </p:cBhvr>
                                      <p:to>
                                        <p:strVal val="visible"/>
                                      </p:to>
                                    </p:set>
                                    <p:animEffect transition="in" filter="fade">
                                      <p:cBhvr>
                                        <p:cTn id="10" dur="1"/>
                                        <p:tgtEl>
                                          <p:spTgt spid="3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4"/>
                                        </p:tgtEl>
                                        <p:attrNameLst>
                                          <p:attrName>style.visibility</p:attrName>
                                        </p:attrNameLst>
                                      </p:cBhvr>
                                      <p:to>
                                        <p:strVal val="visible"/>
                                      </p:to>
                                    </p:set>
                                    <p:animEffect transition="in" filter="fade">
                                      <p:cBhvr>
                                        <p:cTn id="15" dur="200"/>
                                        <p:tgtEl>
                                          <p:spTgt spid="314"/>
                                        </p:tgtEl>
                                      </p:cBhvr>
                                    </p:animEffect>
                                  </p:childTnLst>
                                </p:cTn>
                              </p:par>
                              <p:par>
                                <p:cTn id="16" presetID="10" presetClass="entr" presetSubtype="0" fill="hold" nodeType="withEffect">
                                  <p:stCondLst>
                                    <p:cond delay="0"/>
                                  </p:stCondLst>
                                  <p:childTnLst>
                                    <p:set>
                                      <p:cBhvr>
                                        <p:cTn id="17" dur="1" fill="hold">
                                          <p:stCondLst>
                                            <p:cond delay="0"/>
                                          </p:stCondLst>
                                        </p:cTn>
                                        <p:tgtEl>
                                          <p:spTgt spid="315"/>
                                        </p:tgtEl>
                                        <p:attrNameLst>
                                          <p:attrName>style.visibility</p:attrName>
                                        </p:attrNameLst>
                                      </p:cBhvr>
                                      <p:to>
                                        <p:strVal val="visible"/>
                                      </p:to>
                                    </p:set>
                                    <p:animEffect transition="in" filter="fade">
                                      <p:cBhvr>
                                        <p:cTn id="18" dur="1"/>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Shape 322" descr="algo.png"/>
          <p:cNvPicPr preferRelativeResize="0"/>
          <p:nvPr/>
        </p:nvPicPr>
        <p:blipFill>
          <a:blip r:embed="rId3">
            <a:alphaModFix/>
          </a:blip>
          <a:stretch>
            <a:fillRect/>
          </a:stretch>
        </p:blipFill>
        <p:spPr>
          <a:xfrm>
            <a:off x="1743336" y="1550646"/>
            <a:ext cx="7596523" cy="4103058"/>
          </a:xfrm>
          <a:prstGeom prst="rect">
            <a:avLst/>
          </a:prstGeom>
          <a:noFill/>
          <a:ln>
            <a:noFill/>
          </a:ln>
        </p:spPr>
      </p:pic>
      <p:sp>
        <p:nvSpPr>
          <p:cNvPr id="323" name="Shape 323"/>
          <p:cNvSpPr/>
          <p:nvPr/>
        </p:nvSpPr>
        <p:spPr>
          <a:xfrm>
            <a:off x="2636523" y="2353960"/>
            <a:ext cx="3785844" cy="463415"/>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324" name="Shape 324"/>
          <p:cNvSpPr/>
          <p:nvPr/>
        </p:nvSpPr>
        <p:spPr>
          <a:xfrm>
            <a:off x="2516768" y="3793775"/>
            <a:ext cx="5874585" cy="463415"/>
          </a:xfrm>
          <a:prstGeom prst="rect">
            <a:avLst/>
          </a:prstGeom>
          <a:noFill/>
          <a:ln w="38100" cap="flat" cmpd="sng">
            <a:solidFill>
              <a:srgbClr val="38761D"/>
            </a:solidFill>
            <a:prstDash val="solid"/>
            <a:round/>
            <a:headEnd type="none" w="med" len="med"/>
            <a:tailEnd type="none" w="med" len="med"/>
          </a:ln>
        </p:spPr>
        <p:txBody>
          <a:bodyPr lIns="91425" tIns="91425" rIns="91425" bIns="91425" anchor="ctr" anchorCtr="0">
            <a:noAutofit/>
          </a:bodyPr>
          <a:lstStyle/>
          <a:p>
            <a:endParaRPr/>
          </a:p>
        </p:txBody>
      </p:sp>
      <p:sp>
        <p:nvSpPr>
          <p:cNvPr id="325" name="Shape 325"/>
          <p:cNvSpPr/>
          <p:nvPr/>
        </p:nvSpPr>
        <p:spPr>
          <a:xfrm>
            <a:off x="2516768" y="4203668"/>
            <a:ext cx="6767839" cy="463415"/>
          </a:xfrm>
          <a:prstGeom prst="rect">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endParaRPr/>
          </a:p>
        </p:txBody>
      </p:sp>
      <p:sp>
        <p:nvSpPr>
          <p:cNvPr id="326" name="Shape 326"/>
          <p:cNvSpPr txBox="1">
            <a:spLocks noGrp="1"/>
          </p:cNvSpPr>
          <p:nvPr>
            <p:ph type="ctrTitle"/>
          </p:nvPr>
        </p:nvSpPr>
        <p:spPr>
          <a:xfrm>
            <a:off x="157974" y="75211"/>
            <a:ext cx="8520600" cy="738664"/>
          </a:xfrm>
          <a:prstGeom prst="rect">
            <a:avLst/>
          </a:prstGeom>
          <a:noFill/>
          <a:ln>
            <a:noFill/>
          </a:ln>
        </p:spPr>
        <p:txBody>
          <a:bodyPr vert="horz" lIns="91425" tIns="91425" rIns="91425" bIns="91425" rtlCol="0" anchor="b" anchorCtr="0">
            <a:noAutofit/>
          </a:bodyPr>
          <a:lstStyle/>
          <a:p>
            <a:pPr algn="l">
              <a:spcBef>
                <a:spcPts val="0"/>
              </a:spcBef>
              <a:buClr>
                <a:schemeClr val="dk1"/>
              </a:buClr>
              <a:buSzPct val="25000"/>
            </a:pPr>
            <a:r>
              <a:rPr lang="en" sz="2667" dirty="0">
                <a:sym typeface="Helvetica Neue"/>
              </a:rPr>
              <a:t>Fairness and Goodness Algorithm</a:t>
            </a:r>
          </a:p>
        </p:txBody>
      </p:sp>
      <p:sp>
        <p:nvSpPr>
          <p:cNvPr id="327" name="Shape 327"/>
          <p:cNvSpPr txBox="1">
            <a:spLocks noGrp="1"/>
          </p:cNvSpPr>
          <p:nvPr>
            <p:ph type="sldNum" idx="12"/>
          </p:nvPr>
        </p:nvSpPr>
        <p:spPr>
          <a:xfrm>
            <a:off x="9996457" y="6217621"/>
            <a:ext cx="548700" cy="524700"/>
          </a:xfrm>
          <a:prstGeom prst="rect">
            <a:avLst/>
          </a:prstGeom>
          <a:noFill/>
          <a:ln>
            <a:noFill/>
          </a:ln>
        </p:spPr>
        <p:txBody>
          <a:bodyPr vert="horz" lIns="91425" tIns="91425" rIns="91425" bIns="91425" rtlCol="0" anchor="ctr" anchorCtr="0">
            <a:noAutofit/>
          </a:bodyPr>
          <a:lstStyle/>
          <a:p>
            <a:pPr>
              <a:buClr>
                <a:srgbClr val="000000"/>
              </a:buClr>
              <a:buSzPct val="25000"/>
            </a:pPr>
            <a:fld id="{00000000-1234-1234-1234-123412341234}" type="slidenum">
              <a:rPr lang="en">
                <a:solidFill>
                  <a:srgbClr val="000000"/>
                </a:solidFill>
                <a:latin typeface="Arial"/>
                <a:ea typeface="Arial"/>
                <a:cs typeface="Arial"/>
                <a:sym typeface="Arial"/>
              </a:rPr>
              <a:pPr>
                <a:buClr>
                  <a:srgbClr val="000000"/>
                </a:buClr>
                <a:buSzPct val="25000"/>
              </a:pPr>
              <a:t>65</a:t>
            </a:fld>
            <a:endParaRPr lang="en">
              <a:solidFill>
                <a:srgbClr val="000000"/>
              </a:solidFill>
              <a:latin typeface="Arial"/>
              <a:ea typeface="Arial"/>
              <a:cs typeface="Arial"/>
              <a:sym typeface="Arial"/>
            </a:endParaRPr>
          </a:p>
        </p:txBody>
      </p:sp>
      <p:sp>
        <p:nvSpPr>
          <p:cNvPr id="328" name="Shape 328"/>
          <p:cNvSpPr txBox="1"/>
          <p:nvPr/>
        </p:nvSpPr>
        <p:spPr>
          <a:xfrm>
            <a:off x="6675100" y="2325250"/>
            <a:ext cx="1810800" cy="524700"/>
          </a:xfrm>
          <a:prstGeom prst="rect">
            <a:avLst/>
          </a:prstGeom>
          <a:noFill/>
          <a:ln>
            <a:noFill/>
          </a:ln>
        </p:spPr>
        <p:txBody>
          <a:bodyPr lIns="91425" tIns="91425" rIns="91425" bIns="91425" anchor="ctr" anchorCtr="0">
            <a:noAutofit/>
          </a:bodyPr>
          <a:lstStyle/>
          <a:p>
            <a:r>
              <a:rPr lang="en" sz="2000">
                <a:solidFill>
                  <a:srgbClr val="FF0000"/>
                </a:solidFill>
              </a:rPr>
              <a:t>Initialization</a:t>
            </a:r>
          </a:p>
        </p:txBody>
      </p:sp>
      <p:sp>
        <p:nvSpPr>
          <p:cNvPr id="329" name="Shape 329"/>
          <p:cNvSpPr txBox="1"/>
          <p:nvPr/>
        </p:nvSpPr>
        <p:spPr>
          <a:xfrm>
            <a:off x="9215200" y="3293025"/>
            <a:ext cx="1454700" cy="618300"/>
          </a:xfrm>
          <a:prstGeom prst="rect">
            <a:avLst/>
          </a:prstGeom>
          <a:noFill/>
          <a:ln>
            <a:noFill/>
          </a:ln>
        </p:spPr>
        <p:txBody>
          <a:bodyPr lIns="91425" tIns="91425" rIns="91425" bIns="91425" anchor="ctr" anchorCtr="0">
            <a:noAutofit/>
          </a:bodyPr>
          <a:lstStyle/>
          <a:p>
            <a:r>
              <a:rPr lang="en" sz="2000" dirty="0">
                <a:solidFill>
                  <a:srgbClr val="38761D"/>
                </a:solidFill>
              </a:rPr>
              <a:t>Update </a:t>
            </a:r>
          </a:p>
          <a:p>
            <a:r>
              <a:rPr lang="en" sz="2000" dirty="0">
                <a:solidFill>
                  <a:srgbClr val="38761D"/>
                </a:solidFill>
              </a:rPr>
              <a:t>Goodness</a:t>
            </a:r>
          </a:p>
        </p:txBody>
      </p:sp>
      <p:sp>
        <p:nvSpPr>
          <p:cNvPr id="330" name="Shape 330"/>
          <p:cNvSpPr txBox="1"/>
          <p:nvPr/>
        </p:nvSpPr>
        <p:spPr>
          <a:xfrm>
            <a:off x="9339850" y="4098650"/>
            <a:ext cx="1205400" cy="678000"/>
          </a:xfrm>
          <a:prstGeom prst="rect">
            <a:avLst/>
          </a:prstGeom>
          <a:noFill/>
          <a:ln>
            <a:noFill/>
          </a:ln>
        </p:spPr>
        <p:txBody>
          <a:bodyPr lIns="91425" tIns="91425" rIns="91425" bIns="91425" anchor="ctr" anchorCtr="0">
            <a:noAutofit/>
          </a:bodyPr>
          <a:lstStyle/>
          <a:p>
            <a:r>
              <a:rPr lang="en" sz="2000">
                <a:solidFill>
                  <a:srgbClr val="0000FF"/>
                </a:solidFill>
              </a:rPr>
              <a:t>Update </a:t>
            </a:r>
          </a:p>
          <a:p>
            <a:r>
              <a:rPr lang="en" sz="2000">
                <a:solidFill>
                  <a:srgbClr val="0000FF"/>
                </a:solidFill>
              </a:rPr>
              <a:t>Fairness</a:t>
            </a:r>
          </a:p>
        </p:txBody>
      </p:sp>
      <p:sp>
        <p:nvSpPr>
          <p:cNvPr id="2" name="TextBox 1">
            <a:extLst>
              <a:ext uri="{FF2B5EF4-FFF2-40B4-BE49-F238E27FC236}">
                <a16:creationId xmlns:a16="http://schemas.microsoft.com/office/drawing/2014/main" id="{4172B553-05C3-462F-A359-7890E59D2EA4}"/>
              </a:ext>
            </a:extLst>
          </p:cNvPr>
          <p:cNvSpPr txBox="1"/>
          <p:nvPr/>
        </p:nvSpPr>
        <p:spPr bwMode="gray">
          <a:xfrm>
            <a:off x="0" y="6117473"/>
            <a:ext cx="11272302" cy="738664"/>
          </a:xfrm>
          <a:prstGeom prst="rect">
            <a:avLst/>
          </a:prstGeom>
          <a:noFill/>
        </p:spPr>
        <p:txBody>
          <a:bodyPr wrap="square">
            <a:spAutoFit/>
          </a:bodyPr>
          <a:lstStyle/>
          <a:p>
            <a:r>
              <a:rPr lang="en-US" sz="1400" u="sng" dirty="0"/>
              <a:t>sources:</a:t>
            </a:r>
          </a:p>
          <a:p>
            <a:r>
              <a:rPr lang="en-US" sz="1400" u="sng" dirty="0"/>
              <a:t>https://cs.stanford.edu/~srijan/wsn/</a:t>
            </a:r>
          </a:p>
          <a:p>
            <a:r>
              <a:rPr lang="en-US" sz="1400" dirty="0"/>
              <a:t>Kumar, </a:t>
            </a:r>
            <a:r>
              <a:rPr lang="en-US" sz="1400" dirty="0" err="1"/>
              <a:t>Srijan</a:t>
            </a:r>
            <a:r>
              <a:rPr lang="en-US" sz="1400" dirty="0"/>
              <a:t>, et al. "Edge weight prediction in weighted signed networks." </a:t>
            </a:r>
            <a:r>
              <a:rPr lang="en-US" sz="1400" i="1" dirty="0"/>
              <a:t>ICDM,</a:t>
            </a:r>
            <a:r>
              <a:rPr lang="en-US" sz="1400" dirty="0"/>
              <a:t> IEEE, 2016.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200"/>
                                        <p:tgtEl>
                                          <p:spTgt spid="323"/>
                                        </p:tgtEl>
                                      </p:cBhvr>
                                    </p:animEffect>
                                  </p:childTnLst>
                                </p:cTn>
                              </p:par>
                              <p:par>
                                <p:cTn id="8" presetID="10" presetClass="entr" presetSubtype="0" fill="hold" nodeType="withEffect">
                                  <p:stCondLst>
                                    <p:cond delay="0"/>
                                  </p:stCondLst>
                                  <p:childTnLst>
                                    <p:set>
                                      <p:cBhvr>
                                        <p:cTn id="9" dur="1" fill="hold">
                                          <p:stCondLst>
                                            <p:cond delay="0"/>
                                          </p:stCondLst>
                                        </p:cTn>
                                        <p:tgtEl>
                                          <p:spTgt spid="328"/>
                                        </p:tgtEl>
                                        <p:attrNameLst>
                                          <p:attrName>style.visibility</p:attrName>
                                        </p:attrNameLst>
                                      </p:cBhvr>
                                      <p:to>
                                        <p:strVal val="visible"/>
                                      </p:to>
                                    </p:set>
                                    <p:animEffect transition="in" filter="fade">
                                      <p:cBhvr>
                                        <p:cTn id="10" dur="1"/>
                                        <p:tgtEl>
                                          <p:spTgt spid="3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4"/>
                                        </p:tgtEl>
                                        <p:attrNameLst>
                                          <p:attrName>style.visibility</p:attrName>
                                        </p:attrNameLst>
                                      </p:cBhvr>
                                      <p:to>
                                        <p:strVal val="visible"/>
                                      </p:to>
                                    </p:set>
                                    <p:animEffect transition="in" filter="fade">
                                      <p:cBhvr>
                                        <p:cTn id="15" dur="200"/>
                                        <p:tgtEl>
                                          <p:spTgt spid="324"/>
                                        </p:tgtEl>
                                      </p:cBhvr>
                                    </p:animEffect>
                                  </p:childTnLst>
                                </p:cTn>
                              </p:par>
                              <p:par>
                                <p:cTn id="16" presetID="10" presetClass="entr" presetSubtype="0" fill="hold" nodeType="withEffect">
                                  <p:stCondLst>
                                    <p:cond delay="0"/>
                                  </p:stCondLst>
                                  <p:childTnLst>
                                    <p:set>
                                      <p:cBhvr>
                                        <p:cTn id="17" dur="1" fill="hold">
                                          <p:stCondLst>
                                            <p:cond delay="0"/>
                                          </p:stCondLst>
                                        </p:cTn>
                                        <p:tgtEl>
                                          <p:spTgt spid="329"/>
                                        </p:tgtEl>
                                        <p:attrNameLst>
                                          <p:attrName>style.visibility</p:attrName>
                                        </p:attrNameLst>
                                      </p:cBhvr>
                                      <p:to>
                                        <p:strVal val="visible"/>
                                      </p:to>
                                    </p:set>
                                    <p:animEffect transition="in" filter="fade">
                                      <p:cBhvr>
                                        <p:cTn id="18" dur="1"/>
                                        <p:tgtEl>
                                          <p:spTgt spid="3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30"/>
                                        </p:tgtEl>
                                        <p:attrNameLst>
                                          <p:attrName>style.visibility</p:attrName>
                                        </p:attrNameLst>
                                      </p:cBhvr>
                                      <p:to>
                                        <p:strVal val="visible"/>
                                      </p:to>
                                    </p:set>
                                    <p:animEffect transition="in" filter="fade">
                                      <p:cBhvr>
                                        <p:cTn id="23" dur="200"/>
                                        <p:tgtEl>
                                          <p:spTgt spid="330"/>
                                        </p:tgtEl>
                                      </p:cBhvr>
                                    </p:animEffect>
                                  </p:childTnLst>
                                </p:cTn>
                              </p:par>
                              <p:par>
                                <p:cTn id="24" presetID="10" presetClass="entr" presetSubtype="0" fill="hold" nodeType="withEffect">
                                  <p:stCondLst>
                                    <p:cond delay="0"/>
                                  </p:stCondLst>
                                  <p:childTnLst>
                                    <p:set>
                                      <p:cBhvr>
                                        <p:cTn id="25" dur="1" fill="hold">
                                          <p:stCondLst>
                                            <p:cond delay="0"/>
                                          </p:stCondLst>
                                        </p:cTn>
                                        <p:tgtEl>
                                          <p:spTgt spid="325"/>
                                        </p:tgtEl>
                                        <p:attrNameLst>
                                          <p:attrName>style.visibility</p:attrName>
                                        </p:attrNameLst>
                                      </p:cBhvr>
                                      <p:to>
                                        <p:strVal val="visible"/>
                                      </p:to>
                                    </p:set>
                                    <p:animEffect transition="in" filter="fade">
                                      <p:cBhvr>
                                        <p:cTn id="26" dur="1"/>
                                        <p:tgtEl>
                                          <p:spTgt spid="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a:spLocks noGrp="1"/>
          </p:cNvSpPr>
          <p:nvPr>
            <p:ph type="ctrTitle"/>
          </p:nvPr>
        </p:nvSpPr>
        <p:spPr>
          <a:xfrm>
            <a:off x="271411" y="289965"/>
            <a:ext cx="8520600" cy="447600"/>
          </a:xfrm>
          <a:prstGeom prst="rect">
            <a:avLst/>
          </a:prstGeom>
          <a:noFill/>
          <a:ln>
            <a:noFill/>
          </a:ln>
        </p:spPr>
        <p:txBody>
          <a:bodyPr vert="horz" lIns="91425" tIns="91425" rIns="91425" bIns="91425" rtlCol="0" anchor="b" anchorCtr="0">
            <a:noAutofit/>
          </a:bodyPr>
          <a:lstStyle/>
          <a:p>
            <a:pPr algn="l">
              <a:spcBef>
                <a:spcPts val="0"/>
              </a:spcBef>
              <a:buClr>
                <a:schemeClr val="dk1"/>
              </a:buClr>
              <a:buSzPct val="25000"/>
            </a:pPr>
            <a:r>
              <a:rPr lang="en" sz="2667" dirty="0">
                <a:sym typeface="Helvetica Neue"/>
              </a:rPr>
              <a:t>Initialization: All Fair and All Good</a:t>
            </a:r>
          </a:p>
        </p:txBody>
      </p:sp>
      <p:sp>
        <p:nvSpPr>
          <p:cNvPr id="336" name="Shape 336"/>
          <p:cNvSpPr txBox="1">
            <a:spLocks noGrp="1"/>
          </p:cNvSpPr>
          <p:nvPr>
            <p:ph type="sldNum" idx="12"/>
          </p:nvPr>
        </p:nvSpPr>
        <p:spPr>
          <a:xfrm>
            <a:off x="9996457" y="6217621"/>
            <a:ext cx="548700" cy="524700"/>
          </a:xfrm>
          <a:prstGeom prst="rect">
            <a:avLst/>
          </a:prstGeom>
          <a:noFill/>
          <a:ln>
            <a:noFill/>
          </a:ln>
        </p:spPr>
        <p:txBody>
          <a:bodyPr vert="horz" lIns="91425" tIns="91425" rIns="91425" bIns="91425" rtlCol="0" anchor="ctr" anchorCtr="0">
            <a:noAutofit/>
          </a:bodyPr>
          <a:lstStyle/>
          <a:p>
            <a:pPr>
              <a:buClr>
                <a:srgbClr val="000000"/>
              </a:buClr>
              <a:buSzPct val="25000"/>
            </a:pPr>
            <a:fld id="{00000000-1234-1234-1234-123412341234}" type="slidenum">
              <a:rPr lang="en"/>
              <a:pPr>
                <a:buClr>
                  <a:srgbClr val="000000"/>
                </a:buClr>
                <a:buSzPct val="25000"/>
              </a:pPr>
              <a:t>66</a:t>
            </a:fld>
            <a:endParaRPr lang="en"/>
          </a:p>
        </p:txBody>
      </p:sp>
      <p:pic>
        <p:nvPicPr>
          <p:cNvPr id="337" name="Shape 337" descr="devil7.png"/>
          <p:cNvPicPr preferRelativeResize="0"/>
          <p:nvPr/>
        </p:nvPicPr>
        <p:blipFill>
          <a:blip r:embed="rId3">
            <a:alphaModFix/>
          </a:blip>
          <a:stretch>
            <a:fillRect/>
          </a:stretch>
        </p:blipFill>
        <p:spPr>
          <a:xfrm>
            <a:off x="2714199" y="1099827"/>
            <a:ext cx="1098468" cy="1096973"/>
          </a:xfrm>
          <a:prstGeom prst="rect">
            <a:avLst/>
          </a:prstGeom>
          <a:noFill/>
          <a:ln>
            <a:noFill/>
          </a:ln>
        </p:spPr>
      </p:pic>
      <p:pic>
        <p:nvPicPr>
          <p:cNvPr id="338" name="Shape 338" descr="face-angel-md.png"/>
          <p:cNvPicPr preferRelativeResize="0"/>
          <p:nvPr/>
        </p:nvPicPr>
        <p:blipFill>
          <a:blip r:embed="rId4">
            <a:alphaModFix/>
          </a:blip>
          <a:stretch>
            <a:fillRect/>
          </a:stretch>
        </p:blipFill>
        <p:spPr>
          <a:xfrm>
            <a:off x="2794349" y="2666952"/>
            <a:ext cx="938174" cy="936915"/>
          </a:xfrm>
          <a:prstGeom prst="rect">
            <a:avLst/>
          </a:prstGeom>
          <a:noFill/>
          <a:ln>
            <a:noFill/>
          </a:ln>
        </p:spPr>
      </p:pic>
      <p:pic>
        <p:nvPicPr>
          <p:cNvPr id="339" name="Shape 339" descr="face-angel-md.png"/>
          <p:cNvPicPr preferRelativeResize="0"/>
          <p:nvPr/>
        </p:nvPicPr>
        <p:blipFill>
          <a:blip r:embed="rId4">
            <a:alphaModFix/>
          </a:blip>
          <a:stretch>
            <a:fillRect/>
          </a:stretch>
        </p:blipFill>
        <p:spPr>
          <a:xfrm>
            <a:off x="2794349" y="4324439"/>
            <a:ext cx="938174" cy="936915"/>
          </a:xfrm>
          <a:prstGeom prst="rect">
            <a:avLst/>
          </a:prstGeom>
          <a:noFill/>
          <a:ln>
            <a:noFill/>
          </a:ln>
        </p:spPr>
      </p:pic>
      <p:pic>
        <p:nvPicPr>
          <p:cNvPr id="340" name="Shape 340" descr="face-angel-md.png"/>
          <p:cNvPicPr preferRelativeResize="0"/>
          <p:nvPr/>
        </p:nvPicPr>
        <p:blipFill>
          <a:blip r:embed="rId4">
            <a:alphaModFix/>
          </a:blip>
          <a:stretch>
            <a:fillRect/>
          </a:stretch>
        </p:blipFill>
        <p:spPr>
          <a:xfrm>
            <a:off x="8171849" y="1179852"/>
            <a:ext cx="938174" cy="936915"/>
          </a:xfrm>
          <a:prstGeom prst="rect">
            <a:avLst/>
          </a:prstGeom>
          <a:noFill/>
          <a:ln>
            <a:noFill/>
          </a:ln>
        </p:spPr>
      </p:pic>
      <p:pic>
        <p:nvPicPr>
          <p:cNvPr id="341" name="Shape 341" descr="face-angel-md.png"/>
          <p:cNvPicPr preferRelativeResize="0"/>
          <p:nvPr/>
        </p:nvPicPr>
        <p:blipFill>
          <a:blip r:embed="rId4">
            <a:alphaModFix/>
          </a:blip>
          <a:stretch>
            <a:fillRect/>
          </a:stretch>
        </p:blipFill>
        <p:spPr>
          <a:xfrm>
            <a:off x="8113124" y="2666952"/>
            <a:ext cx="938174" cy="936915"/>
          </a:xfrm>
          <a:prstGeom prst="rect">
            <a:avLst/>
          </a:prstGeom>
          <a:noFill/>
          <a:ln>
            <a:noFill/>
          </a:ln>
        </p:spPr>
      </p:pic>
      <p:pic>
        <p:nvPicPr>
          <p:cNvPr id="342" name="Shape 342" descr="face-angel-md.png"/>
          <p:cNvPicPr preferRelativeResize="0"/>
          <p:nvPr/>
        </p:nvPicPr>
        <p:blipFill>
          <a:blip r:embed="rId4">
            <a:alphaModFix/>
          </a:blip>
          <a:stretch>
            <a:fillRect/>
          </a:stretch>
        </p:blipFill>
        <p:spPr>
          <a:xfrm>
            <a:off x="8113024" y="4324439"/>
            <a:ext cx="938174" cy="936915"/>
          </a:xfrm>
          <a:prstGeom prst="rect">
            <a:avLst/>
          </a:prstGeom>
          <a:noFill/>
          <a:ln>
            <a:noFill/>
          </a:ln>
        </p:spPr>
      </p:pic>
      <p:cxnSp>
        <p:nvCxnSpPr>
          <p:cNvPr id="343" name="Shape 343"/>
          <p:cNvCxnSpPr>
            <a:cxnSpLocks/>
            <a:stCxn id="337" idx="3"/>
          </p:cNvCxnSpPr>
          <p:nvPr/>
        </p:nvCxnSpPr>
        <p:spPr>
          <a:xfrm>
            <a:off x="3812667" y="1648313"/>
            <a:ext cx="1826700" cy="160200"/>
          </a:xfrm>
          <a:prstGeom prst="straightConnector1">
            <a:avLst/>
          </a:prstGeom>
          <a:noFill/>
          <a:ln w="28575" cap="flat" cmpd="sng">
            <a:solidFill>
              <a:srgbClr val="FF0000"/>
            </a:solidFill>
            <a:prstDash val="dash"/>
            <a:round/>
            <a:headEnd type="none" w="lg" len="lg"/>
            <a:tailEnd type="stealth" w="lg" len="lg"/>
          </a:ln>
        </p:spPr>
      </p:cxnSp>
      <p:cxnSp>
        <p:nvCxnSpPr>
          <p:cNvPr id="345" name="Shape 345"/>
          <p:cNvCxnSpPr>
            <a:cxnSpLocks/>
            <a:stCxn id="337" idx="3"/>
          </p:cNvCxnSpPr>
          <p:nvPr/>
        </p:nvCxnSpPr>
        <p:spPr>
          <a:xfrm>
            <a:off x="3812667" y="1648314"/>
            <a:ext cx="1826700" cy="1487099"/>
          </a:xfrm>
          <a:prstGeom prst="straightConnector1">
            <a:avLst/>
          </a:prstGeom>
          <a:noFill/>
          <a:ln w="28575" cap="flat" cmpd="sng">
            <a:solidFill>
              <a:srgbClr val="FF0000"/>
            </a:solidFill>
            <a:prstDash val="dash"/>
            <a:round/>
            <a:headEnd type="none" w="lg" len="lg"/>
            <a:tailEnd type="stealth" w="lg" len="lg"/>
          </a:ln>
        </p:spPr>
      </p:cxnSp>
      <p:cxnSp>
        <p:nvCxnSpPr>
          <p:cNvPr id="347" name="Shape 347"/>
          <p:cNvCxnSpPr>
            <a:cxnSpLocks/>
            <a:stCxn id="337" idx="3"/>
          </p:cNvCxnSpPr>
          <p:nvPr/>
        </p:nvCxnSpPr>
        <p:spPr>
          <a:xfrm>
            <a:off x="3812667" y="1648313"/>
            <a:ext cx="1826700" cy="2871299"/>
          </a:xfrm>
          <a:prstGeom prst="straightConnector1">
            <a:avLst/>
          </a:prstGeom>
          <a:noFill/>
          <a:ln w="28575" cap="flat" cmpd="sng">
            <a:solidFill>
              <a:srgbClr val="274E13"/>
            </a:solidFill>
            <a:prstDash val="solid"/>
            <a:round/>
            <a:headEnd type="none" w="lg" len="lg"/>
            <a:tailEnd type="stealth" w="lg" len="lg"/>
          </a:ln>
        </p:spPr>
      </p:cxnSp>
      <p:cxnSp>
        <p:nvCxnSpPr>
          <p:cNvPr id="349" name="Shape 349"/>
          <p:cNvCxnSpPr>
            <a:cxnSpLocks/>
            <a:stCxn id="338" idx="3"/>
          </p:cNvCxnSpPr>
          <p:nvPr/>
        </p:nvCxnSpPr>
        <p:spPr>
          <a:xfrm>
            <a:off x="3732524" y="3135408"/>
            <a:ext cx="1906800" cy="1384200"/>
          </a:xfrm>
          <a:prstGeom prst="straightConnector1">
            <a:avLst/>
          </a:prstGeom>
          <a:noFill/>
          <a:ln w="28575" cap="flat" cmpd="sng">
            <a:solidFill>
              <a:srgbClr val="FF0000"/>
            </a:solidFill>
            <a:prstDash val="dash"/>
            <a:round/>
            <a:headEnd type="none" w="lg" len="lg"/>
            <a:tailEnd type="stealth" w="lg" len="lg"/>
          </a:ln>
        </p:spPr>
      </p:cxnSp>
      <p:cxnSp>
        <p:nvCxnSpPr>
          <p:cNvPr id="350" name="Shape 350"/>
          <p:cNvCxnSpPr>
            <a:cxnSpLocks/>
            <a:stCxn id="340" idx="1"/>
          </p:cNvCxnSpPr>
          <p:nvPr/>
        </p:nvCxnSpPr>
        <p:spPr>
          <a:xfrm flipH="1">
            <a:off x="6577649" y="1648308"/>
            <a:ext cx="1594200" cy="2871300"/>
          </a:xfrm>
          <a:prstGeom prst="straightConnector1">
            <a:avLst/>
          </a:prstGeom>
          <a:noFill/>
          <a:ln w="28575" cap="flat" cmpd="sng">
            <a:solidFill>
              <a:srgbClr val="FF0000"/>
            </a:solidFill>
            <a:prstDash val="dash"/>
            <a:round/>
            <a:headEnd type="none" w="lg" len="lg"/>
            <a:tailEnd type="stealth" w="lg" len="lg"/>
          </a:ln>
        </p:spPr>
      </p:cxnSp>
      <p:cxnSp>
        <p:nvCxnSpPr>
          <p:cNvPr id="351" name="Shape 351"/>
          <p:cNvCxnSpPr>
            <a:cxnSpLocks/>
            <a:stCxn id="341" idx="1"/>
          </p:cNvCxnSpPr>
          <p:nvPr/>
        </p:nvCxnSpPr>
        <p:spPr>
          <a:xfrm flipH="1">
            <a:off x="6577424" y="3135408"/>
            <a:ext cx="1535700" cy="1384200"/>
          </a:xfrm>
          <a:prstGeom prst="straightConnector1">
            <a:avLst/>
          </a:prstGeom>
          <a:noFill/>
          <a:ln w="28575" cap="flat" cmpd="sng">
            <a:solidFill>
              <a:srgbClr val="FF0000"/>
            </a:solidFill>
            <a:prstDash val="dash"/>
            <a:round/>
            <a:headEnd type="none" w="lg" len="lg"/>
            <a:tailEnd type="stealth" w="lg" len="lg"/>
          </a:ln>
        </p:spPr>
      </p:cxnSp>
      <p:cxnSp>
        <p:nvCxnSpPr>
          <p:cNvPr id="352" name="Shape 352"/>
          <p:cNvCxnSpPr>
            <a:cxnSpLocks/>
            <a:stCxn id="342" idx="1"/>
          </p:cNvCxnSpPr>
          <p:nvPr/>
        </p:nvCxnSpPr>
        <p:spPr>
          <a:xfrm rot="10800000">
            <a:off x="6577624" y="4519596"/>
            <a:ext cx="1535400" cy="273300"/>
          </a:xfrm>
          <a:prstGeom prst="straightConnector1">
            <a:avLst/>
          </a:prstGeom>
          <a:noFill/>
          <a:ln w="28575" cap="flat" cmpd="sng">
            <a:solidFill>
              <a:srgbClr val="FF0000"/>
            </a:solidFill>
            <a:prstDash val="dash"/>
            <a:round/>
            <a:headEnd type="none" w="lg" len="lg"/>
            <a:tailEnd type="stealth" w="lg" len="lg"/>
          </a:ln>
        </p:spPr>
      </p:cxnSp>
      <p:cxnSp>
        <p:nvCxnSpPr>
          <p:cNvPr id="353" name="Shape 353"/>
          <p:cNvCxnSpPr>
            <a:cxnSpLocks/>
            <a:stCxn id="339" idx="3"/>
          </p:cNvCxnSpPr>
          <p:nvPr/>
        </p:nvCxnSpPr>
        <p:spPr>
          <a:xfrm rot="10800000" flipH="1">
            <a:off x="3732524" y="4519596"/>
            <a:ext cx="1906800" cy="273300"/>
          </a:xfrm>
          <a:prstGeom prst="straightConnector1">
            <a:avLst/>
          </a:prstGeom>
          <a:noFill/>
          <a:ln w="28575" cap="flat" cmpd="sng">
            <a:solidFill>
              <a:srgbClr val="FF0000"/>
            </a:solidFill>
            <a:prstDash val="dash"/>
            <a:round/>
            <a:headEnd type="none" w="lg" len="lg"/>
            <a:tailEnd type="stealth" w="lg" len="lg"/>
          </a:ln>
        </p:spPr>
      </p:cxnSp>
      <p:cxnSp>
        <p:nvCxnSpPr>
          <p:cNvPr id="354" name="Shape 354"/>
          <p:cNvCxnSpPr>
            <a:cxnSpLocks/>
            <a:stCxn id="340" idx="1"/>
          </p:cNvCxnSpPr>
          <p:nvPr/>
        </p:nvCxnSpPr>
        <p:spPr>
          <a:xfrm flipH="1">
            <a:off x="6577649" y="1648308"/>
            <a:ext cx="1594200" cy="160200"/>
          </a:xfrm>
          <a:prstGeom prst="straightConnector1">
            <a:avLst/>
          </a:prstGeom>
          <a:noFill/>
          <a:ln w="28575" cap="flat" cmpd="sng">
            <a:solidFill>
              <a:srgbClr val="274E13"/>
            </a:solidFill>
            <a:prstDash val="solid"/>
            <a:round/>
            <a:headEnd type="none" w="lg" len="lg"/>
            <a:tailEnd type="stealth" w="lg" len="lg"/>
          </a:ln>
        </p:spPr>
      </p:cxnSp>
      <p:cxnSp>
        <p:nvCxnSpPr>
          <p:cNvPr id="355" name="Shape 355"/>
          <p:cNvCxnSpPr>
            <a:cxnSpLocks/>
            <a:stCxn id="341" idx="1"/>
          </p:cNvCxnSpPr>
          <p:nvPr/>
        </p:nvCxnSpPr>
        <p:spPr>
          <a:xfrm rot="10800000">
            <a:off x="6577424" y="1808508"/>
            <a:ext cx="1535700" cy="1326900"/>
          </a:xfrm>
          <a:prstGeom prst="straightConnector1">
            <a:avLst/>
          </a:prstGeom>
          <a:noFill/>
          <a:ln w="28575" cap="flat" cmpd="sng">
            <a:solidFill>
              <a:srgbClr val="274E13"/>
            </a:solidFill>
            <a:prstDash val="solid"/>
            <a:round/>
            <a:headEnd type="none" w="lg" len="lg"/>
            <a:tailEnd type="stealth" w="lg" len="lg"/>
          </a:ln>
        </p:spPr>
      </p:cxnSp>
      <p:cxnSp>
        <p:nvCxnSpPr>
          <p:cNvPr id="356" name="Shape 356"/>
          <p:cNvCxnSpPr>
            <a:cxnSpLocks/>
            <a:stCxn id="342" idx="1"/>
          </p:cNvCxnSpPr>
          <p:nvPr/>
        </p:nvCxnSpPr>
        <p:spPr>
          <a:xfrm rot="10800000">
            <a:off x="6577624" y="1808496"/>
            <a:ext cx="1535400" cy="2984400"/>
          </a:xfrm>
          <a:prstGeom prst="straightConnector1">
            <a:avLst/>
          </a:prstGeom>
          <a:noFill/>
          <a:ln w="28575" cap="flat" cmpd="sng">
            <a:solidFill>
              <a:srgbClr val="274E13"/>
            </a:solidFill>
            <a:prstDash val="solid"/>
            <a:round/>
            <a:headEnd type="none" w="lg" len="lg"/>
            <a:tailEnd type="stealth" w="lg" len="lg"/>
          </a:ln>
        </p:spPr>
      </p:cxnSp>
      <p:cxnSp>
        <p:nvCxnSpPr>
          <p:cNvPr id="357" name="Shape 357"/>
          <p:cNvCxnSpPr>
            <a:cxnSpLocks/>
            <a:stCxn id="340" idx="1"/>
          </p:cNvCxnSpPr>
          <p:nvPr/>
        </p:nvCxnSpPr>
        <p:spPr>
          <a:xfrm flipH="1">
            <a:off x="6577649" y="1648308"/>
            <a:ext cx="1594200" cy="1487100"/>
          </a:xfrm>
          <a:prstGeom prst="straightConnector1">
            <a:avLst/>
          </a:prstGeom>
          <a:noFill/>
          <a:ln w="28575" cap="flat" cmpd="sng">
            <a:solidFill>
              <a:srgbClr val="274E13"/>
            </a:solidFill>
            <a:prstDash val="solid"/>
            <a:round/>
            <a:headEnd type="none" w="lg" len="lg"/>
            <a:tailEnd type="stealth" w="lg" len="lg"/>
          </a:ln>
        </p:spPr>
      </p:cxnSp>
      <p:cxnSp>
        <p:nvCxnSpPr>
          <p:cNvPr id="358" name="Shape 358"/>
          <p:cNvCxnSpPr>
            <a:cxnSpLocks/>
            <a:stCxn id="341" idx="1"/>
          </p:cNvCxnSpPr>
          <p:nvPr/>
        </p:nvCxnSpPr>
        <p:spPr>
          <a:xfrm rot="10800000">
            <a:off x="6577424" y="3135408"/>
            <a:ext cx="1535700" cy="0"/>
          </a:xfrm>
          <a:prstGeom prst="straightConnector1">
            <a:avLst/>
          </a:prstGeom>
          <a:noFill/>
          <a:ln w="28575" cap="flat" cmpd="sng">
            <a:solidFill>
              <a:srgbClr val="274E13"/>
            </a:solidFill>
            <a:prstDash val="solid"/>
            <a:round/>
            <a:headEnd type="none" w="lg" len="lg"/>
            <a:tailEnd type="stealth" w="lg" len="lg"/>
          </a:ln>
        </p:spPr>
      </p:cxnSp>
      <p:cxnSp>
        <p:nvCxnSpPr>
          <p:cNvPr id="359" name="Shape 359"/>
          <p:cNvCxnSpPr>
            <a:cxnSpLocks/>
            <a:stCxn id="342" idx="1"/>
          </p:cNvCxnSpPr>
          <p:nvPr/>
        </p:nvCxnSpPr>
        <p:spPr>
          <a:xfrm rot="10800000">
            <a:off x="6577624" y="3135396"/>
            <a:ext cx="1535400" cy="1657500"/>
          </a:xfrm>
          <a:prstGeom prst="straightConnector1">
            <a:avLst/>
          </a:prstGeom>
          <a:noFill/>
          <a:ln w="28575" cap="flat" cmpd="sng">
            <a:solidFill>
              <a:srgbClr val="274E13"/>
            </a:solidFill>
            <a:prstDash val="solid"/>
            <a:round/>
            <a:headEnd type="none" w="lg" len="lg"/>
            <a:tailEnd type="stealth" w="lg" len="lg"/>
          </a:ln>
        </p:spPr>
      </p:cxnSp>
      <p:cxnSp>
        <p:nvCxnSpPr>
          <p:cNvPr id="360" name="Shape 360"/>
          <p:cNvCxnSpPr>
            <a:cxnSpLocks/>
            <a:stCxn id="338" idx="3"/>
          </p:cNvCxnSpPr>
          <p:nvPr/>
        </p:nvCxnSpPr>
        <p:spPr>
          <a:xfrm rot="10800000" flipH="1">
            <a:off x="3732524" y="1808508"/>
            <a:ext cx="1906800" cy="1326900"/>
          </a:xfrm>
          <a:prstGeom prst="straightConnector1">
            <a:avLst/>
          </a:prstGeom>
          <a:noFill/>
          <a:ln w="28575" cap="flat" cmpd="sng">
            <a:solidFill>
              <a:srgbClr val="274E13"/>
            </a:solidFill>
            <a:prstDash val="solid"/>
            <a:round/>
            <a:headEnd type="none" w="lg" len="lg"/>
            <a:tailEnd type="stealth" w="lg" len="lg"/>
          </a:ln>
        </p:spPr>
      </p:cxnSp>
      <p:cxnSp>
        <p:nvCxnSpPr>
          <p:cNvPr id="361" name="Shape 361"/>
          <p:cNvCxnSpPr>
            <a:cxnSpLocks/>
            <a:stCxn id="338" idx="3"/>
          </p:cNvCxnSpPr>
          <p:nvPr/>
        </p:nvCxnSpPr>
        <p:spPr>
          <a:xfrm>
            <a:off x="3732524" y="3135408"/>
            <a:ext cx="1906800" cy="0"/>
          </a:xfrm>
          <a:prstGeom prst="straightConnector1">
            <a:avLst/>
          </a:prstGeom>
          <a:noFill/>
          <a:ln w="28575" cap="flat" cmpd="sng">
            <a:solidFill>
              <a:srgbClr val="274E13"/>
            </a:solidFill>
            <a:prstDash val="solid"/>
            <a:round/>
            <a:headEnd type="none" w="lg" len="lg"/>
            <a:tailEnd type="stealth" w="lg" len="lg"/>
          </a:ln>
        </p:spPr>
      </p:cxnSp>
      <p:cxnSp>
        <p:nvCxnSpPr>
          <p:cNvPr id="362" name="Shape 362"/>
          <p:cNvCxnSpPr>
            <a:cxnSpLocks/>
            <a:stCxn id="339" idx="3"/>
          </p:cNvCxnSpPr>
          <p:nvPr/>
        </p:nvCxnSpPr>
        <p:spPr>
          <a:xfrm rot="10800000" flipH="1">
            <a:off x="3732524" y="1808496"/>
            <a:ext cx="1906800" cy="2984400"/>
          </a:xfrm>
          <a:prstGeom prst="straightConnector1">
            <a:avLst/>
          </a:prstGeom>
          <a:noFill/>
          <a:ln w="28575" cap="flat" cmpd="sng">
            <a:solidFill>
              <a:srgbClr val="274E13"/>
            </a:solidFill>
            <a:prstDash val="solid"/>
            <a:round/>
            <a:headEnd type="none" w="lg" len="lg"/>
            <a:tailEnd type="stealth" w="lg" len="lg"/>
          </a:ln>
        </p:spPr>
      </p:cxnSp>
      <p:cxnSp>
        <p:nvCxnSpPr>
          <p:cNvPr id="363" name="Shape 363"/>
          <p:cNvCxnSpPr>
            <a:cxnSpLocks/>
            <a:stCxn id="339" idx="3"/>
          </p:cNvCxnSpPr>
          <p:nvPr/>
        </p:nvCxnSpPr>
        <p:spPr>
          <a:xfrm rot="10800000" flipH="1">
            <a:off x="3732524" y="3135396"/>
            <a:ext cx="1906800" cy="1657500"/>
          </a:xfrm>
          <a:prstGeom prst="straightConnector1">
            <a:avLst/>
          </a:prstGeom>
          <a:noFill/>
          <a:ln w="28575" cap="flat" cmpd="sng">
            <a:solidFill>
              <a:srgbClr val="274E13"/>
            </a:solidFill>
            <a:prstDash val="solid"/>
            <a:round/>
            <a:headEnd type="none" w="lg" len="lg"/>
            <a:tailEnd type="stealth" w="lg" len="lg"/>
          </a:ln>
        </p:spPr>
      </p:cxnSp>
      <p:sp>
        <p:nvSpPr>
          <p:cNvPr id="364" name="Shape 364"/>
          <p:cNvSpPr txBox="1"/>
          <p:nvPr/>
        </p:nvSpPr>
        <p:spPr>
          <a:xfrm>
            <a:off x="5340737" y="5131276"/>
            <a:ext cx="1535400" cy="732300"/>
          </a:xfrm>
          <a:prstGeom prst="rect">
            <a:avLst/>
          </a:prstGeom>
          <a:noFill/>
          <a:ln>
            <a:noFill/>
          </a:ln>
        </p:spPr>
        <p:txBody>
          <a:bodyPr lIns="91425" tIns="91425" rIns="91425" bIns="91425" anchor="t" anchorCtr="0">
            <a:noAutofit/>
          </a:bodyPr>
          <a:lstStyle/>
          <a:p>
            <a:pPr algn="ctr"/>
            <a:r>
              <a:rPr lang="en" sz="2000"/>
              <a:t>g(v) = 1</a:t>
            </a:r>
          </a:p>
        </p:txBody>
      </p:sp>
      <p:sp>
        <p:nvSpPr>
          <p:cNvPr id="365" name="Shape 365"/>
          <p:cNvSpPr txBox="1"/>
          <p:nvPr/>
        </p:nvSpPr>
        <p:spPr>
          <a:xfrm>
            <a:off x="5340725" y="3604401"/>
            <a:ext cx="1535400" cy="732300"/>
          </a:xfrm>
          <a:prstGeom prst="rect">
            <a:avLst/>
          </a:prstGeom>
          <a:noFill/>
          <a:ln>
            <a:noFill/>
          </a:ln>
        </p:spPr>
        <p:txBody>
          <a:bodyPr lIns="91425" tIns="91425" rIns="91425" bIns="91425" anchor="t" anchorCtr="0">
            <a:noAutofit/>
          </a:bodyPr>
          <a:lstStyle/>
          <a:p>
            <a:pPr algn="ctr"/>
            <a:r>
              <a:rPr lang="en" sz="2000"/>
              <a:t>g(v) = 1</a:t>
            </a:r>
          </a:p>
        </p:txBody>
      </p:sp>
      <p:sp>
        <p:nvSpPr>
          <p:cNvPr id="366" name="Shape 366"/>
          <p:cNvSpPr txBox="1"/>
          <p:nvPr/>
        </p:nvSpPr>
        <p:spPr>
          <a:xfrm>
            <a:off x="5340712" y="2340288"/>
            <a:ext cx="1535400" cy="732300"/>
          </a:xfrm>
          <a:prstGeom prst="rect">
            <a:avLst/>
          </a:prstGeom>
          <a:noFill/>
          <a:ln>
            <a:noFill/>
          </a:ln>
        </p:spPr>
        <p:txBody>
          <a:bodyPr lIns="91425" tIns="91425" rIns="91425" bIns="91425" anchor="t" anchorCtr="0">
            <a:noAutofit/>
          </a:bodyPr>
          <a:lstStyle/>
          <a:p>
            <a:pPr algn="ctr"/>
            <a:r>
              <a:rPr lang="en" sz="2000"/>
              <a:t>g(v) = 1</a:t>
            </a:r>
          </a:p>
        </p:txBody>
      </p:sp>
      <p:sp>
        <p:nvSpPr>
          <p:cNvPr id="367" name="Shape 367"/>
          <p:cNvSpPr txBox="1"/>
          <p:nvPr/>
        </p:nvSpPr>
        <p:spPr>
          <a:xfrm>
            <a:off x="2495725" y="5337701"/>
            <a:ext cx="1535700" cy="4737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f(u) = 1</a:t>
            </a:r>
          </a:p>
        </p:txBody>
      </p:sp>
      <p:sp>
        <p:nvSpPr>
          <p:cNvPr id="368" name="Shape 368"/>
          <p:cNvSpPr txBox="1"/>
          <p:nvPr/>
        </p:nvSpPr>
        <p:spPr>
          <a:xfrm>
            <a:off x="2495587" y="3590651"/>
            <a:ext cx="1535700" cy="4737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f(u) = 1</a:t>
            </a:r>
          </a:p>
        </p:txBody>
      </p:sp>
      <p:sp>
        <p:nvSpPr>
          <p:cNvPr id="369" name="Shape 369"/>
          <p:cNvSpPr txBox="1"/>
          <p:nvPr/>
        </p:nvSpPr>
        <p:spPr>
          <a:xfrm>
            <a:off x="2495587" y="2155001"/>
            <a:ext cx="1535700" cy="4737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f(u) = 1</a:t>
            </a:r>
          </a:p>
        </p:txBody>
      </p:sp>
      <p:sp>
        <p:nvSpPr>
          <p:cNvPr id="370" name="Shape 370"/>
          <p:cNvSpPr txBox="1"/>
          <p:nvPr/>
        </p:nvSpPr>
        <p:spPr>
          <a:xfrm>
            <a:off x="7814262" y="5337701"/>
            <a:ext cx="1535700" cy="4737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f(u) = 1</a:t>
            </a:r>
          </a:p>
        </p:txBody>
      </p:sp>
      <p:sp>
        <p:nvSpPr>
          <p:cNvPr id="371" name="Shape 371"/>
          <p:cNvSpPr txBox="1"/>
          <p:nvPr/>
        </p:nvSpPr>
        <p:spPr>
          <a:xfrm>
            <a:off x="7814362" y="3604401"/>
            <a:ext cx="1535700" cy="4737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f(u) = 1</a:t>
            </a:r>
          </a:p>
        </p:txBody>
      </p:sp>
      <p:sp>
        <p:nvSpPr>
          <p:cNvPr id="372" name="Shape 372"/>
          <p:cNvSpPr txBox="1"/>
          <p:nvPr/>
        </p:nvSpPr>
        <p:spPr>
          <a:xfrm>
            <a:off x="7873087" y="2116776"/>
            <a:ext cx="1535700" cy="4737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f(u) = 1</a:t>
            </a:r>
          </a:p>
        </p:txBody>
      </p:sp>
      <p:pic>
        <p:nvPicPr>
          <p:cNvPr id="373" name="Shape 373" descr="face-angel-md.png"/>
          <p:cNvPicPr preferRelativeResize="0"/>
          <p:nvPr/>
        </p:nvPicPr>
        <p:blipFill>
          <a:blip r:embed="rId4">
            <a:alphaModFix/>
          </a:blip>
          <a:stretch>
            <a:fillRect/>
          </a:stretch>
        </p:blipFill>
        <p:spPr>
          <a:xfrm>
            <a:off x="5639349" y="1403377"/>
            <a:ext cx="938174" cy="936915"/>
          </a:xfrm>
          <a:prstGeom prst="rect">
            <a:avLst/>
          </a:prstGeom>
          <a:noFill/>
          <a:ln>
            <a:noFill/>
          </a:ln>
        </p:spPr>
      </p:pic>
      <p:pic>
        <p:nvPicPr>
          <p:cNvPr id="374" name="Shape 374" descr="face-angel-md.png"/>
          <p:cNvPicPr preferRelativeResize="0"/>
          <p:nvPr/>
        </p:nvPicPr>
        <p:blipFill>
          <a:blip r:embed="rId4">
            <a:alphaModFix/>
          </a:blip>
          <a:stretch>
            <a:fillRect/>
          </a:stretch>
        </p:blipFill>
        <p:spPr>
          <a:xfrm>
            <a:off x="5639362" y="2797789"/>
            <a:ext cx="938174" cy="936915"/>
          </a:xfrm>
          <a:prstGeom prst="rect">
            <a:avLst/>
          </a:prstGeom>
          <a:noFill/>
          <a:ln>
            <a:noFill/>
          </a:ln>
        </p:spPr>
      </p:pic>
      <p:pic>
        <p:nvPicPr>
          <p:cNvPr id="375" name="Shape 375" descr="devil7.png"/>
          <p:cNvPicPr preferRelativeResize="0"/>
          <p:nvPr/>
        </p:nvPicPr>
        <p:blipFill>
          <a:blip r:embed="rId3">
            <a:alphaModFix/>
          </a:blip>
          <a:stretch>
            <a:fillRect/>
          </a:stretch>
        </p:blipFill>
        <p:spPr>
          <a:xfrm>
            <a:off x="5639349" y="4059102"/>
            <a:ext cx="1098468" cy="1096973"/>
          </a:xfrm>
          <a:prstGeom prst="rect">
            <a:avLst/>
          </a:prstGeom>
          <a:noFill/>
          <a:ln>
            <a:noFill/>
          </a:ln>
        </p:spPr>
      </p:pic>
      <p:sp>
        <p:nvSpPr>
          <p:cNvPr id="2" name="TextBox 1">
            <a:extLst>
              <a:ext uri="{FF2B5EF4-FFF2-40B4-BE49-F238E27FC236}">
                <a16:creationId xmlns:a16="http://schemas.microsoft.com/office/drawing/2014/main" id="{8ED9B205-BEB7-4CC1-917B-2C5D7FCD5281}"/>
              </a:ext>
            </a:extLst>
          </p:cNvPr>
          <p:cNvSpPr txBox="1"/>
          <p:nvPr/>
        </p:nvSpPr>
        <p:spPr bwMode="gray">
          <a:xfrm>
            <a:off x="0" y="6117473"/>
            <a:ext cx="11272302" cy="738664"/>
          </a:xfrm>
          <a:prstGeom prst="rect">
            <a:avLst/>
          </a:prstGeom>
          <a:noFill/>
        </p:spPr>
        <p:txBody>
          <a:bodyPr wrap="square">
            <a:spAutoFit/>
          </a:bodyPr>
          <a:lstStyle/>
          <a:p>
            <a:r>
              <a:rPr lang="en-US" sz="1400" u="sng" dirty="0"/>
              <a:t>sources:</a:t>
            </a:r>
          </a:p>
          <a:p>
            <a:r>
              <a:rPr lang="en-US" sz="1400" u="sng" dirty="0"/>
              <a:t>https://cs.stanford.edu/~srijan/wsn/</a:t>
            </a:r>
          </a:p>
          <a:p>
            <a:r>
              <a:rPr lang="en-US" sz="1400" dirty="0"/>
              <a:t>Kumar, </a:t>
            </a:r>
            <a:r>
              <a:rPr lang="en-US" sz="1400" dirty="0" err="1"/>
              <a:t>Srijan</a:t>
            </a:r>
            <a:r>
              <a:rPr lang="en-US" sz="1400" dirty="0"/>
              <a:t>, et al. "Edge weight prediction in weighted signed networks." </a:t>
            </a:r>
            <a:r>
              <a:rPr lang="en-US" sz="1400" i="1" dirty="0"/>
              <a:t>ICDM,</a:t>
            </a:r>
            <a:r>
              <a:rPr lang="en-US" sz="1400" dirty="0"/>
              <a:t> IEEE, 2016.</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ctrTitle"/>
          </p:nvPr>
        </p:nvSpPr>
        <p:spPr>
          <a:xfrm>
            <a:off x="212586" y="242806"/>
            <a:ext cx="8520600" cy="584152"/>
          </a:xfrm>
          <a:prstGeom prst="rect">
            <a:avLst/>
          </a:prstGeom>
          <a:noFill/>
          <a:ln>
            <a:noFill/>
          </a:ln>
        </p:spPr>
        <p:txBody>
          <a:bodyPr vert="horz" lIns="91425" tIns="91425" rIns="91425" bIns="91425" rtlCol="0" anchor="b" anchorCtr="0">
            <a:noAutofit/>
          </a:bodyPr>
          <a:lstStyle/>
          <a:p>
            <a:pPr algn="l">
              <a:spcBef>
                <a:spcPts val="0"/>
              </a:spcBef>
              <a:buClr>
                <a:schemeClr val="dk1"/>
              </a:buClr>
              <a:buSzPct val="25000"/>
            </a:pPr>
            <a:r>
              <a:rPr lang="en" sz="2667" dirty="0">
                <a:sym typeface="Helvetica Neue"/>
              </a:rPr>
              <a:t>Updating Goodness - Iteration 1</a:t>
            </a:r>
          </a:p>
        </p:txBody>
      </p:sp>
      <p:sp>
        <p:nvSpPr>
          <p:cNvPr id="381" name="Shape 381"/>
          <p:cNvSpPr txBox="1">
            <a:spLocks noGrp="1"/>
          </p:cNvSpPr>
          <p:nvPr>
            <p:ph type="sldNum" idx="12"/>
          </p:nvPr>
        </p:nvSpPr>
        <p:spPr>
          <a:xfrm>
            <a:off x="9996457" y="6217621"/>
            <a:ext cx="548700" cy="524700"/>
          </a:xfrm>
          <a:prstGeom prst="rect">
            <a:avLst/>
          </a:prstGeom>
          <a:noFill/>
          <a:ln>
            <a:noFill/>
          </a:ln>
        </p:spPr>
        <p:txBody>
          <a:bodyPr vert="horz" lIns="91425" tIns="91425" rIns="91425" bIns="91425" rtlCol="0" anchor="ctr" anchorCtr="0">
            <a:noAutofit/>
          </a:bodyPr>
          <a:lstStyle/>
          <a:p>
            <a:pPr>
              <a:buClr>
                <a:srgbClr val="000000"/>
              </a:buClr>
              <a:buSzPct val="25000"/>
            </a:pPr>
            <a:fld id="{00000000-1234-1234-1234-123412341234}" type="slidenum">
              <a:rPr lang="en"/>
              <a:pPr>
                <a:buClr>
                  <a:srgbClr val="000000"/>
                </a:buClr>
                <a:buSzPct val="25000"/>
              </a:pPr>
              <a:t>67</a:t>
            </a:fld>
            <a:endParaRPr lang="en"/>
          </a:p>
        </p:txBody>
      </p:sp>
      <p:pic>
        <p:nvPicPr>
          <p:cNvPr id="382" name="Shape 382" descr="devil7.png"/>
          <p:cNvPicPr preferRelativeResize="0"/>
          <p:nvPr/>
        </p:nvPicPr>
        <p:blipFill>
          <a:blip r:embed="rId3">
            <a:alphaModFix/>
          </a:blip>
          <a:stretch>
            <a:fillRect/>
          </a:stretch>
        </p:blipFill>
        <p:spPr>
          <a:xfrm>
            <a:off x="2801663" y="980559"/>
            <a:ext cx="1098468" cy="1096973"/>
          </a:xfrm>
          <a:prstGeom prst="rect">
            <a:avLst/>
          </a:prstGeom>
          <a:noFill/>
          <a:ln>
            <a:noFill/>
          </a:ln>
        </p:spPr>
      </p:pic>
      <p:pic>
        <p:nvPicPr>
          <p:cNvPr id="383" name="Shape 383" descr="face-angel-md.png"/>
          <p:cNvPicPr preferRelativeResize="0"/>
          <p:nvPr/>
        </p:nvPicPr>
        <p:blipFill>
          <a:blip r:embed="rId4">
            <a:alphaModFix/>
          </a:blip>
          <a:stretch>
            <a:fillRect/>
          </a:stretch>
        </p:blipFill>
        <p:spPr>
          <a:xfrm>
            <a:off x="2881813" y="2547684"/>
            <a:ext cx="938174" cy="936915"/>
          </a:xfrm>
          <a:prstGeom prst="rect">
            <a:avLst/>
          </a:prstGeom>
          <a:noFill/>
          <a:ln>
            <a:noFill/>
          </a:ln>
        </p:spPr>
      </p:pic>
      <p:pic>
        <p:nvPicPr>
          <p:cNvPr id="384" name="Shape 384" descr="face-angel-md.png"/>
          <p:cNvPicPr preferRelativeResize="0"/>
          <p:nvPr/>
        </p:nvPicPr>
        <p:blipFill>
          <a:blip r:embed="rId4">
            <a:alphaModFix/>
          </a:blip>
          <a:stretch>
            <a:fillRect/>
          </a:stretch>
        </p:blipFill>
        <p:spPr>
          <a:xfrm>
            <a:off x="2881813" y="4205171"/>
            <a:ext cx="938174" cy="936915"/>
          </a:xfrm>
          <a:prstGeom prst="rect">
            <a:avLst/>
          </a:prstGeom>
          <a:noFill/>
          <a:ln>
            <a:noFill/>
          </a:ln>
        </p:spPr>
      </p:pic>
      <p:pic>
        <p:nvPicPr>
          <p:cNvPr id="385" name="Shape 385" descr="face-angel-md.png"/>
          <p:cNvPicPr preferRelativeResize="0"/>
          <p:nvPr/>
        </p:nvPicPr>
        <p:blipFill>
          <a:blip r:embed="rId4">
            <a:alphaModFix/>
          </a:blip>
          <a:stretch>
            <a:fillRect/>
          </a:stretch>
        </p:blipFill>
        <p:spPr>
          <a:xfrm>
            <a:off x="8259313" y="1060584"/>
            <a:ext cx="938174" cy="936915"/>
          </a:xfrm>
          <a:prstGeom prst="rect">
            <a:avLst/>
          </a:prstGeom>
          <a:noFill/>
          <a:ln>
            <a:noFill/>
          </a:ln>
        </p:spPr>
      </p:pic>
      <p:pic>
        <p:nvPicPr>
          <p:cNvPr id="386" name="Shape 386" descr="face-angel-md.png"/>
          <p:cNvPicPr preferRelativeResize="0"/>
          <p:nvPr/>
        </p:nvPicPr>
        <p:blipFill>
          <a:blip r:embed="rId4">
            <a:alphaModFix/>
          </a:blip>
          <a:stretch>
            <a:fillRect/>
          </a:stretch>
        </p:blipFill>
        <p:spPr>
          <a:xfrm>
            <a:off x="8200588" y="2547684"/>
            <a:ext cx="938174" cy="936915"/>
          </a:xfrm>
          <a:prstGeom prst="rect">
            <a:avLst/>
          </a:prstGeom>
          <a:noFill/>
          <a:ln>
            <a:noFill/>
          </a:ln>
        </p:spPr>
      </p:pic>
      <p:pic>
        <p:nvPicPr>
          <p:cNvPr id="387" name="Shape 387" descr="face-angel-md.png"/>
          <p:cNvPicPr preferRelativeResize="0"/>
          <p:nvPr/>
        </p:nvPicPr>
        <p:blipFill>
          <a:blip r:embed="rId4">
            <a:alphaModFix/>
          </a:blip>
          <a:stretch>
            <a:fillRect/>
          </a:stretch>
        </p:blipFill>
        <p:spPr>
          <a:xfrm>
            <a:off x="8200488" y="4205171"/>
            <a:ext cx="938174" cy="936915"/>
          </a:xfrm>
          <a:prstGeom prst="rect">
            <a:avLst/>
          </a:prstGeom>
          <a:noFill/>
          <a:ln>
            <a:noFill/>
          </a:ln>
        </p:spPr>
      </p:pic>
      <p:cxnSp>
        <p:nvCxnSpPr>
          <p:cNvPr id="388" name="Shape 388"/>
          <p:cNvCxnSpPr>
            <a:cxnSpLocks/>
            <a:stCxn id="382" idx="3"/>
          </p:cNvCxnSpPr>
          <p:nvPr/>
        </p:nvCxnSpPr>
        <p:spPr>
          <a:xfrm>
            <a:off x="3900131" y="1529045"/>
            <a:ext cx="1826700" cy="160200"/>
          </a:xfrm>
          <a:prstGeom prst="straightConnector1">
            <a:avLst/>
          </a:prstGeom>
          <a:noFill/>
          <a:ln w="28575" cap="flat" cmpd="sng">
            <a:solidFill>
              <a:srgbClr val="FF0000"/>
            </a:solidFill>
            <a:prstDash val="dash"/>
            <a:round/>
            <a:headEnd type="none" w="lg" len="lg"/>
            <a:tailEnd type="stealth" w="lg" len="lg"/>
          </a:ln>
        </p:spPr>
      </p:cxnSp>
      <p:cxnSp>
        <p:nvCxnSpPr>
          <p:cNvPr id="390" name="Shape 390"/>
          <p:cNvCxnSpPr>
            <a:cxnSpLocks/>
            <a:stCxn id="382" idx="3"/>
          </p:cNvCxnSpPr>
          <p:nvPr/>
        </p:nvCxnSpPr>
        <p:spPr>
          <a:xfrm>
            <a:off x="3900131" y="1529046"/>
            <a:ext cx="1826700" cy="1487099"/>
          </a:xfrm>
          <a:prstGeom prst="straightConnector1">
            <a:avLst/>
          </a:prstGeom>
          <a:noFill/>
          <a:ln w="28575" cap="flat" cmpd="sng">
            <a:solidFill>
              <a:srgbClr val="FF0000"/>
            </a:solidFill>
            <a:prstDash val="dash"/>
            <a:round/>
            <a:headEnd type="none" w="lg" len="lg"/>
            <a:tailEnd type="stealth" w="lg" len="lg"/>
          </a:ln>
        </p:spPr>
      </p:cxnSp>
      <p:cxnSp>
        <p:nvCxnSpPr>
          <p:cNvPr id="392" name="Shape 392"/>
          <p:cNvCxnSpPr>
            <a:cxnSpLocks/>
            <a:stCxn id="382" idx="3"/>
          </p:cNvCxnSpPr>
          <p:nvPr/>
        </p:nvCxnSpPr>
        <p:spPr>
          <a:xfrm>
            <a:off x="3900131" y="1529045"/>
            <a:ext cx="1826700" cy="2871299"/>
          </a:xfrm>
          <a:prstGeom prst="straightConnector1">
            <a:avLst/>
          </a:prstGeom>
          <a:noFill/>
          <a:ln w="28575" cap="flat" cmpd="sng">
            <a:solidFill>
              <a:srgbClr val="274E13"/>
            </a:solidFill>
            <a:prstDash val="solid"/>
            <a:round/>
            <a:headEnd type="none" w="lg" len="lg"/>
            <a:tailEnd type="stealth" w="lg" len="lg"/>
          </a:ln>
        </p:spPr>
      </p:cxnSp>
      <p:cxnSp>
        <p:nvCxnSpPr>
          <p:cNvPr id="394" name="Shape 394"/>
          <p:cNvCxnSpPr>
            <a:cxnSpLocks/>
            <a:stCxn id="383" idx="3"/>
          </p:cNvCxnSpPr>
          <p:nvPr/>
        </p:nvCxnSpPr>
        <p:spPr>
          <a:xfrm>
            <a:off x="3819988" y="3016140"/>
            <a:ext cx="1906800" cy="1384200"/>
          </a:xfrm>
          <a:prstGeom prst="straightConnector1">
            <a:avLst/>
          </a:prstGeom>
          <a:noFill/>
          <a:ln w="28575" cap="flat" cmpd="sng">
            <a:solidFill>
              <a:srgbClr val="FF0000"/>
            </a:solidFill>
            <a:prstDash val="dash"/>
            <a:round/>
            <a:headEnd type="none" w="lg" len="lg"/>
            <a:tailEnd type="stealth" w="lg" len="lg"/>
          </a:ln>
        </p:spPr>
      </p:cxnSp>
      <p:cxnSp>
        <p:nvCxnSpPr>
          <p:cNvPr id="395" name="Shape 395"/>
          <p:cNvCxnSpPr>
            <a:cxnSpLocks/>
            <a:stCxn id="385" idx="1"/>
          </p:cNvCxnSpPr>
          <p:nvPr/>
        </p:nvCxnSpPr>
        <p:spPr>
          <a:xfrm flipH="1">
            <a:off x="6665113" y="1529040"/>
            <a:ext cx="1594200" cy="2871300"/>
          </a:xfrm>
          <a:prstGeom prst="straightConnector1">
            <a:avLst/>
          </a:prstGeom>
          <a:noFill/>
          <a:ln w="28575" cap="flat" cmpd="sng">
            <a:solidFill>
              <a:srgbClr val="FF0000"/>
            </a:solidFill>
            <a:prstDash val="dash"/>
            <a:round/>
            <a:headEnd type="none" w="lg" len="lg"/>
            <a:tailEnd type="stealth" w="lg" len="lg"/>
          </a:ln>
        </p:spPr>
      </p:cxnSp>
      <p:cxnSp>
        <p:nvCxnSpPr>
          <p:cNvPr id="396" name="Shape 396"/>
          <p:cNvCxnSpPr>
            <a:cxnSpLocks/>
            <a:stCxn id="386" idx="1"/>
          </p:cNvCxnSpPr>
          <p:nvPr/>
        </p:nvCxnSpPr>
        <p:spPr>
          <a:xfrm flipH="1">
            <a:off x="6664888" y="3016140"/>
            <a:ext cx="1535700" cy="1384200"/>
          </a:xfrm>
          <a:prstGeom prst="straightConnector1">
            <a:avLst/>
          </a:prstGeom>
          <a:noFill/>
          <a:ln w="28575" cap="flat" cmpd="sng">
            <a:solidFill>
              <a:srgbClr val="FF0000"/>
            </a:solidFill>
            <a:prstDash val="dash"/>
            <a:round/>
            <a:headEnd type="none" w="lg" len="lg"/>
            <a:tailEnd type="stealth" w="lg" len="lg"/>
          </a:ln>
        </p:spPr>
      </p:cxnSp>
      <p:cxnSp>
        <p:nvCxnSpPr>
          <p:cNvPr id="397" name="Shape 397"/>
          <p:cNvCxnSpPr>
            <a:cxnSpLocks/>
            <a:stCxn id="387" idx="1"/>
          </p:cNvCxnSpPr>
          <p:nvPr/>
        </p:nvCxnSpPr>
        <p:spPr>
          <a:xfrm rot="10800000">
            <a:off x="6665088" y="4400328"/>
            <a:ext cx="1535400" cy="273300"/>
          </a:xfrm>
          <a:prstGeom prst="straightConnector1">
            <a:avLst/>
          </a:prstGeom>
          <a:noFill/>
          <a:ln w="28575" cap="flat" cmpd="sng">
            <a:solidFill>
              <a:srgbClr val="FF0000"/>
            </a:solidFill>
            <a:prstDash val="dash"/>
            <a:round/>
            <a:headEnd type="none" w="lg" len="lg"/>
            <a:tailEnd type="stealth" w="lg" len="lg"/>
          </a:ln>
        </p:spPr>
      </p:cxnSp>
      <p:cxnSp>
        <p:nvCxnSpPr>
          <p:cNvPr id="398" name="Shape 398"/>
          <p:cNvCxnSpPr>
            <a:cxnSpLocks/>
            <a:stCxn id="384" idx="3"/>
          </p:cNvCxnSpPr>
          <p:nvPr/>
        </p:nvCxnSpPr>
        <p:spPr>
          <a:xfrm rot="10800000" flipH="1">
            <a:off x="3819988" y="4400328"/>
            <a:ext cx="1906800" cy="273300"/>
          </a:xfrm>
          <a:prstGeom prst="straightConnector1">
            <a:avLst/>
          </a:prstGeom>
          <a:noFill/>
          <a:ln w="28575" cap="flat" cmpd="sng">
            <a:solidFill>
              <a:srgbClr val="FF0000"/>
            </a:solidFill>
            <a:prstDash val="dash"/>
            <a:round/>
            <a:headEnd type="none" w="lg" len="lg"/>
            <a:tailEnd type="stealth" w="lg" len="lg"/>
          </a:ln>
        </p:spPr>
      </p:cxnSp>
      <p:cxnSp>
        <p:nvCxnSpPr>
          <p:cNvPr id="399" name="Shape 399"/>
          <p:cNvCxnSpPr>
            <a:cxnSpLocks/>
            <a:stCxn id="385" idx="1"/>
          </p:cNvCxnSpPr>
          <p:nvPr/>
        </p:nvCxnSpPr>
        <p:spPr>
          <a:xfrm flipH="1">
            <a:off x="6665113" y="1529040"/>
            <a:ext cx="1594200" cy="160200"/>
          </a:xfrm>
          <a:prstGeom prst="straightConnector1">
            <a:avLst/>
          </a:prstGeom>
          <a:noFill/>
          <a:ln w="28575" cap="flat" cmpd="sng">
            <a:solidFill>
              <a:srgbClr val="274E13"/>
            </a:solidFill>
            <a:prstDash val="solid"/>
            <a:round/>
            <a:headEnd type="none" w="lg" len="lg"/>
            <a:tailEnd type="stealth" w="lg" len="lg"/>
          </a:ln>
        </p:spPr>
      </p:cxnSp>
      <p:cxnSp>
        <p:nvCxnSpPr>
          <p:cNvPr id="400" name="Shape 400"/>
          <p:cNvCxnSpPr>
            <a:cxnSpLocks/>
            <a:stCxn id="386" idx="1"/>
          </p:cNvCxnSpPr>
          <p:nvPr/>
        </p:nvCxnSpPr>
        <p:spPr>
          <a:xfrm rot="10800000">
            <a:off x="6664888" y="1689240"/>
            <a:ext cx="1535700" cy="1326900"/>
          </a:xfrm>
          <a:prstGeom prst="straightConnector1">
            <a:avLst/>
          </a:prstGeom>
          <a:noFill/>
          <a:ln w="28575" cap="flat" cmpd="sng">
            <a:solidFill>
              <a:srgbClr val="274E13"/>
            </a:solidFill>
            <a:prstDash val="solid"/>
            <a:round/>
            <a:headEnd type="none" w="lg" len="lg"/>
            <a:tailEnd type="stealth" w="lg" len="lg"/>
          </a:ln>
        </p:spPr>
      </p:cxnSp>
      <p:cxnSp>
        <p:nvCxnSpPr>
          <p:cNvPr id="401" name="Shape 401"/>
          <p:cNvCxnSpPr>
            <a:cxnSpLocks/>
            <a:stCxn id="387" idx="1"/>
          </p:cNvCxnSpPr>
          <p:nvPr/>
        </p:nvCxnSpPr>
        <p:spPr>
          <a:xfrm rot="10800000">
            <a:off x="6665088" y="1689228"/>
            <a:ext cx="1535400" cy="2984400"/>
          </a:xfrm>
          <a:prstGeom prst="straightConnector1">
            <a:avLst/>
          </a:prstGeom>
          <a:noFill/>
          <a:ln w="28575" cap="flat" cmpd="sng">
            <a:solidFill>
              <a:srgbClr val="274E13"/>
            </a:solidFill>
            <a:prstDash val="solid"/>
            <a:round/>
            <a:headEnd type="none" w="lg" len="lg"/>
            <a:tailEnd type="stealth" w="lg" len="lg"/>
          </a:ln>
        </p:spPr>
      </p:cxnSp>
      <p:cxnSp>
        <p:nvCxnSpPr>
          <p:cNvPr id="402" name="Shape 402"/>
          <p:cNvCxnSpPr>
            <a:cxnSpLocks/>
            <a:stCxn id="385" idx="1"/>
          </p:cNvCxnSpPr>
          <p:nvPr/>
        </p:nvCxnSpPr>
        <p:spPr>
          <a:xfrm flipH="1">
            <a:off x="6665113" y="1529040"/>
            <a:ext cx="1594200" cy="1487100"/>
          </a:xfrm>
          <a:prstGeom prst="straightConnector1">
            <a:avLst/>
          </a:prstGeom>
          <a:noFill/>
          <a:ln w="28575" cap="flat" cmpd="sng">
            <a:solidFill>
              <a:srgbClr val="274E13"/>
            </a:solidFill>
            <a:prstDash val="solid"/>
            <a:round/>
            <a:headEnd type="none" w="lg" len="lg"/>
            <a:tailEnd type="stealth" w="lg" len="lg"/>
          </a:ln>
        </p:spPr>
      </p:cxnSp>
      <p:cxnSp>
        <p:nvCxnSpPr>
          <p:cNvPr id="403" name="Shape 403"/>
          <p:cNvCxnSpPr>
            <a:cxnSpLocks/>
            <a:stCxn id="386" idx="1"/>
          </p:cNvCxnSpPr>
          <p:nvPr/>
        </p:nvCxnSpPr>
        <p:spPr>
          <a:xfrm rot="10800000">
            <a:off x="6664888" y="3016140"/>
            <a:ext cx="1535700" cy="0"/>
          </a:xfrm>
          <a:prstGeom prst="straightConnector1">
            <a:avLst/>
          </a:prstGeom>
          <a:noFill/>
          <a:ln w="28575" cap="flat" cmpd="sng">
            <a:solidFill>
              <a:srgbClr val="274E13"/>
            </a:solidFill>
            <a:prstDash val="solid"/>
            <a:round/>
            <a:headEnd type="none" w="lg" len="lg"/>
            <a:tailEnd type="stealth" w="lg" len="lg"/>
          </a:ln>
        </p:spPr>
      </p:cxnSp>
      <p:cxnSp>
        <p:nvCxnSpPr>
          <p:cNvPr id="404" name="Shape 404"/>
          <p:cNvCxnSpPr>
            <a:cxnSpLocks/>
            <a:stCxn id="387" idx="1"/>
          </p:cNvCxnSpPr>
          <p:nvPr/>
        </p:nvCxnSpPr>
        <p:spPr>
          <a:xfrm rot="10800000">
            <a:off x="6665088" y="3016128"/>
            <a:ext cx="1535400" cy="1657500"/>
          </a:xfrm>
          <a:prstGeom prst="straightConnector1">
            <a:avLst/>
          </a:prstGeom>
          <a:noFill/>
          <a:ln w="28575" cap="flat" cmpd="sng">
            <a:solidFill>
              <a:srgbClr val="274E13"/>
            </a:solidFill>
            <a:prstDash val="solid"/>
            <a:round/>
            <a:headEnd type="none" w="lg" len="lg"/>
            <a:tailEnd type="stealth" w="lg" len="lg"/>
          </a:ln>
        </p:spPr>
      </p:cxnSp>
      <p:cxnSp>
        <p:nvCxnSpPr>
          <p:cNvPr id="405" name="Shape 405"/>
          <p:cNvCxnSpPr>
            <a:cxnSpLocks/>
            <a:stCxn id="383" idx="3"/>
          </p:cNvCxnSpPr>
          <p:nvPr/>
        </p:nvCxnSpPr>
        <p:spPr>
          <a:xfrm rot="10800000" flipH="1">
            <a:off x="3819988" y="1689240"/>
            <a:ext cx="1906800" cy="1326900"/>
          </a:xfrm>
          <a:prstGeom prst="straightConnector1">
            <a:avLst/>
          </a:prstGeom>
          <a:noFill/>
          <a:ln w="28575" cap="flat" cmpd="sng">
            <a:solidFill>
              <a:srgbClr val="274E13"/>
            </a:solidFill>
            <a:prstDash val="solid"/>
            <a:round/>
            <a:headEnd type="none" w="lg" len="lg"/>
            <a:tailEnd type="stealth" w="lg" len="lg"/>
          </a:ln>
        </p:spPr>
      </p:cxnSp>
      <p:cxnSp>
        <p:nvCxnSpPr>
          <p:cNvPr id="406" name="Shape 406"/>
          <p:cNvCxnSpPr>
            <a:cxnSpLocks/>
            <a:stCxn id="383" idx="3"/>
          </p:cNvCxnSpPr>
          <p:nvPr/>
        </p:nvCxnSpPr>
        <p:spPr>
          <a:xfrm>
            <a:off x="3819988" y="3016140"/>
            <a:ext cx="1906800" cy="0"/>
          </a:xfrm>
          <a:prstGeom prst="straightConnector1">
            <a:avLst/>
          </a:prstGeom>
          <a:noFill/>
          <a:ln w="28575" cap="flat" cmpd="sng">
            <a:solidFill>
              <a:srgbClr val="274E13"/>
            </a:solidFill>
            <a:prstDash val="solid"/>
            <a:round/>
            <a:headEnd type="none" w="lg" len="lg"/>
            <a:tailEnd type="stealth" w="lg" len="lg"/>
          </a:ln>
        </p:spPr>
      </p:cxnSp>
      <p:cxnSp>
        <p:nvCxnSpPr>
          <p:cNvPr id="407" name="Shape 407"/>
          <p:cNvCxnSpPr>
            <a:cxnSpLocks/>
            <a:stCxn id="384" idx="3"/>
          </p:cNvCxnSpPr>
          <p:nvPr/>
        </p:nvCxnSpPr>
        <p:spPr>
          <a:xfrm rot="10800000" flipH="1">
            <a:off x="3819988" y="1689228"/>
            <a:ext cx="1906800" cy="2984400"/>
          </a:xfrm>
          <a:prstGeom prst="straightConnector1">
            <a:avLst/>
          </a:prstGeom>
          <a:noFill/>
          <a:ln w="28575" cap="flat" cmpd="sng">
            <a:solidFill>
              <a:srgbClr val="274E13"/>
            </a:solidFill>
            <a:prstDash val="solid"/>
            <a:round/>
            <a:headEnd type="none" w="lg" len="lg"/>
            <a:tailEnd type="stealth" w="lg" len="lg"/>
          </a:ln>
        </p:spPr>
      </p:cxnSp>
      <p:cxnSp>
        <p:nvCxnSpPr>
          <p:cNvPr id="408" name="Shape 408"/>
          <p:cNvCxnSpPr>
            <a:cxnSpLocks/>
            <a:stCxn id="384" idx="3"/>
          </p:cNvCxnSpPr>
          <p:nvPr/>
        </p:nvCxnSpPr>
        <p:spPr>
          <a:xfrm rot="10800000" flipH="1">
            <a:off x="3819988" y="3016128"/>
            <a:ext cx="1906800" cy="1657500"/>
          </a:xfrm>
          <a:prstGeom prst="straightConnector1">
            <a:avLst/>
          </a:prstGeom>
          <a:noFill/>
          <a:ln w="28575" cap="flat" cmpd="sng">
            <a:solidFill>
              <a:srgbClr val="274E13"/>
            </a:solidFill>
            <a:prstDash val="solid"/>
            <a:round/>
            <a:headEnd type="none" w="lg" len="lg"/>
            <a:tailEnd type="stealth" w="lg" len="lg"/>
          </a:ln>
        </p:spPr>
      </p:cxnSp>
      <p:sp>
        <p:nvSpPr>
          <p:cNvPr id="409" name="Shape 409"/>
          <p:cNvSpPr txBox="1"/>
          <p:nvPr/>
        </p:nvSpPr>
        <p:spPr>
          <a:xfrm>
            <a:off x="2583189" y="5218433"/>
            <a:ext cx="1535700" cy="4737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f(u) = 1</a:t>
            </a:r>
          </a:p>
        </p:txBody>
      </p:sp>
      <p:sp>
        <p:nvSpPr>
          <p:cNvPr id="410" name="Shape 410"/>
          <p:cNvSpPr txBox="1"/>
          <p:nvPr/>
        </p:nvSpPr>
        <p:spPr>
          <a:xfrm>
            <a:off x="2583051" y="3471383"/>
            <a:ext cx="1535700" cy="4737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f(u) = 1</a:t>
            </a:r>
          </a:p>
        </p:txBody>
      </p:sp>
      <p:sp>
        <p:nvSpPr>
          <p:cNvPr id="411" name="Shape 411"/>
          <p:cNvSpPr txBox="1"/>
          <p:nvPr/>
        </p:nvSpPr>
        <p:spPr>
          <a:xfrm>
            <a:off x="2583051" y="2035733"/>
            <a:ext cx="1535700" cy="4737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f(u) = 1</a:t>
            </a:r>
          </a:p>
        </p:txBody>
      </p:sp>
      <p:sp>
        <p:nvSpPr>
          <p:cNvPr id="412" name="Shape 412"/>
          <p:cNvSpPr txBox="1"/>
          <p:nvPr/>
        </p:nvSpPr>
        <p:spPr>
          <a:xfrm>
            <a:off x="7901726" y="5218433"/>
            <a:ext cx="1535700" cy="4737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f(u) = 1</a:t>
            </a:r>
          </a:p>
        </p:txBody>
      </p:sp>
      <p:sp>
        <p:nvSpPr>
          <p:cNvPr id="413" name="Shape 413"/>
          <p:cNvSpPr txBox="1"/>
          <p:nvPr/>
        </p:nvSpPr>
        <p:spPr>
          <a:xfrm>
            <a:off x="7901826" y="3485133"/>
            <a:ext cx="1535700" cy="4737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f(u) = 1</a:t>
            </a:r>
          </a:p>
        </p:txBody>
      </p:sp>
      <p:sp>
        <p:nvSpPr>
          <p:cNvPr id="414" name="Shape 414"/>
          <p:cNvSpPr txBox="1"/>
          <p:nvPr/>
        </p:nvSpPr>
        <p:spPr>
          <a:xfrm>
            <a:off x="7960551" y="1997508"/>
            <a:ext cx="1535700" cy="4737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f(u) = 1</a:t>
            </a:r>
          </a:p>
        </p:txBody>
      </p:sp>
      <p:sp>
        <p:nvSpPr>
          <p:cNvPr id="415" name="Shape 415"/>
          <p:cNvSpPr/>
          <p:nvPr/>
        </p:nvSpPr>
        <p:spPr>
          <a:xfrm>
            <a:off x="5468239" y="980558"/>
            <a:ext cx="1535400" cy="4634400"/>
          </a:xfrm>
          <a:prstGeom prst="roundRect">
            <a:avLst>
              <a:gd name="adj" fmla="val 16667"/>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endParaRPr/>
          </a:p>
        </p:txBody>
      </p:sp>
      <p:grpSp>
        <p:nvGrpSpPr>
          <p:cNvPr id="416" name="Shape 416"/>
          <p:cNvGrpSpPr/>
          <p:nvPr/>
        </p:nvGrpSpPr>
        <p:grpSpPr>
          <a:xfrm>
            <a:off x="5382114" y="2158208"/>
            <a:ext cx="1638900" cy="3248000"/>
            <a:chOff x="3921725" y="2571675"/>
            <a:chExt cx="1638900" cy="3248000"/>
          </a:xfrm>
        </p:grpSpPr>
        <p:sp>
          <p:nvSpPr>
            <p:cNvPr id="417" name="Shape 417"/>
            <p:cNvSpPr txBox="1"/>
            <p:nvPr/>
          </p:nvSpPr>
          <p:spPr>
            <a:xfrm>
              <a:off x="3997925" y="2571675"/>
              <a:ext cx="1535700" cy="3942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g(v) = 0.67</a:t>
              </a:r>
            </a:p>
          </p:txBody>
        </p:sp>
        <p:sp>
          <p:nvSpPr>
            <p:cNvPr id="418" name="Shape 418"/>
            <p:cNvSpPr txBox="1"/>
            <p:nvPr/>
          </p:nvSpPr>
          <p:spPr>
            <a:xfrm>
              <a:off x="3997925" y="3924625"/>
              <a:ext cx="1535400" cy="3942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g(v) = 0.67</a:t>
              </a:r>
            </a:p>
          </p:txBody>
        </p:sp>
        <p:sp>
          <p:nvSpPr>
            <p:cNvPr id="419" name="Shape 419"/>
            <p:cNvSpPr txBox="1"/>
            <p:nvPr/>
          </p:nvSpPr>
          <p:spPr>
            <a:xfrm>
              <a:off x="3921725" y="5425475"/>
              <a:ext cx="1638900" cy="3942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g(v) = -0.67</a:t>
              </a:r>
            </a:p>
          </p:txBody>
        </p:sp>
      </p:grpSp>
      <p:pic>
        <p:nvPicPr>
          <p:cNvPr id="420" name="Shape 420" descr="face-angel-md.png"/>
          <p:cNvPicPr preferRelativeResize="0"/>
          <p:nvPr/>
        </p:nvPicPr>
        <p:blipFill>
          <a:blip r:embed="rId4">
            <a:alphaModFix/>
          </a:blip>
          <a:stretch>
            <a:fillRect/>
          </a:stretch>
        </p:blipFill>
        <p:spPr>
          <a:xfrm>
            <a:off x="5726813" y="1284109"/>
            <a:ext cx="938174" cy="936915"/>
          </a:xfrm>
          <a:prstGeom prst="rect">
            <a:avLst/>
          </a:prstGeom>
          <a:noFill/>
          <a:ln>
            <a:noFill/>
          </a:ln>
        </p:spPr>
      </p:pic>
      <p:pic>
        <p:nvPicPr>
          <p:cNvPr id="421" name="Shape 421" descr="face-angel-md.png"/>
          <p:cNvPicPr preferRelativeResize="0"/>
          <p:nvPr/>
        </p:nvPicPr>
        <p:blipFill>
          <a:blip r:embed="rId4">
            <a:alphaModFix/>
          </a:blip>
          <a:stretch>
            <a:fillRect/>
          </a:stretch>
        </p:blipFill>
        <p:spPr>
          <a:xfrm>
            <a:off x="5726826" y="2678521"/>
            <a:ext cx="938174" cy="936915"/>
          </a:xfrm>
          <a:prstGeom prst="rect">
            <a:avLst/>
          </a:prstGeom>
          <a:noFill/>
          <a:ln>
            <a:noFill/>
          </a:ln>
        </p:spPr>
      </p:pic>
      <p:pic>
        <p:nvPicPr>
          <p:cNvPr id="422" name="Shape 422" descr="devil7.png"/>
          <p:cNvPicPr preferRelativeResize="0"/>
          <p:nvPr/>
        </p:nvPicPr>
        <p:blipFill>
          <a:blip r:embed="rId3">
            <a:alphaModFix/>
          </a:blip>
          <a:stretch>
            <a:fillRect/>
          </a:stretch>
        </p:blipFill>
        <p:spPr>
          <a:xfrm>
            <a:off x="5726813" y="3939834"/>
            <a:ext cx="1098468" cy="1096973"/>
          </a:xfrm>
          <a:prstGeom prst="rect">
            <a:avLst/>
          </a:prstGeom>
          <a:noFill/>
          <a:ln>
            <a:noFill/>
          </a:ln>
        </p:spPr>
      </p:pic>
      <p:pic>
        <p:nvPicPr>
          <p:cNvPr id="423" name="Shape 423"/>
          <p:cNvPicPr preferRelativeResize="0"/>
          <p:nvPr/>
        </p:nvPicPr>
        <p:blipFill>
          <a:blip r:embed="rId5">
            <a:alphaModFix/>
          </a:blip>
          <a:stretch>
            <a:fillRect/>
          </a:stretch>
        </p:blipFill>
        <p:spPr>
          <a:xfrm>
            <a:off x="3973667" y="5692133"/>
            <a:ext cx="4184597" cy="671600"/>
          </a:xfrm>
          <a:prstGeom prst="rect">
            <a:avLst/>
          </a:prstGeom>
          <a:noFill/>
          <a:ln w="9525" cap="flat" cmpd="sng">
            <a:solidFill>
              <a:srgbClr val="980000"/>
            </a:solidFill>
            <a:prstDash val="solid"/>
            <a:round/>
            <a:headEnd type="none" w="med" len="med"/>
            <a:tailEnd type="none" w="med" len="med"/>
          </a:ln>
        </p:spPr>
      </p:pic>
      <p:sp>
        <p:nvSpPr>
          <p:cNvPr id="2" name="TextBox 1">
            <a:extLst>
              <a:ext uri="{FF2B5EF4-FFF2-40B4-BE49-F238E27FC236}">
                <a16:creationId xmlns:a16="http://schemas.microsoft.com/office/drawing/2014/main" id="{AEAE7D08-0E22-40B8-B504-99FCD830E61E}"/>
              </a:ext>
            </a:extLst>
          </p:cNvPr>
          <p:cNvSpPr txBox="1"/>
          <p:nvPr/>
        </p:nvSpPr>
        <p:spPr bwMode="gray">
          <a:xfrm>
            <a:off x="0" y="6117473"/>
            <a:ext cx="11272302" cy="738664"/>
          </a:xfrm>
          <a:prstGeom prst="rect">
            <a:avLst/>
          </a:prstGeom>
          <a:noFill/>
        </p:spPr>
        <p:txBody>
          <a:bodyPr wrap="square">
            <a:spAutoFit/>
          </a:bodyPr>
          <a:lstStyle/>
          <a:p>
            <a:r>
              <a:rPr lang="en-US" sz="1400" u="sng" dirty="0"/>
              <a:t>sources:</a:t>
            </a:r>
          </a:p>
          <a:p>
            <a:r>
              <a:rPr lang="en-US" sz="1400" u="sng" dirty="0"/>
              <a:t>https://cs.stanford.edu/~srijan/wsn/</a:t>
            </a:r>
          </a:p>
          <a:p>
            <a:r>
              <a:rPr lang="en-US" sz="1400" dirty="0"/>
              <a:t>Kumar, </a:t>
            </a:r>
            <a:r>
              <a:rPr lang="en-US" sz="1400" dirty="0" err="1"/>
              <a:t>Srijan</a:t>
            </a:r>
            <a:r>
              <a:rPr lang="en-US" sz="1400" dirty="0"/>
              <a:t>, et al. "Edge weight prediction in weighted signed networks." </a:t>
            </a:r>
            <a:r>
              <a:rPr lang="en-US" sz="1400" i="1" dirty="0"/>
              <a:t>ICDM,</a:t>
            </a:r>
            <a:r>
              <a:rPr lang="en-US" sz="1400" dirty="0"/>
              <a:t> IEEE, 2016.</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Shape 428"/>
          <p:cNvSpPr/>
          <p:nvPr/>
        </p:nvSpPr>
        <p:spPr>
          <a:xfrm>
            <a:off x="2497291" y="864250"/>
            <a:ext cx="1368300" cy="4939200"/>
          </a:xfrm>
          <a:prstGeom prst="roundRect">
            <a:avLst>
              <a:gd name="adj" fmla="val 16667"/>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endParaRPr/>
          </a:p>
        </p:txBody>
      </p:sp>
      <p:sp>
        <p:nvSpPr>
          <p:cNvPr id="429" name="Shape 429"/>
          <p:cNvSpPr/>
          <p:nvPr/>
        </p:nvSpPr>
        <p:spPr>
          <a:xfrm>
            <a:off x="7924368" y="864250"/>
            <a:ext cx="1368300" cy="4939200"/>
          </a:xfrm>
          <a:prstGeom prst="roundRect">
            <a:avLst>
              <a:gd name="adj" fmla="val 16667"/>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endParaRPr/>
          </a:p>
        </p:txBody>
      </p:sp>
      <p:sp>
        <p:nvSpPr>
          <p:cNvPr id="430" name="Shape 430"/>
          <p:cNvSpPr txBox="1">
            <a:spLocks noGrp="1"/>
          </p:cNvSpPr>
          <p:nvPr>
            <p:ph type="ctrTitle"/>
          </p:nvPr>
        </p:nvSpPr>
        <p:spPr>
          <a:xfrm>
            <a:off x="271411" y="207981"/>
            <a:ext cx="8520600" cy="510527"/>
          </a:xfrm>
          <a:prstGeom prst="rect">
            <a:avLst/>
          </a:prstGeom>
          <a:noFill/>
          <a:ln>
            <a:noFill/>
          </a:ln>
        </p:spPr>
        <p:txBody>
          <a:bodyPr vert="horz" lIns="91425" tIns="91425" rIns="91425" bIns="91425" rtlCol="0" anchor="b" anchorCtr="0">
            <a:noAutofit/>
          </a:bodyPr>
          <a:lstStyle/>
          <a:p>
            <a:pPr algn="l">
              <a:spcBef>
                <a:spcPts val="0"/>
              </a:spcBef>
              <a:buClr>
                <a:schemeClr val="dk1"/>
              </a:buClr>
              <a:buSzPct val="25000"/>
            </a:pPr>
            <a:r>
              <a:rPr lang="en" sz="2667" dirty="0">
                <a:sym typeface="Helvetica Neue"/>
              </a:rPr>
              <a:t>Updating Fairness - Iteration 1</a:t>
            </a:r>
          </a:p>
        </p:txBody>
      </p:sp>
      <p:sp>
        <p:nvSpPr>
          <p:cNvPr id="431" name="Shape 431"/>
          <p:cNvSpPr txBox="1">
            <a:spLocks noGrp="1"/>
          </p:cNvSpPr>
          <p:nvPr>
            <p:ph type="sldNum" idx="12"/>
          </p:nvPr>
        </p:nvSpPr>
        <p:spPr>
          <a:xfrm>
            <a:off x="9996457" y="6217621"/>
            <a:ext cx="548700" cy="524700"/>
          </a:xfrm>
          <a:prstGeom prst="rect">
            <a:avLst/>
          </a:prstGeom>
          <a:noFill/>
          <a:ln>
            <a:noFill/>
          </a:ln>
        </p:spPr>
        <p:txBody>
          <a:bodyPr vert="horz" lIns="91425" tIns="91425" rIns="91425" bIns="91425" rtlCol="0" anchor="ctr" anchorCtr="0">
            <a:noAutofit/>
          </a:bodyPr>
          <a:lstStyle/>
          <a:p>
            <a:pPr>
              <a:buClr>
                <a:srgbClr val="000000"/>
              </a:buClr>
              <a:buSzPct val="25000"/>
            </a:pPr>
            <a:fld id="{00000000-1234-1234-1234-123412341234}" type="slidenum">
              <a:rPr lang="en"/>
              <a:pPr>
                <a:buClr>
                  <a:srgbClr val="000000"/>
                </a:buClr>
                <a:buSzPct val="25000"/>
              </a:pPr>
              <a:t>68</a:t>
            </a:fld>
            <a:endParaRPr lang="en"/>
          </a:p>
        </p:txBody>
      </p:sp>
      <p:pic>
        <p:nvPicPr>
          <p:cNvPr id="432" name="Shape 432" descr="devil7.png"/>
          <p:cNvPicPr preferRelativeResize="0"/>
          <p:nvPr/>
        </p:nvPicPr>
        <p:blipFill>
          <a:blip r:embed="rId3">
            <a:alphaModFix/>
          </a:blip>
          <a:stretch>
            <a:fillRect/>
          </a:stretch>
        </p:blipFill>
        <p:spPr>
          <a:xfrm>
            <a:off x="2621616" y="1091876"/>
            <a:ext cx="1098468" cy="1096973"/>
          </a:xfrm>
          <a:prstGeom prst="rect">
            <a:avLst/>
          </a:prstGeom>
          <a:noFill/>
          <a:ln>
            <a:noFill/>
          </a:ln>
        </p:spPr>
      </p:pic>
      <p:pic>
        <p:nvPicPr>
          <p:cNvPr id="433" name="Shape 433" descr="face-angel-md.png"/>
          <p:cNvPicPr preferRelativeResize="0"/>
          <p:nvPr/>
        </p:nvPicPr>
        <p:blipFill>
          <a:blip r:embed="rId4">
            <a:alphaModFix/>
          </a:blip>
          <a:stretch>
            <a:fillRect/>
          </a:stretch>
        </p:blipFill>
        <p:spPr>
          <a:xfrm>
            <a:off x="2701766" y="2659001"/>
            <a:ext cx="938174" cy="936915"/>
          </a:xfrm>
          <a:prstGeom prst="rect">
            <a:avLst/>
          </a:prstGeom>
          <a:noFill/>
          <a:ln>
            <a:noFill/>
          </a:ln>
        </p:spPr>
      </p:pic>
      <p:pic>
        <p:nvPicPr>
          <p:cNvPr id="434" name="Shape 434" descr="face-angel-md.png"/>
          <p:cNvPicPr preferRelativeResize="0"/>
          <p:nvPr/>
        </p:nvPicPr>
        <p:blipFill>
          <a:blip r:embed="rId4">
            <a:alphaModFix/>
          </a:blip>
          <a:stretch>
            <a:fillRect/>
          </a:stretch>
        </p:blipFill>
        <p:spPr>
          <a:xfrm>
            <a:off x="2701766" y="4316488"/>
            <a:ext cx="938174" cy="936915"/>
          </a:xfrm>
          <a:prstGeom prst="rect">
            <a:avLst/>
          </a:prstGeom>
          <a:noFill/>
          <a:ln>
            <a:noFill/>
          </a:ln>
        </p:spPr>
      </p:pic>
      <p:pic>
        <p:nvPicPr>
          <p:cNvPr id="435" name="Shape 435" descr="face-angel-md.png"/>
          <p:cNvPicPr preferRelativeResize="0"/>
          <p:nvPr/>
        </p:nvPicPr>
        <p:blipFill>
          <a:blip r:embed="rId4">
            <a:alphaModFix/>
          </a:blip>
          <a:stretch>
            <a:fillRect/>
          </a:stretch>
        </p:blipFill>
        <p:spPr>
          <a:xfrm>
            <a:off x="8079266" y="1171901"/>
            <a:ext cx="938174" cy="936915"/>
          </a:xfrm>
          <a:prstGeom prst="rect">
            <a:avLst/>
          </a:prstGeom>
          <a:noFill/>
          <a:ln>
            <a:noFill/>
          </a:ln>
        </p:spPr>
      </p:pic>
      <p:pic>
        <p:nvPicPr>
          <p:cNvPr id="436" name="Shape 436" descr="face-angel-md.png"/>
          <p:cNvPicPr preferRelativeResize="0"/>
          <p:nvPr/>
        </p:nvPicPr>
        <p:blipFill>
          <a:blip r:embed="rId4">
            <a:alphaModFix/>
          </a:blip>
          <a:stretch>
            <a:fillRect/>
          </a:stretch>
        </p:blipFill>
        <p:spPr>
          <a:xfrm>
            <a:off x="8020541" y="2659001"/>
            <a:ext cx="938174" cy="936915"/>
          </a:xfrm>
          <a:prstGeom prst="rect">
            <a:avLst/>
          </a:prstGeom>
          <a:noFill/>
          <a:ln>
            <a:noFill/>
          </a:ln>
        </p:spPr>
      </p:pic>
      <p:pic>
        <p:nvPicPr>
          <p:cNvPr id="437" name="Shape 437" descr="face-angel-md.png"/>
          <p:cNvPicPr preferRelativeResize="0"/>
          <p:nvPr/>
        </p:nvPicPr>
        <p:blipFill>
          <a:blip r:embed="rId4">
            <a:alphaModFix/>
          </a:blip>
          <a:stretch>
            <a:fillRect/>
          </a:stretch>
        </p:blipFill>
        <p:spPr>
          <a:xfrm>
            <a:off x="8020441" y="4316488"/>
            <a:ext cx="938174" cy="936915"/>
          </a:xfrm>
          <a:prstGeom prst="rect">
            <a:avLst/>
          </a:prstGeom>
          <a:noFill/>
          <a:ln>
            <a:noFill/>
          </a:ln>
        </p:spPr>
      </p:pic>
      <p:cxnSp>
        <p:nvCxnSpPr>
          <p:cNvPr id="438" name="Shape 438"/>
          <p:cNvCxnSpPr>
            <a:cxnSpLocks/>
            <a:stCxn id="432" idx="3"/>
          </p:cNvCxnSpPr>
          <p:nvPr/>
        </p:nvCxnSpPr>
        <p:spPr>
          <a:xfrm>
            <a:off x="3720084" y="1640362"/>
            <a:ext cx="1826700" cy="160200"/>
          </a:xfrm>
          <a:prstGeom prst="straightConnector1">
            <a:avLst/>
          </a:prstGeom>
          <a:noFill/>
          <a:ln w="28575" cap="flat" cmpd="sng">
            <a:solidFill>
              <a:srgbClr val="FF0000"/>
            </a:solidFill>
            <a:prstDash val="dash"/>
            <a:round/>
            <a:headEnd type="none" w="lg" len="lg"/>
            <a:tailEnd type="stealth" w="lg" len="lg"/>
          </a:ln>
        </p:spPr>
      </p:cxnSp>
      <p:cxnSp>
        <p:nvCxnSpPr>
          <p:cNvPr id="440" name="Shape 440"/>
          <p:cNvCxnSpPr>
            <a:cxnSpLocks/>
            <a:stCxn id="432" idx="3"/>
          </p:cNvCxnSpPr>
          <p:nvPr/>
        </p:nvCxnSpPr>
        <p:spPr>
          <a:xfrm>
            <a:off x="3720084" y="1640363"/>
            <a:ext cx="1826700" cy="1487099"/>
          </a:xfrm>
          <a:prstGeom prst="straightConnector1">
            <a:avLst/>
          </a:prstGeom>
          <a:noFill/>
          <a:ln w="28575" cap="flat" cmpd="sng">
            <a:solidFill>
              <a:srgbClr val="FF0000"/>
            </a:solidFill>
            <a:prstDash val="dash"/>
            <a:round/>
            <a:headEnd type="none" w="lg" len="lg"/>
            <a:tailEnd type="stealth" w="lg" len="lg"/>
          </a:ln>
        </p:spPr>
      </p:cxnSp>
      <p:cxnSp>
        <p:nvCxnSpPr>
          <p:cNvPr id="442" name="Shape 442"/>
          <p:cNvCxnSpPr>
            <a:cxnSpLocks/>
            <a:stCxn id="432" idx="3"/>
          </p:cNvCxnSpPr>
          <p:nvPr/>
        </p:nvCxnSpPr>
        <p:spPr>
          <a:xfrm>
            <a:off x="3720084" y="1640362"/>
            <a:ext cx="1826700" cy="2871299"/>
          </a:xfrm>
          <a:prstGeom prst="straightConnector1">
            <a:avLst/>
          </a:prstGeom>
          <a:noFill/>
          <a:ln w="28575" cap="flat" cmpd="sng">
            <a:solidFill>
              <a:srgbClr val="274E13"/>
            </a:solidFill>
            <a:prstDash val="solid"/>
            <a:round/>
            <a:headEnd type="none" w="lg" len="lg"/>
            <a:tailEnd type="stealth" w="lg" len="lg"/>
          </a:ln>
        </p:spPr>
      </p:cxnSp>
      <p:cxnSp>
        <p:nvCxnSpPr>
          <p:cNvPr id="444" name="Shape 444"/>
          <p:cNvCxnSpPr>
            <a:cxnSpLocks/>
            <a:stCxn id="433" idx="3"/>
          </p:cNvCxnSpPr>
          <p:nvPr/>
        </p:nvCxnSpPr>
        <p:spPr>
          <a:xfrm>
            <a:off x="3639941" y="3127457"/>
            <a:ext cx="1906800" cy="1384200"/>
          </a:xfrm>
          <a:prstGeom prst="straightConnector1">
            <a:avLst/>
          </a:prstGeom>
          <a:noFill/>
          <a:ln w="28575" cap="flat" cmpd="sng">
            <a:solidFill>
              <a:srgbClr val="FF0000"/>
            </a:solidFill>
            <a:prstDash val="dash"/>
            <a:round/>
            <a:headEnd type="none" w="lg" len="lg"/>
            <a:tailEnd type="stealth" w="lg" len="lg"/>
          </a:ln>
        </p:spPr>
      </p:cxnSp>
      <p:cxnSp>
        <p:nvCxnSpPr>
          <p:cNvPr id="445" name="Shape 445"/>
          <p:cNvCxnSpPr>
            <a:cxnSpLocks/>
            <a:stCxn id="435" idx="1"/>
          </p:cNvCxnSpPr>
          <p:nvPr/>
        </p:nvCxnSpPr>
        <p:spPr>
          <a:xfrm flipH="1">
            <a:off x="6485066" y="1640357"/>
            <a:ext cx="1594200" cy="2871300"/>
          </a:xfrm>
          <a:prstGeom prst="straightConnector1">
            <a:avLst/>
          </a:prstGeom>
          <a:noFill/>
          <a:ln w="28575" cap="flat" cmpd="sng">
            <a:solidFill>
              <a:srgbClr val="FF0000"/>
            </a:solidFill>
            <a:prstDash val="dash"/>
            <a:round/>
            <a:headEnd type="none" w="lg" len="lg"/>
            <a:tailEnd type="stealth" w="lg" len="lg"/>
          </a:ln>
        </p:spPr>
      </p:cxnSp>
      <p:cxnSp>
        <p:nvCxnSpPr>
          <p:cNvPr id="446" name="Shape 446"/>
          <p:cNvCxnSpPr>
            <a:cxnSpLocks/>
            <a:stCxn id="436" idx="1"/>
          </p:cNvCxnSpPr>
          <p:nvPr/>
        </p:nvCxnSpPr>
        <p:spPr>
          <a:xfrm flipH="1">
            <a:off x="6484841" y="3127457"/>
            <a:ext cx="1535700" cy="1384200"/>
          </a:xfrm>
          <a:prstGeom prst="straightConnector1">
            <a:avLst/>
          </a:prstGeom>
          <a:noFill/>
          <a:ln w="28575" cap="flat" cmpd="sng">
            <a:solidFill>
              <a:srgbClr val="FF0000"/>
            </a:solidFill>
            <a:prstDash val="dash"/>
            <a:round/>
            <a:headEnd type="none" w="lg" len="lg"/>
            <a:tailEnd type="stealth" w="lg" len="lg"/>
          </a:ln>
        </p:spPr>
      </p:cxnSp>
      <p:cxnSp>
        <p:nvCxnSpPr>
          <p:cNvPr id="447" name="Shape 447"/>
          <p:cNvCxnSpPr>
            <a:cxnSpLocks/>
            <a:stCxn id="437" idx="1"/>
          </p:cNvCxnSpPr>
          <p:nvPr/>
        </p:nvCxnSpPr>
        <p:spPr>
          <a:xfrm rot="10800000">
            <a:off x="6485041" y="4511645"/>
            <a:ext cx="1535400" cy="273300"/>
          </a:xfrm>
          <a:prstGeom prst="straightConnector1">
            <a:avLst/>
          </a:prstGeom>
          <a:noFill/>
          <a:ln w="28575" cap="flat" cmpd="sng">
            <a:solidFill>
              <a:srgbClr val="FF0000"/>
            </a:solidFill>
            <a:prstDash val="dash"/>
            <a:round/>
            <a:headEnd type="none" w="lg" len="lg"/>
            <a:tailEnd type="stealth" w="lg" len="lg"/>
          </a:ln>
        </p:spPr>
      </p:cxnSp>
      <p:cxnSp>
        <p:nvCxnSpPr>
          <p:cNvPr id="448" name="Shape 448"/>
          <p:cNvCxnSpPr>
            <a:cxnSpLocks/>
            <a:stCxn id="434" idx="3"/>
          </p:cNvCxnSpPr>
          <p:nvPr/>
        </p:nvCxnSpPr>
        <p:spPr>
          <a:xfrm rot="10800000" flipH="1">
            <a:off x="3639941" y="4511645"/>
            <a:ext cx="1906800" cy="273300"/>
          </a:xfrm>
          <a:prstGeom prst="straightConnector1">
            <a:avLst/>
          </a:prstGeom>
          <a:noFill/>
          <a:ln w="28575" cap="flat" cmpd="sng">
            <a:solidFill>
              <a:srgbClr val="FF0000"/>
            </a:solidFill>
            <a:prstDash val="dash"/>
            <a:round/>
            <a:headEnd type="none" w="lg" len="lg"/>
            <a:tailEnd type="stealth" w="lg" len="lg"/>
          </a:ln>
        </p:spPr>
      </p:cxnSp>
      <p:cxnSp>
        <p:nvCxnSpPr>
          <p:cNvPr id="449" name="Shape 449"/>
          <p:cNvCxnSpPr>
            <a:cxnSpLocks/>
            <a:stCxn id="435" idx="1"/>
          </p:cNvCxnSpPr>
          <p:nvPr/>
        </p:nvCxnSpPr>
        <p:spPr>
          <a:xfrm flipH="1">
            <a:off x="6485066" y="1640357"/>
            <a:ext cx="1594200" cy="160200"/>
          </a:xfrm>
          <a:prstGeom prst="straightConnector1">
            <a:avLst/>
          </a:prstGeom>
          <a:noFill/>
          <a:ln w="28575" cap="flat" cmpd="sng">
            <a:solidFill>
              <a:srgbClr val="274E13"/>
            </a:solidFill>
            <a:prstDash val="solid"/>
            <a:round/>
            <a:headEnd type="none" w="lg" len="lg"/>
            <a:tailEnd type="stealth" w="lg" len="lg"/>
          </a:ln>
        </p:spPr>
      </p:cxnSp>
      <p:cxnSp>
        <p:nvCxnSpPr>
          <p:cNvPr id="450" name="Shape 450"/>
          <p:cNvCxnSpPr>
            <a:cxnSpLocks/>
            <a:stCxn id="436" idx="1"/>
          </p:cNvCxnSpPr>
          <p:nvPr/>
        </p:nvCxnSpPr>
        <p:spPr>
          <a:xfrm rot="10800000">
            <a:off x="6484841" y="1800557"/>
            <a:ext cx="1535700" cy="1326900"/>
          </a:xfrm>
          <a:prstGeom prst="straightConnector1">
            <a:avLst/>
          </a:prstGeom>
          <a:noFill/>
          <a:ln w="28575" cap="flat" cmpd="sng">
            <a:solidFill>
              <a:srgbClr val="274E13"/>
            </a:solidFill>
            <a:prstDash val="solid"/>
            <a:round/>
            <a:headEnd type="none" w="lg" len="lg"/>
            <a:tailEnd type="stealth" w="lg" len="lg"/>
          </a:ln>
        </p:spPr>
      </p:cxnSp>
      <p:cxnSp>
        <p:nvCxnSpPr>
          <p:cNvPr id="451" name="Shape 451"/>
          <p:cNvCxnSpPr>
            <a:cxnSpLocks/>
            <a:stCxn id="437" idx="1"/>
          </p:cNvCxnSpPr>
          <p:nvPr/>
        </p:nvCxnSpPr>
        <p:spPr>
          <a:xfrm rot="10800000">
            <a:off x="6485041" y="1800545"/>
            <a:ext cx="1535400" cy="2984400"/>
          </a:xfrm>
          <a:prstGeom prst="straightConnector1">
            <a:avLst/>
          </a:prstGeom>
          <a:noFill/>
          <a:ln w="28575" cap="flat" cmpd="sng">
            <a:solidFill>
              <a:srgbClr val="274E13"/>
            </a:solidFill>
            <a:prstDash val="solid"/>
            <a:round/>
            <a:headEnd type="none" w="lg" len="lg"/>
            <a:tailEnd type="stealth" w="lg" len="lg"/>
          </a:ln>
        </p:spPr>
      </p:cxnSp>
      <p:cxnSp>
        <p:nvCxnSpPr>
          <p:cNvPr id="452" name="Shape 452"/>
          <p:cNvCxnSpPr>
            <a:cxnSpLocks/>
            <a:stCxn id="435" idx="1"/>
          </p:cNvCxnSpPr>
          <p:nvPr/>
        </p:nvCxnSpPr>
        <p:spPr>
          <a:xfrm flipH="1">
            <a:off x="6485066" y="1640357"/>
            <a:ext cx="1594200" cy="1487100"/>
          </a:xfrm>
          <a:prstGeom prst="straightConnector1">
            <a:avLst/>
          </a:prstGeom>
          <a:noFill/>
          <a:ln w="28575" cap="flat" cmpd="sng">
            <a:solidFill>
              <a:srgbClr val="274E13"/>
            </a:solidFill>
            <a:prstDash val="solid"/>
            <a:round/>
            <a:headEnd type="none" w="lg" len="lg"/>
            <a:tailEnd type="stealth" w="lg" len="lg"/>
          </a:ln>
        </p:spPr>
      </p:cxnSp>
      <p:cxnSp>
        <p:nvCxnSpPr>
          <p:cNvPr id="453" name="Shape 453"/>
          <p:cNvCxnSpPr>
            <a:cxnSpLocks/>
            <a:stCxn id="436" idx="1"/>
          </p:cNvCxnSpPr>
          <p:nvPr/>
        </p:nvCxnSpPr>
        <p:spPr>
          <a:xfrm rot="10800000">
            <a:off x="6484841" y="3127457"/>
            <a:ext cx="1535700" cy="0"/>
          </a:xfrm>
          <a:prstGeom prst="straightConnector1">
            <a:avLst/>
          </a:prstGeom>
          <a:noFill/>
          <a:ln w="28575" cap="flat" cmpd="sng">
            <a:solidFill>
              <a:srgbClr val="274E13"/>
            </a:solidFill>
            <a:prstDash val="solid"/>
            <a:round/>
            <a:headEnd type="none" w="lg" len="lg"/>
            <a:tailEnd type="stealth" w="lg" len="lg"/>
          </a:ln>
        </p:spPr>
      </p:cxnSp>
      <p:cxnSp>
        <p:nvCxnSpPr>
          <p:cNvPr id="454" name="Shape 454"/>
          <p:cNvCxnSpPr>
            <a:cxnSpLocks/>
            <a:stCxn id="437" idx="1"/>
          </p:cNvCxnSpPr>
          <p:nvPr/>
        </p:nvCxnSpPr>
        <p:spPr>
          <a:xfrm rot="10800000">
            <a:off x="6485041" y="3127445"/>
            <a:ext cx="1535400" cy="1657500"/>
          </a:xfrm>
          <a:prstGeom prst="straightConnector1">
            <a:avLst/>
          </a:prstGeom>
          <a:noFill/>
          <a:ln w="28575" cap="flat" cmpd="sng">
            <a:solidFill>
              <a:srgbClr val="274E13"/>
            </a:solidFill>
            <a:prstDash val="solid"/>
            <a:round/>
            <a:headEnd type="none" w="lg" len="lg"/>
            <a:tailEnd type="stealth" w="lg" len="lg"/>
          </a:ln>
        </p:spPr>
      </p:cxnSp>
      <p:cxnSp>
        <p:nvCxnSpPr>
          <p:cNvPr id="455" name="Shape 455"/>
          <p:cNvCxnSpPr>
            <a:cxnSpLocks/>
            <a:stCxn id="433" idx="3"/>
          </p:cNvCxnSpPr>
          <p:nvPr/>
        </p:nvCxnSpPr>
        <p:spPr>
          <a:xfrm rot="10800000" flipH="1">
            <a:off x="3639941" y="1800557"/>
            <a:ext cx="1906800" cy="1326900"/>
          </a:xfrm>
          <a:prstGeom prst="straightConnector1">
            <a:avLst/>
          </a:prstGeom>
          <a:noFill/>
          <a:ln w="28575" cap="flat" cmpd="sng">
            <a:solidFill>
              <a:srgbClr val="274E13"/>
            </a:solidFill>
            <a:prstDash val="solid"/>
            <a:round/>
            <a:headEnd type="none" w="lg" len="lg"/>
            <a:tailEnd type="stealth" w="lg" len="lg"/>
          </a:ln>
        </p:spPr>
      </p:cxnSp>
      <p:cxnSp>
        <p:nvCxnSpPr>
          <p:cNvPr id="456" name="Shape 456"/>
          <p:cNvCxnSpPr>
            <a:cxnSpLocks/>
            <a:stCxn id="433" idx="3"/>
          </p:cNvCxnSpPr>
          <p:nvPr/>
        </p:nvCxnSpPr>
        <p:spPr>
          <a:xfrm>
            <a:off x="3639941" y="3127457"/>
            <a:ext cx="1906800" cy="0"/>
          </a:xfrm>
          <a:prstGeom prst="straightConnector1">
            <a:avLst/>
          </a:prstGeom>
          <a:noFill/>
          <a:ln w="28575" cap="flat" cmpd="sng">
            <a:solidFill>
              <a:srgbClr val="274E13"/>
            </a:solidFill>
            <a:prstDash val="solid"/>
            <a:round/>
            <a:headEnd type="none" w="lg" len="lg"/>
            <a:tailEnd type="stealth" w="lg" len="lg"/>
          </a:ln>
        </p:spPr>
      </p:cxnSp>
      <p:cxnSp>
        <p:nvCxnSpPr>
          <p:cNvPr id="457" name="Shape 457"/>
          <p:cNvCxnSpPr>
            <a:cxnSpLocks/>
            <a:stCxn id="434" idx="3"/>
          </p:cNvCxnSpPr>
          <p:nvPr/>
        </p:nvCxnSpPr>
        <p:spPr>
          <a:xfrm rot="10800000" flipH="1">
            <a:off x="3639941" y="1800545"/>
            <a:ext cx="1906800" cy="2984400"/>
          </a:xfrm>
          <a:prstGeom prst="straightConnector1">
            <a:avLst/>
          </a:prstGeom>
          <a:noFill/>
          <a:ln w="28575" cap="flat" cmpd="sng">
            <a:solidFill>
              <a:srgbClr val="274E13"/>
            </a:solidFill>
            <a:prstDash val="solid"/>
            <a:round/>
            <a:headEnd type="none" w="lg" len="lg"/>
            <a:tailEnd type="stealth" w="lg" len="lg"/>
          </a:ln>
        </p:spPr>
      </p:cxnSp>
      <p:cxnSp>
        <p:nvCxnSpPr>
          <p:cNvPr id="458" name="Shape 458"/>
          <p:cNvCxnSpPr>
            <a:cxnSpLocks/>
            <a:stCxn id="434" idx="3"/>
          </p:cNvCxnSpPr>
          <p:nvPr/>
        </p:nvCxnSpPr>
        <p:spPr>
          <a:xfrm rot="10800000" flipH="1">
            <a:off x="3639941" y="3127445"/>
            <a:ext cx="1906800" cy="1657500"/>
          </a:xfrm>
          <a:prstGeom prst="straightConnector1">
            <a:avLst/>
          </a:prstGeom>
          <a:noFill/>
          <a:ln w="28575" cap="flat" cmpd="sng">
            <a:solidFill>
              <a:srgbClr val="274E13"/>
            </a:solidFill>
            <a:prstDash val="solid"/>
            <a:round/>
            <a:headEnd type="none" w="lg" len="lg"/>
            <a:tailEnd type="stealth" w="lg" len="lg"/>
          </a:ln>
        </p:spPr>
      </p:cxnSp>
      <p:sp>
        <p:nvSpPr>
          <p:cNvPr id="459" name="Shape 459"/>
          <p:cNvSpPr txBox="1"/>
          <p:nvPr/>
        </p:nvSpPr>
        <p:spPr>
          <a:xfrm>
            <a:off x="2403142" y="5329750"/>
            <a:ext cx="1535700" cy="4737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f(u) = 0.92</a:t>
            </a:r>
          </a:p>
        </p:txBody>
      </p:sp>
      <p:sp>
        <p:nvSpPr>
          <p:cNvPr id="460" name="Shape 460"/>
          <p:cNvSpPr txBox="1"/>
          <p:nvPr/>
        </p:nvSpPr>
        <p:spPr>
          <a:xfrm>
            <a:off x="2403004" y="3582700"/>
            <a:ext cx="1535700" cy="4737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f(u) = 0.92</a:t>
            </a:r>
          </a:p>
        </p:txBody>
      </p:sp>
      <p:sp>
        <p:nvSpPr>
          <p:cNvPr id="461" name="Shape 461"/>
          <p:cNvSpPr txBox="1"/>
          <p:nvPr/>
        </p:nvSpPr>
        <p:spPr>
          <a:xfrm>
            <a:off x="2403004" y="2147050"/>
            <a:ext cx="1535700" cy="4737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f(u) = 0.58</a:t>
            </a:r>
          </a:p>
        </p:txBody>
      </p:sp>
      <p:sp>
        <p:nvSpPr>
          <p:cNvPr id="462" name="Shape 462"/>
          <p:cNvSpPr txBox="1"/>
          <p:nvPr/>
        </p:nvSpPr>
        <p:spPr>
          <a:xfrm>
            <a:off x="7797879" y="5253550"/>
            <a:ext cx="1535700" cy="4737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f(u) = 0.92</a:t>
            </a:r>
          </a:p>
        </p:txBody>
      </p:sp>
      <p:sp>
        <p:nvSpPr>
          <p:cNvPr id="463" name="Shape 463"/>
          <p:cNvSpPr txBox="1"/>
          <p:nvPr/>
        </p:nvSpPr>
        <p:spPr>
          <a:xfrm>
            <a:off x="7797979" y="3596450"/>
            <a:ext cx="1535700" cy="4737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f(u) = 0.92</a:t>
            </a:r>
          </a:p>
        </p:txBody>
      </p:sp>
      <p:sp>
        <p:nvSpPr>
          <p:cNvPr id="464" name="Shape 464"/>
          <p:cNvSpPr txBox="1"/>
          <p:nvPr/>
        </p:nvSpPr>
        <p:spPr>
          <a:xfrm>
            <a:off x="7856704" y="2108825"/>
            <a:ext cx="1535700" cy="4737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f(u) = 0.92</a:t>
            </a:r>
          </a:p>
        </p:txBody>
      </p:sp>
      <p:sp>
        <p:nvSpPr>
          <p:cNvPr id="465" name="Shape 465"/>
          <p:cNvSpPr txBox="1"/>
          <p:nvPr/>
        </p:nvSpPr>
        <p:spPr>
          <a:xfrm>
            <a:off x="5202067" y="2269525"/>
            <a:ext cx="1535700" cy="3942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g(v) = 0.67</a:t>
            </a:r>
          </a:p>
        </p:txBody>
      </p:sp>
      <p:sp>
        <p:nvSpPr>
          <p:cNvPr id="466" name="Shape 466"/>
          <p:cNvSpPr txBox="1"/>
          <p:nvPr/>
        </p:nvSpPr>
        <p:spPr>
          <a:xfrm>
            <a:off x="5202067" y="3622475"/>
            <a:ext cx="1535400" cy="3942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g(v) = 0.67</a:t>
            </a:r>
          </a:p>
        </p:txBody>
      </p:sp>
      <p:sp>
        <p:nvSpPr>
          <p:cNvPr id="467" name="Shape 467"/>
          <p:cNvSpPr txBox="1"/>
          <p:nvPr/>
        </p:nvSpPr>
        <p:spPr>
          <a:xfrm>
            <a:off x="5160192" y="5128887"/>
            <a:ext cx="1638900" cy="394200"/>
          </a:xfrm>
          <a:prstGeom prst="rect">
            <a:avLst/>
          </a:prstGeom>
          <a:noFill/>
          <a:ln>
            <a:noFill/>
          </a:ln>
        </p:spPr>
        <p:txBody>
          <a:bodyPr lIns="91425" tIns="91425" rIns="91425" bIns="91425" anchor="t" anchorCtr="0">
            <a:noAutofit/>
          </a:bodyPr>
          <a:lstStyle/>
          <a:p>
            <a:pPr algn="ctr"/>
            <a:r>
              <a:rPr lang="en" sz="2000">
                <a:latin typeface="Helvetica Neue"/>
                <a:ea typeface="Helvetica Neue"/>
                <a:cs typeface="Helvetica Neue"/>
                <a:sym typeface="Helvetica Neue"/>
              </a:rPr>
              <a:t>g(v) = -0.67</a:t>
            </a:r>
          </a:p>
        </p:txBody>
      </p:sp>
      <p:pic>
        <p:nvPicPr>
          <p:cNvPr id="468" name="Shape 468" descr="face-angel-md.png"/>
          <p:cNvPicPr preferRelativeResize="0"/>
          <p:nvPr/>
        </p:nvPicPr>
        <p:blipFill>
          <a:blip r:embed="rId4">
            <a:alphaModFix/>
          </a:blip>
          <a:stretch>
            <a:fillRect/>
          </a:stretch>
        </p:blipFill>
        <p:spPr>
          <a:xfrm>
            <a:off x="5546766" y="1395426"/>
            <a:ext cx="938174" cy="936915"/>
          </a:xfrm>
          <a:prstGeom prst="rect">
            <a:avLst/>
          </a:prstGeom>
          <a:noFill/>
          <a:ln>
            <a:noFill/>
          </a:ln>
        </p:spPr>
      </p:pic>
      <p:pic>
        <p:nvPicPr>
          <p:cNvPr id="469" name="Shape 469" descr="face-angel-md.png"/>
          <p:cNvPicPr preferRelativeResize="0"/>
          <p:nvPr/>
        </p:nvPicPr>
        <p:blipFill>
          <a:blip r:embed="rId4">
            <a:alphaModFix/>
          </a:blip>
          <a:stretch>
            <a:fillRect/>
          </a:stretch>
        </p:blipFill>
        <p:spPr>
          <a:xfrm>
            <a:off x="5546779" y="2789838"/>
            <a:ext cx="938174" cy="936915"/>
          </a:xfrm>
          <a:prstGeom prst="rect">
            <a:avLst/>
          </a:prstGeom>
          <a:noFill/>
          <a:ln>
            <a:noFill/>
          </a:ln>
        </p:spPr>
      </p:pic>
      <p:pic>
        <p:nvPicPr>
          <p:cNvPr id="470" name="Shape 470" descr="devil7.png"/>
          <p:cNvPicPr preferRelativeResize="0"/>
          <p:nvPr/>
        </p:nvPicPr>
        <p:blipFill>
          <a:blip r:embed="rId3">
            <a:alphaModFix/>
          </a:blip>
          <a:stretch>
            <a:fillRect/>
          </a:stretch>
        </p:blipFill>
        <p:spPr>
          <a:xfrm>
            <a:off x="5546766" y="4051151"/>
            <a:ext cx="1098468" cy="1096973"/>
          </a:xfrm>
          <a:prstGeom prst="rect">
            <a:avLst/>
          </a:prstGeom>
          <a:noFill/>
          <a:ln>
            <a:noFill/>
          </a:ln>
        </p:spPr>
      </p:pic>
      <p:pic>
        <p:nvPicPr>
          <p:cNvPr id="471" name="Shape 471" descr="form1.png"/>
          <p:cNvPicPr preferRelativeResize="0"/>
          <p:nvPr/>
        </p:nvPicPr>
        <p:blipFill>
          <a:blip r:embed="rId5">
            <a:alphaModFix/>
          </a:blip>
          <a:stretch>
            <a:fillRect/>
          </a:stretch>
        </p:blipFill>
        <p:spPr>
          <a:xfrm>
            <a:off x="3865592" y="5700988"/>
            <a:ext cx="4040874" cy="733986"/>
          </a:xfrm>
          <a:prstGeom prst="rect">
            <a:avLst/>
          </a:prstGeom>
          <a:noFill/>
          <a:ln w="9525" cap="flat" cmpd="sng">
            <a:solidFill>
              <a:srgbClr val="000000"/>
            </a:solidFill>
            <a:prstDash val="solid"/>
            <a:round/>
            <a:headEnd type="none" w="med" len="med"/>
            <a:tailEnd type="none" w="med" len="med"/>
          </a:ln>
        </p:spPr>
      </p:pic>
      <p:sp>
        <p:nvSpPr>
          <p:cNvPr id="2" name="TextBox 1">
            <a:extLst>
              <a:ext uri="{FF2B5EF4-FFF2-40B4-BE49-F238E27FC236}">
                <a16:creationId xmlns:a16="http://schemas.microsoft.com/office/drawing/2014/main" id="{846055F3-4633-4C2A-8099-E4A262B046EF}"/>
              </a:ext>
            </a:extLst>
          </p:cNvPr>
          <p:cNvSpPr txBox="1"/>
          <p:nvPr/>
        </p:nvSpPr>
        <p:spPr bwMode="gray">
          <a:xfrm>
            <a:off x="0" y="6117473"/>
            <a:ext cx="11272302" cy="738664"/>
          </a:xfrm>
          <a:prstGeom prst="rect">
            <a:avLst/>
          </a:prstGeom>
          <a:noFill/>
        </p:spPr>
        <p:txBody>
          <a:bodyPr wrap="square">
            <a:spAutoFit/>
          </a:bodyPr>
          <a:lstStyle/>
          <a:p>
            <a:r>
              <a:rPr lang="en-US" sz="1400" u="sng" dirty="0"/>
              <a:t>sources:</a:t>
            </a:r>
          </a:p>
          <a:p>
            <a:r>
              <a:rPr lang="en-US" sz="1400" u="sng" dirty="0"/>
              <a:t>https://cs.stanford.edu/~srijan/wsn/</a:t>
            </a:r>
          </a:p>
          <a:p>
            <a:r>
              <a:rPr lang="en-US" sz="1400" dirty="0"/>
              <a:t>Kumar, </a:t>
            </a:r>
            <a:r>
              <a:rPr lang="en-US" sz="1400" dirty="0" err="1"/>
              <a:t>Srijan</a:t>
            </a:r>
            <a:r>
              <a:rPr lang="en-US" sz="1400" dirty="0"/>
              <a:t>, et al. "Edge weight prediction in weighted signed networks." </a:t>
            </a:r>
            <a:r>
              <a:rPr lang="en-US" sz="1400" i="1" dirty="0"/>
              <a:t>ICDM,</a:t>
            </a:r>
            <a:r>
              <a:rPr lang="en-US" sz="1400" dirty="0"/>
              <a:t> IEEE, 2016.</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76FE18-A57F-4831-B351-60451F3E7DD5}"/>
              </a:ext>
            </a:extLst>
          </p:cNvPr>
          <p:cNvSpPr>
            <a:spLocks noGrp="1"/>
          </p:cNvSpPr>
          <p:nvPr>
            <p:ph type="ctrTitle"/>
          </p:nvPr>
        </p:nvSpPr>
        <p:spPr>
          <a:xfrm>
            <a:off x="478368" y="4656578"/>
            <a:ext cx="11228913" cy="1001364"/>
          </a:xfrm>
          <a:noFill/>
        </p:spPr>
        <p:txBody>
          <a:bodyPr/>
          <a:lstStyle/>
          <a:p>
            <a:r>
              <a:rPr lang="pt-BR" dirty="0">
                <a:solidFill>
                  <a:schemeClr val="tx1"/>
                </a:solidFill>
              </a:rPr>
              <a:t>Message Passing and Belief propagation</a:t>
            </a:r>
            <a:endParaRPr lang="en-US" dirty="0">
              <a:solidFill>
                <a:schemeClr val="tx1"/>
              </a:solidFill>
            </a:endParaRPr>
          </a:p>
        </p:txBody>
      </p:sp>
      <p:sp>
        <p:nvSpPr>
          <p:cNvPr id="4" name="Slide Number Placeholder 3">
            <a:extLst>
              <a:ext uri="{FF2B5EF4-FFF2-40B4-BE49-F238E27FC236}">
                <a16:creationId xmlns:a16="http://schemas.microsoft.com/office/drawing/2014/main" id="{06272CAA-1DE4-4AFA-A982-0FA30565AB0D}"/>
              </a:ext>
            </a:extLst>
          </p:cNvPr>
          <p:cNvSpPr>
            <a:spLocks noGrp="1"/>
          </p:cNvSpPr>
          <p:nvPr>
            <p:ph type="sldNum" sz="quarter" idx="4294967295"/>
          </p:nvPr>
        </p:nvSpPr>
        <p:spPr>
          <a:xfrm>
            <a:off x="11420475" y="6486525"/>
            <a:ext cx="771525" cy="260350"/>
          </a:xfrm>
        </p:spPr>
        <p:txBody>
          <a:bodyPr/>
          <a:lstStyle/>
          <a:p>
            <a:fld id="{81561042-0DC2-4A04-AA50-F6D44EB20EBA}" type="slidenum">
              <a:rPr lang="en-US" smtClean="0"/>
              <a:t>69</a:t>
            </a:fld>
            <a:endParaRPr lang="en-US"/>
          </a:p>
        </p:txBody>
      </p:sp>
    </p:spTree>
    <p:extLst>
      <p:ext uri="{BB962C8B-B14F-4D97-AF65-F5344CB8AC3E}">
        <p14:creationId xmlns:p14="http://schemas.microsoft.com/office/powerpoint/2010/main" val="3609955063"/>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A3AA7-CB80-4CB6-BD0B-6F421F58AA17}"/>
              </a:ext>
            </a:extLst>
          </p:cNvPr>
          <p:cNvSpPr>
            <a:spLocks noGrp="1"/>
          </p:cNvSpPr>
          <p:nvPr>
            <p:ph type="title"/>
          </p:nvPr>
        </p:nvSpPr>
        <p:spPr/>
        <p:txBody>
          <a:bodyPr/>
          <a:lstStyle/>
          <a:p>
            <a:r>
              <a:rPr lang="en-US" dirty="0"/>
              <a:t>Adjacency matrix</a:t>
            </a:r>
          </a:p>
        </p:txBody>
      </p:sp>
      <p:grpSp>
        <p:nvGrpSpPr>
          <p:cNvPr id="4" name="Group 3">
            <a:extLst>
              <a:ext uri="{FF2B5EF4-FFF2-40B4-BE49-F238E27FC236}">
                <a16:creationId xmlns:a16="http://schemas.microsoft.com/office/drawing/2014/main" id="{D0C5330E-4CAD-4E3F-A45E-CD5B5DADB6D8}"/>
              </a:ext>
            </a:extLst>
          </p:cNvPr>
          <p:cNvGrpSpPr/>
          <p:nvPr/>
        </p:nvGrpSpPr>
        <p:grpSpPr>
          <a:xfrm>
            <a:off x="1253569" y="2249349"/>
            <a:ext cx="2128477" cy="2018946"/>
            <a:chOff x="9938188" y="4606083"/>
            <a:chExt cx="2128477" cy="2018946"/>
          </a:xfrm>
        </p:grpSpPr>
        <p:sp>
          <p:nvSpPr>
            <p:cNvPr id="5" name="Oval 4">
              <a:extLst>
                <a:ext uri="{FF2B5EF4-FFF2-40B4-BE49-F238E27FC236}">
                  <a16:creationId xmlns:a16="http://schemas.microsoft.com/office/drawing/2014/main" id="{7DE4FF1E-5E55-45AE-8186-4E7654AF501F}"/>
                </a:ext>
              </a:extLst>
            </p:cNvPr>
            <p:cNvSpPr/>
            <p:nvPr/>
          </p:nvSpPr>
          <p:spPr bwMode="gray">
            <a:xfrm>
              <a:off x="9938188" y="500055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6" name="Oval 5">
              <a:extLst>
                <a:ext uri="{FF2B5EF4-FFF2-40B4-BE49-F238E27FC236}">
                  <a16:creationId xmlns:a16="http://schemas.microsoft.com/office/drawing/2014/main" id="{90274D0E-5B84-42B4-96A1-4E4C6582C44A}"/>
                </a:ext>
              </a:extLst>
            </p:cNvPr>
            <p:cNvSpPr/>
            <p:nvPr/>
          </p:nvSpPr>
          <p:spPr bwMode="gray">
            <a:xfrm>
              <a:off x="9938188" y="5928236"/>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7" name="Oval 6">
              <a:extLst>
                <a:ext uri="{FF2B5EF4-FFF2-40B4-BE49-F238E27FC236}">
                  <a16:creationId xmlns:a16="http://schemas.microsoft.com/office/drawing/2014/main" id="{3B58ABCE-D266-45C4-9D9C-A5272E7B9CE4}"/>
                </a:ext>
              </a:extLst>
            </p:cNvPr>
            <p:cNvSpPr/>
            <p:nvPr/>
          </p:nvSpPr>
          <p:spPr bwMode="gray">
            <a:xfrm>
              <a:off x="10972096" y="5387317"/>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8" name="Straight Arrow Connector 7">
              <a:extLst>
                <a:ext uri="{FF2B5EF4-FFF2-40B4-BE49-F238E27FC236}">
                  <a16:creationId xmlns:a16="http://schemas.microsoft.com/office/drawing/2014/main" id="{537A2454-7C8E-46FF-ABD0-7BFBCDFA8B12}"/>
                </a:ext>
              </a:extLst>
            </p:cNvPr>
            <p:cNvCxnSpPr>
              <a:cxnSpLocks/>
              <a:stCxn id="5" idx="6"/>
              <a:endCxn id="7" idx="1"/>
            </p:cNvCxnSpPr>
            <p:nvPr/>
          </p:nvCxnSpPr>
          <p:spPr bwMode="gray">
            <a:xfrm>
              <a:off x="10352404" y="5207661"/>
              <a:ext cx="680353" cy="240317"/>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1360864-5D30-44C7-B154-7C81A4E43810}"/>
                </a:ext>
              </a:extLst>
            </p:cNvPr>
            <p:cNvCxnSpPr>
              <a:cxnSpLocks/>
              <a:stCxn id="5" idx="4"/>
              <a:endCxn id="6" idx="0"/>
            </p:cNvCxnSpPr>
            <p:nvPr/>
          </p:nvCxnSpPr>
          <p:spPr bwMode="gray">
            <a:xfrm>
              <a:off x="10145296" y="5414769"/>
              <a:ext cx="0" cy="513467"/>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1154F6A7-1C0B-4946-83F5-8714D0578BD7}"/>
                </a:ext>
              </a:extLst>
            </p:cNvPr>
            <p:cNvCxnSpPr>
              <a:cxnSpLocks/>
              <a:stCxn id="6" idx="6"/>
              <a:endCxn id="7" idx="3"/>
            </p:cNvCxnSpPr>
            <p:nvPr/>
          </p:nvCxnSpPr>
          <p:spPr bwMode="gray">
            <a:xfrm flipV="1">
              <a:off x="10352404" y="5740872"/>
              <a:ext cx="680353" cy="394472"/>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90CCA05F-69BF-43DF-9FBE-2A7FB6631CF7}"/>
                </a:ext>
              </a:extLst>
            </p:cNvPr>
            <p:cNvSpPr/>
            <p:nvPr/>
          </p:nvSpPr>
          <p:spPr bwMode="gray">
            <a:xfrm>
              <a:off x="11214165" y="621081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12" name="Straight Arrow Connector 11">
              <a:extLst>
                <a:ext uri="{FF2B5EF4-FFF2-40B4-BE49-F238E27FC236}">
                  <a16:creationId xmlns:a16="http://schemas.microsoft.com/office/drawing/2014/main" id="{3F5C97F2-C42E-48F7-B360-407954FB7264}"/>
                </a:ext>
              </a:extLst>
            </p:cNvPr>
            <p:cNvCxnSpPr>
              <a:cxnSpLocks/>
              <a:stCxn id="7" idx="5"/>
              <a:endCxn id="11" idx="0"/>
            </p:cNvCxnSpPr>
            <p:nvPr/>
          </p:nvCxnSpPr>
          <p:spPr bwMode="gray">
            <a:xfrm>
              <a:off x="11325651" y="5740872"/>
              <a:ext cx="95622" cy="469941"/>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0EB109AC-219E-4D6F-8376-217D5E9E3806}"/>
                </a:ext>
              </a:extLst>
            </p:cNvPr>
            <p:cNvSpPr/>
            <p:nvPr/>
          </p:nvSpPr>
          <p:spPr bwMode="gray">
            <a:xfrm>
              <a:off x="11053577" y="4606083"/>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14" name="Oval 13">
              <a:extLst>
                <a:ext uri="{FF2B5EF4-FFF2-40B4-BE49-F238E27FC236}">
                  <a16:creationId xmlns:a16="http://schemas.microsoft.com/office/drawing/2014/main" id="{C096E39B-B2BB-4E5B-8055-D8BE44C2AD8A}"/>
                </a:ext>
              </a:extLst>
            </p:cNvPr>
            <p:cNvSpPr/>
            <p:nvPr/>
          </p:nvSpPr>
          <p:spPr bwMode="gray">
            <a:xfrm>
              <a:off x="11652449" y="520766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15" name="Straight Arrow Connector 14">
              <a:extLst>
                <a:ext uri="{FF2B5EF4-FFF2-40B4-BE49-F238E27FC236}">
                  <a16:creationId xmlns:a16="http://schemas.microsoft.com/office/drawing/2014/main" id="{056B5A4D-587A-4802-A45C-326108CBDB36}"/>
                </a:ext>
              </a:extLst>
            </p:cNvPr>
            <p:cNvCxnSpPr>
              <a:cxnSpLocks/>
              <a:stCxn id="7" idx="0"/>
              <a:endCxn id="13" idx="4"/>
            </p:cNvCxnSpPr>
            <p:nvPr/>
          </p:nvCxnSpPr>
          <p:spPr bwMode="gray">
            <a:xfrm flipV="1">
              <a:off x="11179204" y="5020299"/>
              <a:ext cx="81481" cy="367018"/>
            </a:xfrm>
            <a:prstGeom prst="straightConnector1">
              <a:avLst/>
            </a:prstGeom>
            <a:ln w="28575">
              <a:solidFill>
                <a:srgbClr val="00B05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1B4F9E3-B917-4FB6-9D3E-463478193137}"/>
                </a:ext>
              </a:extLst>
            </p:cNvPr>
            <p:cNvCxnSpPr>
              <a:cxnSpLocks/>
              <a:stCxn id="7" idx="7"/>
              <a:endCxn id="14" idx="2"/>
            </p:cNvCxnSpPr>
            <p:nvPr/>
          </p:nvCxnSpPr>
          <p:spPr bwMode="gray">
            <a:xfrm flipV="1">
              <a:off x="11325651" y="5414769"/>
              <a:ext cx="326798" cy="33209"/>
            </a:xfrm>
            <a:prstGeom prst="straightConnector1">
              <a:avLst/>
            </a:prstGeom>
            <a:ln w="28575">
              <a:solidFill>
                <a:srgbClr val="00B05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F69E450-C385-4C4B-AB45-7990C49EEEAF}"/>
                </a:ext>
              </a:extLst>
            </p:cNvPr>
            <p:cNvCxnSpPr>
              <a:cxnSpLocks/>
              <a:stCxn id="13" idx="5"/>
              <a:endCxn id="14" idx="1"/>
            </p:cNvCxnSpPr>
            <p:nvPr/>
          </p:nvCxnSpPr>
          <p:spPr bwMode="gray">
            <a:xfrm>
              <a:off x="11407132" y="4959638"/>
              <a:ext cx="305978" cy="308684"/>
            </a:xfrm>
            <a:prstGeom prst="straightConnector1">
              <a:avLst/>
            </a:prstGeom>
            <a:ln w="28575">
              <a:solidFill>
                <a:srgbClr val="00B05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458396F5-98E2-4BF0-AA31-ABF2A3A9C5B1}"/>
                </a:ext>
              </a:extLst>
            </p:cNvPr>
            <p:cNvCxnSpPr>
              <a:cxnSpLocks/>
              <a:stCxn id="6" idx="5"/>
              <a:endCxn id="11" idx="2"/>
            </p:cNvCxnSpPr>
            <p:nvPr/>
          </p:nvCxnSpPr>
          <p:spPr bwMode="gray">
            <a:xfrm>
              <a:off x="10291743" y="6281791"/>
              <a:ext cx="922422" cy="136130"/>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5D99E8F-CD07-4109-9BDA-DF1B2BC396F2}"/>
                </a:ext>
              </a:extLst>
            </p:cNvPr>
            <p:cNvCxnSpPr>
              <a:cxnSpLocks/>
              <a:stCxn id="5" idx="5"/>
              <a:endCxn id="11" idx="1"/>
            </p:cNvCxnSpPr>
            <p:nvPr/>
          </p:nvCxnSpPr>
          <p:spPr bwMode="gray">
            <a:xfrm>
              <a:off x="10291743" y="5354108"/>
              <a:ext cx="983083" cy="917366"/>
            </a:xfrm>
            <a:prstGeom prst="straightConnector1">
              <a:avLst/>
            </a:prstGeom>
            <a:ln w="28575">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sp>
        <p:nvSpPr>
          <p:cNvPr id="20" name="TextBox 19">
            <a:extLst>
              <a:ext uri="{FF2B5EF4-FFF2-40B4-BE49-F238E27FC236}">
                <a16:creationId xmlns:a16="http://schemas.microsoft.com/office/drawing/2014/main" id="{876171E5-31E7-4E68-8CDD-035FBAD8771D}"/>
              </a:ext>
            </a:extLst>
          </p:cNvPr>
          <p:cNvSpPr txBox="1"/>
          <p:nvPr/>
        </p:nvSpPr>
        <p:spPr bwMode="gray">
          <a:xfrm>
            <a:off x="1046978" y="1963367"/>
            <a:ext cx="1963731" cy="4390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a:t>Cliques</a:t>
            </a:r>
            <a:endParaRPr lang="en-US" sz="1600" dirty="0"/>
          </a:p>
        </p:txBody>
      </p:sp>
      <p:cxnSp>
        <p:nvCxnSpPr>
          <p:cNvPr id="33" name="Connector: Elbow 32">
            <a:extLst>
              <a:ext uri="{FF2B5EF4-FFF2-40B4-BE49-F238E27FC236}">
                <a16:creationId xmlns:a16="http://schemas.microsoft.com/office/drawing/2014/main" id="{A5379A8C-DD80-4C7B-ABC4-247F9C5043C5}"/>
              </a:ext>
            </a:extLst>
          </p:cNvPr>
          <p:cNvCxnSpPr>
            <a:cxnSpLocks/>
            <a:stCxn id="5" idx="1"/>
            <a:endCxn id="5" idx="7"/>
          </p:cNvCxnSpPr>
          <p:nvPr/>
        </p:nvCxnSpPr>
        <p:spPr bwMode="gray">
          <a:xfrm rot="5400000" flipH="1" flipV="1">
            <a:off x="1460677" y="2558033"/>
            <a:ext cx="12700" cy="292894"/>
          </a:xfrm>
          <a:prstGeom prst="bentConnector3">
            <a:avLst>
              <a:gd name="adj1" fmla="val 2277646"/>
            </a:avLst>
          </a:prstGeom>
          <a:ln w="19050">
            <a:solidFill>
              <a:srgbClr val="0070C0"/>
            </a:solidFill>
            <a:headEnd type="none" w="med" len="med"/>
            <a:tailEnd type="arrow" w="med" len="med"/>
          </a:ln>
        </p:spPr>
        <p:style>
          <a:lnRef idx="1">
            <a:schemeClr val="dk1"/>
          </a:lnRef>
          <a:fillRef idx="0">
            <a:schemeClr val="dk1"/>
          </a:fillRef>
          <a:effectRef idx="0">
            <a:schemeClr val="dk1"/>
          </a:effectRef>
          <a:fontRef idx="minor">
            <a:schemeClr val="tx1"/>
          </a:fontRef>
        </p:style>
      </p:cxnSp>
      <p:graphicFrame>
        <p:nvGraphicFramePr>
          <p:cNvPr id="36" name="Table 31">
            <a:extLst>
              <a:ext uri="{FF2B5EF4-FFF2-40B4-BE49-F238E27FC236}">
                <a16:creationId xmlns:a16="http://schemas.microsoft.com/office/drawing/2014/main" id="{973667B2-45C2-464F-91C0-90A59BEBC6A7}"/>
              </a:ext>
            </a:extLst>
          </p:cNvPr>
          <p:cNvGraphicFramePr>
            <a:graphicFrameLocks noGrp="1"/>
          </p:cNvGraphicFramePr>
          <p:nvPr/>
        </p:nvGraphicFramePr>
        <p:xfrm>
          <a:off x="4023673" y="1664943"/>
          <a:ext cx="7324723" cy="3200400"/>
        </p:xfrm>
        <a:graphic>
          <a:graphicData uri="http://schemas.openxmlformats.org/drawingml/2006/table">
            <a:tbl>
              <a:tblPr firstRow="1" bandRow="1">
                <a:tableStyleId>{5940675A-B579-460E-94D1-54222C63F5DA}</a:tableStyleId>
              </a:tblPr>
              <a:tblGrid>
                <a:gridCol w="1046389">
                  <a:extLst>
                    <a:ext uri="{9D8B030D-6E8A-4147-A177-3AD203B41FA5}">
                      <a16:colId xmlns:a16="http://schemas.microsoft.com/office/drawing/2014/main" val="316102879"/>
                    </a:ext>
                  </a:extLst>
                </a:gridCol>
                <a:gridCol w="1046389">
                  <a:extLst>
                    <a:ext uri="{9D8B030D-6E8A-4147-A177-3AD203B41FA5}">
                      <a16:colId xmlns:a16="http://schemas.microsoft.com/office/drawing/2014/main" val="3279462520"/>
                    </a:ext>
                  </a:extLst>
                </a:gridCol>
                <a:gridCol w="1046389">
                  <a:extLst>
                    <a:ext uri="{9D8B030D-6E8A-4147-A177-3AD203B41FA5}">
                      <a16:colId xmlns:a16="http://schemas.microsoft.com/office/drawing/2014/main" val="2931481304"/>
                    </a:ext>
                  </a:extLst>
                </a:gridCol>
                <a:gridCol w="1046389">
                  <a:extLst>
                    <a:ext uri="{9D8B030D-6E8A-4147-A177-3AD203B41FA5}">
                      <a16:colId xmlns:a16="http://schemas.microsoft.com/office/drawing/2014/main" val="1258615337"/>
                    </a:ext>
                  </a:extLst>
                </a:gridCol>
                <a:gridCol w="1046389">
                  <a:extLst>
                    <a:ext uri="{9D8B030D-6E8A-4147-A177-3AD203B41FA5}">
                      <a16:colId xmlns:a16="http://schemas.microsoft.com/office/drawing/2014/main" val="3285960174"/>
                    </a:ext>
                  </a:extLst>
                </a:gridCol>
                <a:gridCol w="1046389">
                  <a:extLst>
                    <a:ext uri="{9D8B030D-6E8A-4147-A177-3AD203B41FA5}">
                      <a16:colId xmlns:a16="http://schemas.microsoft.com/office/drawing/2014/main" val="1277167154"/>
                    </a:ext>
                  </a:extLst>
                </a:gridCol>
                <a:gridCol w="1046389">
                  <a:extLst>
                    <a:ext uri="{9D8B030D-6E8A-4147-A177-3AD203B41FA5}">
                      <a16:colId xmlns:a16="http://schemas.microsoft.com/office/drawing/2014/main" val="440957063"/>
                    </a:ext>
                  </a:extLst>
                </a:gridCol>
              </a:tblGrid>
              <a:tr h="265841">
                <a:tc>
                  <a:txBody>
                    <a:bodyPr/>
                    <a:lstStyle/>
                    <a:p>
                      <a:pPr algn="ctr"/>
                      <a:endParaRPr lang="en-US" b="1" dirty="0"/>
                    </a:p>
                  </a:txBody>
                  <a:tcPr/>
                </a:tc>
                <a:tc>
                  <a:txBody>
                    <a:bodyPr/>
                    <a:lstStyle/>
                    <a:p>
                      <a:pPr algn="ctr"/>
                      <a:r>
                        <a:rPr lang="en-US" b="1" dirty="0"/>
                        <a:t>A</a:t>
                      </a:r>
                    </a:p>
                  </a:txBody>
                  <a:tcPr/>
                </a:tc>
                <a:tc>
                  <a:txBody>
                    <a:bodyPr/>
                    <a:lstStyle/>
                    <a:p>
                      <a:pPr algn="ctr"/>
                      <a:r>
                        <a:rPr lang="en-US" b="1" dirty="0"/>
                        <a:t>C</a:t>
                      </a:r>
                    </a:p>
                  </a:txBody>
                  <a:tcPr/>
                </a:tc>
                <a:tc>
                  <a:txBody>
                    <a:bodyPr/>
                    <a:lstStyle/>
                    <a:p>
                      <a:pPr algn="ctr"/>
                      <a:r>
                        <a:rPr lang="en-US" b="1" dirty="0"/>
                        <a:t>D</a:t>
                      </a:r>
                    </a:p>
                  </a:txBody>
                  <a:tcPr/>
                </a:tc>
                <a:tc>
                  <a:txBody>
                    <a:bodyPr/>
                    <a:lstStyle/>
                    <a:p>
                      <a:pPr algn="ctr"/>
                      <a:r>
                        <a:rPr lang="en-US" b="1" dirty="0"/>
                        <a:t>B</a:t>
                      </a:r>
                    </a:p>
                  </a:txBody>
                  <a:tcPr/>
                </a:tc>
                <a:tc>
                  <a:txBody>
                    <a:bodyPr/>
                    <a:lstStyle/>
                    <a:p>
                      <a:pPr algn="ctr"/>
                      <a:r>
                        <a:rPr lang="en-US" b="1" dirty="0"/>
                        <a:t>E</a:t>
                      </a:r>
                    </a:p>
                  </a:txBody>
                  <a:tcPr/>
                </a:tc>
                <a:tc>
                  <a:txBody>
                    <a:bodyPr/>
                    <a:lstStyle/>
                    <a:p>
                      <a:pPr algn="ctr"/>
                      <a:r>
                        <a:rPr lang="en-US" b="1" dirty="0"/>
                        <a:t>F</a:t>
                      </a:r>
                    </a:p>
                  </a:txBody>
                  <a:tcPr/>
                </a:tc>
                <a:extLst>
                  <a:ext uri="{0D108BD9-81ED-4DB2-BD59-A6C34878D82A}">
                    <a16:rowId xmlns:a16="http://schemas.microsoft.com/office/drawing/2014/main" val="1312817511"/>
                  </a:ext>
                </a:extLst>
              </a:tr>
              <a:tr h="370840">
                <a:tc>
                  <a:txBody>
                    <a:bodyPr/>
                    <a:lstStyle/>
                    <a:p>
                      <a:pPr algn="ctr"/>
                      <a:r>
                        <a:rPr lang="en-US" b="1" dirty="0"/>
                        <a:t>A</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212943420"/>
                  </a:ext>
                </a:extLst>
              </a:tr>
              <a:tr h="370840">
                <a:tc>
                  <a:txBody>
                    <a:bodyPr/>
                    <a:lstStyle/>
                    <a:p>
                      <a:pPr algn="ctr"/>
                      <a:r>
                        <a:rPr lang="en-US" b="1" dirty="0"/>
                        <a:t>C</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620683355"/>
                  </a:ext>
                </a:extLst>
              </a:tr>
              <a:tr h="370840">
                <a:tc>
                  <a:txBody>
                    <a:bodyPr/>
                    <a:lstStyle/>
                    <a:p>
                      <a:pPr algn="ctr"/>
                      <a:r>
                        <a:rPr lang="en-US" b="1" dirty="0"/>
                        <a:t>D</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943266511"/>
                  </a:ext>
                </a:extLst>
              </a:tr>
              <a:tr h="370840">
                <a:tc>
                  <a:txBody>
                    <a:bodyPr/>
                    <a:lstStyle/>
                    <a:p>
                      <a:pPr algn="ctr"/>
                      <a:r>
                        <a:rPr lang="en-US" b="1" dirty="0"/>
                        <a:t>B</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45315835"/>
                  </a:ext>
                </a:extLst>
              </a:tr>
              <a:tr h="370840">
                <a:tc>
                  <a:txBody>
                    <a:bodyPr/>
                    <a:lstStyle/>
                    <a:p>
                      <a:pPr algn="ctr"/>
                      <a:r>
                        <a:rPr lang="en-US" b="1" dirty="0"/>
                        <a:t>E</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320601021"/>
                  </a:ext>
                </a:extLst>
              </a:tr>
              <a:tr h="370840">
                <a:tc>
                  <a:txBody>
                    <a:bodyPr/>
                    <a:lstStyle/>
                    <a:p>
                      <a:pPr algn="ctr"/>
                      <a:r>
                        <a:rPr lang="en-US" b="1" dirty="0"/>
                        <a:t>F</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625011283"/>
                  </a:ext>
                </a:extLst>
              </a:tr>
            </a:tbl>
          </a:graphicData>
        </a:graphic>
      </p:graphicFrame>
      <p:sp>
        <p:nvSpPr>
          <p:cNvPr id="37" name="Rectangle 36">
            <a:extLst>
              <a:ext uri="{FF2B5EF4-FFF2-40B4-BE49-F238E27FC236}">
                <a16:creationId xmlns:a16="http://schemas.microsoft.com/office/drawing/2014/main" id="{0F226544-12B8-411B-A3AF-E48B896BD01C}"/>
              </a:ext>
            </a:extLst>
          </p:cNvPr>
          <p:cNvSpPr/>
          <p:nvPr/>
        </p:nvSpPr>
        <p:spPr bwMode="gray">
          <a:xfrm>
            <a:off x="5046116" y="2182912"/>
            <a:ext cx="4251793" cy="1742145"/>
          </a:xfrm>
          <a:prstGeom prst="rect">
            <a:avLst/>
          </a:prstGeom>
          <a:solidFill>
            <a:srgbClr val="0070C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9" name="Rectangle 38">
            <a:extLst>
              <a:ext uri="{FF2B5EF4-FFF2-40B4-BE49-F238E27FC236}">
                <a16:creationId xmlns:a16="http://schemas.microsoft.com/office/drawing/2014/main" id="{9735DC40-ACA6-4AF6-B1A3-EA9CE227F938}"/>
              </a:ext>
            </a:extLst>
          </p:cNvPr>
          <p:cNvSpPr/>
          <p:nvPr/>
        </p:nvSpPr>
        <p:spPr bwMode="gray">
          <a:xfrm>
            <a:off x="8247707" y="3444799"/>
            <a:ext cx="3100689" cy="1371985"/>
          </a:xfrm>
          <a:prstGeom prst="rect">
            <a:avLst/>
          </a:prstGeom>
          <a:solidFill>
            <a:srgbClr val="00B05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1" name="TextBox 40">
            <a:extLst>
              <a:ext uri="{FF2B5EF4-FFF2-40B4-BE49-F238E27FC236}">
                <a16:creationId xmlns:a16="http://schemas.microsoft.com/office/drawing/2014/main" id="{DBF2982C-DA00-4962-A69B-B3815B86F684}"/>
              </a:ext>
            </a:extLst>
          </p:cNvPr>
          <p:cNvSpPr txBox="1"/>
          <p:nvPr/>
        </p:nvSpPr>
        <p:spPr bwMode="gray">
          <a:xfrm>
            <a:off x="371192" y="5628178"/>
            <a:ext cx="10601607" cy="369332"/>
          </a:xfrm>
          <a:prstGeom prst="rect">
            <a:avLst/>
          </a:prstGeom>
          <a:noFill/>
        </p:spPr>
        <p:txBody>
          <a:bodyPr wrap="square">
            <a:spAutoFit/>
          </a:bodyPr>
          <a:lstStyle/>
          <a:p>
            <a:r>
              <a:rPr lang="en-US" sz="1800" dirty="0"/>
              <a:t>However, adjacency matrix of real-world networks are full of zeros</a:t>
            </a:r>
            <a:endParaRPr lang="en-US" sz="800" u="sng" dirty="0"/>
          </a:p>
        </p:txBody>
      </p:sp>
    </p:spTree>
    <p:extLst>
      <p:ext uri="{BB962C8B-B14F-4D97-AF65-F5344CB8AC3E}">
        <p14:creationId xmlns:p14="http://schemas.microsoft.com/office/powerpoint/2010/main" val="331197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randombar(horizontal)">
                                      <p:cBhvr>
                                        <p:cTn id="11" dur="5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randombar(horizontal)">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randombar(horizontal)">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7" grpId="0" animBg="1"/>
      <p:bldP spid="39" grpId="0" animBg="1"/>
      <p:bldP spid="4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AF0A-B4A7-4F74-94D4-CCC0775A00BA}"/>
              </a:ext>
            </a:extLst>
          </p:cNvPr>
          <p:cNvSpPr>
            <a:spLocks noGrp="1"/>
          </p:cNvSpPr>
          <p:nvPr>
            <p:ph type="title"/>
          </p:nvPr>
        </p:nvSpPr>
        <p:spPr/>
        <p:txBody>
          <a:bodyPr/>
          <a:lstStyle/>
          <a:p>
            <a:r>
              <a:rPr lang="en-US" dirty="0"/>
              <a:t>Message passing </a:t>
            </a:r>
            <a:r>
              <a:rPr lang="en-US" sz="1800" dirty="0"/>
              <a:t>[</a:t>
            </a:r>
            <a:r>
              <a:rPr lang="en-US" sz="1800" dirty="0" err="1"/>
              <a:t>Mckay</a:t>
            </a:r>
            <a:r>
              <a:rPr lang="en-US" sz="1800" dirty="0"/>
              <a:t> 2003]</a:t>
            </a:r>
            <a:endParaRPr lang="en-US" dirty="0"/>
          </a:p>
        </p:txBody>
      </p:sp>
      <p:sp>
        <p:nvSpPr>
          <p:cNvPr id="3" name="Content Placeholder 2">
            <a:extLst>
              <a:ext uri="{FF2B5EF4-FFF2-40B4-BE49-F238E27FC236}">
                <a16:creationId xmlns:a16="http://schemas.microsoft.com/office/drawing/2014/main" id="{E4C7CEF1-9BA9-41BA-B6A9-05539A9A2EA1}"/>
              </a:ext>
            </a:extLst>
          </p:cNvPr>
          <p:cNvSpPr>
            <a:spLocks noGrp="1"/>
          </p:cNvSpPr>
          <p:nvPr>
            <p:ph idx="1"/>
          </p:nvPr>
        </p:nvSpPr>
        <p:spPr>
          <a:xfrm>
            <a:off x="478372" y="2529937"/>
            <a:ext cx="11473384" cy="2010615"/>
          </a:xfrm>
        </p:spPr>
        <p:txBody>
          <a:bodyPr/>
          <a:lstStyle/>
          <a:p>
            <a:pPr algn="l"/>
            <a:r>
              <a:rPr lang="en-US" sz="1800" b="1" i="0" u="sng" strike="noStrike" baseline="0" dirty="0">
                <a:latin typeface="CMR10"/>
              </a:rPr>
              <a:t>Algorithm</a:t>
            </a:r>
          </a:p>
          <a:p>
            <a:pPr algn="l"/>
            <a:r>
              <a:rPr lang="en-US" sz="1800" b="0" i="0" u="none" strike="noStrike" baseline="0" dirty="0">
                <a:latin typeface="CMR10"/>
              </a:rPr>
              <a:t>1. If you are the front soldier in the line, say the number </a:t>
            </a:r>
            <a:r>
              <a:rPr lang="en-US" sz="1800" dirty="0">
                <a:latin typeface="CMR10"/>
              </a:rPr>
              <a:t>“</a:t>
            </a:r>
            <a:r>
              <a:rPr lang="en-US" sz="1800" b="0" i="0" u="none" strike="noStrike" baseline="0" dirty="0">
                <a:latin typeface="CMR10"/>
              </a:rPr>
              <a:t>one” to the soldier behind you.</a:t>
            </a:r>
          </a:p>
          <a:p>
            <a:pPr algn="l"/>
            <a:r>
              <a:rPr lang="en-US" sz="1800" b="0" i="0" u="none" strike="noStrike" baseline="0" dirty="0">
                <a:latin typeface="CMR10"/>
              </a:rPr>
              <a:t>2. If you are the rearmost soldier in the line, say the number “one</a:t>
            </a:r>
            <a:r>
              <a:rPr lang="en-US" sz="1800" dirty="0">
                <a:latin typeface="CMR10"/>
              </a:rPr>
              <a:t>”</a:t>
            </a:r>
            <a:r>
              <a:rPr lang="en-US" sz="1800" b="0" i="0" u="none" strike="noStrike" baseline="0" dirty="0">
                <a:latin typeface="CMR10"/>
              </a:rPr>
              <a:t> to the soldier in front of you.</a:t>
            </a:r>
          </a:p>
          <a:p>
            <a:pPr algn="l"/>
            <a:r>
              <a:rPr lang="en-US" sz="1800" b="0" i="0" u="none" strike="noStrike" baseline="0" dirty="0">
                <a:latin typeface="CMR10"/>
              </a:rPr>
              <a:t>3. If a soldier ahead of or behind you says a number to you, add “one” to it, and say the new number to the soldier on the other side.</a:t>
            </a:r>
            <a:endParaRPr lang="en-US" dirty="0"/>
          </a:p>
        </p:txBody>
      </p:sp>
      <p:sp>
        <p:nvSpPr>
          <p:cNvPr id="4" name="Slide Number Placeholder 3">
            <a:extLst>
              <a:ext uri="{FF2B5EF4-FFF2-40B4-BE49-F238E27FC236}">
                <a16:creationId xmlns:a16="http://schemas.microsoft.com/office/drawing/2014/main" id="{C0913355-60EE-4F06-8338-CDE955CF31C9}"/>
              </a:ext>
            </a:extLst>
          </p:cNvPr>
          <p:cNvSpPr>
            <a:spLocks noGrp="1"/>
          </p:cNvSpPr>
          <p:nvPr>
            <p:ph type="sldNum" sz="quarter" idx="12"/>
          </p:nvPr>
        </p:nvSpPr>
        <p:spPr/>
        <p:txBody>
          <a:bodyPr/>
          <a:lstStyle/>
          <a:p>
            <a:fld id="{81561042-0DC2-4A04-AA50-F6D44EB20EBA}" type="slidenum">
              <a:rPr lang="en-US" smtClean="0"/>
              <a:t>70</a:t>
            </a:fld>
            <a:endParaRPr lang="en-US"/>
          </a:p>
        </p:txBody>
      </p:sp>
      <p:pic>
        <p:nvPicPr>
          <p:cNvPr id="6" name="Picture 5">
            <a:extLst>
              <a:ext uri="{FF2B5EF4-FFF2-40B4-BE49-F238E27FC236}">
                <a16:creationId xmlns:a16="http://schemas.microsoft.com/office/drawing/2014/main" id="{86E0F5C1-0A31-412E-A591-B29032C900EA}"/>
              </a:ext>
            </a:extLst>
          </p:cNvPr>
          <p:cNvPicPr>
            <a:picLocks noChangeAspect="1"/>
          </p:cNvPicPr>
          <p:nvPr/>
        </p:nvPicPr>
        <p:blipFill>
          <a:blip r:embed="rId2"/>
          <a:stretch>
            <a:fillRect/>
          </a:stretch>
        </p:blipFill>
        <p:spPr>
          <a:xfrm>
            <a:off x="2963849" y="4728103"/>
            <a:ext cx="5962650" cy="1476375"/>
          </a:xfrm>
          <a:prstGeom prst="rect">
            <a:avLst/>
          </a:prstGeom>
        </p:spPr>
      </p:pic>
      <p:sp>
        <p:nvSpPr>
          <p:cNvPr id="7" name="TextBox 6">
            <a:extLst>
              <a:ext uri="{FF2B5EF4-FFF2-40B4-BE49-F238E27FC236}">
                <a16:creationId xmlns:a16="http://schemas.microsoft.com/office/drawing/2014/main" id="{672D6C29-18B1-49DE-A906-538CDB21D51F}"/>
              </a:ext>
            </a:extLst>
          </p:cNvPr>
          <p:cNvSpPr txBox="1"/>
          <p:nvPr/>
        </p:nvSpPr>
        <p:spPr bwMode="gray">
          <a:xfrm>
            <a:off x="7904902" y="4483788"/>
            <a:ext cx="3808732" cy="260792"/>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3 (ahead me)+1 (behind me)+1(myself) = 5</a:t>
            </a:r>
          </a:p>
        </p:txBody>
      </p:sp>
      <p:cxnSp>
        <p:nvCxnSpPr>
          <p:cNvPr id="9" name="Connector: Elbow 8">
            <a:extLst>
              <a:ext uri="{FF2B5EF4-FFF2-40B4-BE49-F238E27FC236}">
                <a16:creationId xmlns:a16="http://schemas.microsoft.com/office/drawing/2014/main" id="{8F41007E-5464-4E2C-BD4D-2BDD37036C7D}"/>
              </a:ext>
            </a:extLst>
          </p:cNvPr>
          <p:cNvCxnSpPr>
            <a:cxnSpLocks/>
            <a:stCxn id="11" idx="0"/>
          </p:cNvCxnSpPr>
          <p:nvPr/>
        </p:nvCxnSpPr>
        <p:spPr bwMode="gray">
          <a:xfrm rot="5400000" flipH="1" flipV="1">
            <a:off x="7512899" y="4407343"/>
            <a:ext cx="201638" cy="582367"/>
          </a:xfrm>
          <a:prstGeom prst="bentConnector2">
            <a:avLst/>
          </a:prstGeom>
          <a:ln>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Isosceles Triangle 10">
            <a:extLst>
              <a:ext uri="{FF2B5EF4-FFF2-40B4-BE49-F238E27FC236}">
                <a16:creationId xmlns:a16="http://schemas.microsoft.com/office/drawing/2014/main" id="{42823456-F92D-45AE-8C9B-F84AAE928035}"/>
              </a:ext>
            </a:extLst>
          </p:cNvPr>
          <p:cNvSpPr/>
          <p:nvPr/>
        </p:nvSpPr>
        <p:spPr bwMode="gray">
          <a:xfrm>
            <a:off x="7126667" y="4799345"/>
            <a:ext cx="391736" cy="2993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pic>
        <p:nvPicPr>
          <p:cNvPr id="28" name="Picture 27">
            <a:extLst>
              <a:ext uri="{FF2B5EF4-FFF2-40B4-BE49-F238E27FC236}">
                <a16:creationId xmlns:a16="http://schemas.microsoft.com/office/drawing/2014/main" id="{D5086535-DECC-44AA-82B3-FF6CAB17C798}"/>
              </a:ext>
            </a:extLst>
          </p:cNvPr>
          <p:cNvPicPr>
            <a:picLocks noChangeAspect="1"/>
          </p:cNvPicPr>
          <p:nvPr/>
        </p:nvPicPr>
        <p:blipFill>
          <a:blip r:embed="rId3"/>
          <a:stretch>
            <a:fillRect/>
          </a:stretch>
        </p:blipFill>
        <p:spPr>
          <a:xfrm>
            <a:off x="2831870" y="1017941"/>
            <a:ext cx="5962650" cy="1476375"/>
          </a:xfrm>
          <a:prstGeom prst="rect">
            <a:avLst/>
          </a:prstGeom>
        </p:spPr>
      </p:pic>
      <p:sp>
        <p:nvSpPr>
          <p:cNvPr id="30" name="TextBox 29">
            <a:extLst>
              <a:ext uri="{FF2B5EF4-FFF2-40B4-BE49-F238E27FC236}">
                <a16:creationId xmlns:a16="http://schemas.microsoft.com/office/drawing/2014/main" id="{3D96C4BA-17BC-4C9C-B923-D0EC250B4AF3}"/>
              </a:ext>
            </a:extLst>
          </p:cNvPr>
          <p:cNvSpPr txBox="1"/>
          <p:nvPr/>
        </p:nvSpPr>
        <p:spPr bwMode="gray">
          <a:xfrm>
            <a:off x="478369" y="966119"/>
            <a:ext cx="6245256" cy="369332"/>
          </a:xfrm>
          <a:prstGeom prst="rect">
            <a:avLst/>
          </a:prstGeom>
          <a:noFill/>
        </p:spPr>
        <p:txBody>
          <a:bodyPr wrap="square">
            <a:spAutoFit/>
          </a:bodyPr>
          <a:lstStyle/>
          <a:p>
            <a:pPr algn="l"/>
            <a:r>
              <a:rPr lang="en-US" sz="1800" b="1" dirty="0">
                <a:latin typeface="CMR10"/>
              </a:rPr>
              <a:t>Counting </a:t>
            </a:r>
            <a:r>
              <a:rPr lang="en-US" b="1" dirty="0">
                <a:latin typeface="CMR10"/>
              </a:rPr>
              <a:t>soldiers in</a:t>
            </a:r>
            <a:r>
              <a:rPr lang="en-US" sz="1800" b="1" dirty="0">
                <a:latin typeface="CMR10"/>
              </a:rPr>
              <a:t> a snowstorm </a:t>
            </a:r>
            <a:endParaRPr lang="en-US" sz="1800" b="1" i="0" u="none" strike="noStrike" baseline="0" dirty="0">
              <a:latin typeface="CMR10"/>
            </a:endParaRPr>
          </a:p>
        </p:txBody>
      </p:sp>
      <p:sp>
        <p:nvSpPr>
          <p:cNvPr id="32" name="TextBox 31">
            <a:extLst>
              <a:ext uri="{FF2B5EF4-FFF2-40B4-BE49-F238E27FC236}">
                <a16:creationId xmlns:a16="http://schemas.microsoft.com/office/drawing/2014/main" id="{BFFBAD15-1457-4FEC-9F91-9A33D0D87457}"/>
              </a:ext>
            </a:extLst>
          </p:cNvPr>
          <p:cNvSpPr txBox="1"/>
          <p:nvPr/>
        </p:nvSpPr>
        <p:spPr bwMode="gray">
          <a:xfrm>
            <a:off x="120121" y="6486806"/>
            <a:ext cx="10503887" cy="276999"/>
          </a:xfrm>
          <a:prstGeom prst="rect">
            <a:avLst/>
          </a:prstGeom>
          <a:noFill/>
        </p:spPr>
        <p:txBody>
          <a:bodyPr wrap="square">
            <a:spAutoFit/>
          </a:bodyPr>
          <a:lstStyle/>
          <a:p>
            <a:r>
              <a:rPr lang="en-US" sz="1200" dirty="0"/>
              <a:t>[MacKay 2003] MacKay, D. JC.(2003), Information theory, inference and learning algorithms. Cambridge university press.</a:t>
            </a:r>
          </a:p>
        </p:txBody>
      </p:sp>
    </p:spTree>
    <p:extLst>
      <p:ext uri="{BB962C8B-B14F-4D97-AF65-F5344CB8AC3E}">
        <p14:creationId xmlns:p14="http://schemas.microsoft.com/office/powerpoint/2010/main" val="196242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6B5CF-65E3-4FE3-A617-9C2423C38C61}"/>
              </a:ext>
            </a:extLst>
          </p:cNvPr>
          <p:cNvSpPr>
            <a:spLocks noGrp="1"/>
          </p:cNvSpPr>
          <p:nvPr>
            <p:ph type="title"/>
          </p:nvPr>
        </p:nvSpPr>
        <p:spPr/>
        <p:txBody>
          <a:bodyPr/>
          <a:lstStyle/>
          <a:p>
            <a:r>
              <a:rPr lang="en-US" dirty="0"/>
              <a:t>Message passing for Counting in a Graph </a:t>
            </a:r>
            <a:r>
              <a:rPr lang="en-US" sz="1800" dirty="0"/>
              <a:t>[McKay 2003]</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B80813-C8BA-462F-B3D5-23EDC4C71083}"/>
                  </a:ext>
                </a:extLst>
              </p:cNvPr>
              <p:cNvSpPr>
                <a:spLocks noGrp="1"/>
              </p:cNvSpPr>
              <p:nvPr>
                <p:ph idx="1"/>
              </p:nvPr>
            </p:nvSpPr>
            <p:spPr>
              <a:xfrm>
                <a:off x="359308" y="2457128"/>
                <a:ext cx="11473384" cy="3757375"/>
              </a:xfrm>
            </p:spPr>
            <p:txBody>
              <a:bodyPr/>
              <a:lstStyle/>
              <a:p>
                <a:pPr>
                  <a:lnSpc>
                    <a:spcPct val="100000"/>
                  </a:lnSpc>
                </a:pPr>
                <a:r>
                  <a:rPr lang="en-US" sz="1800" b="1" i="0" u="sng" strike="noStrike" baseline="0" dirty="0">
                    <a:latin typeface="CMR10"/>
                  </a:rPr>
                  <a:t>Algorithm</a:t>
                </a:r>
              </a:p>
              <a:p>
                <a:pPr>
                  <a:lnSpc>
                    <a:spcPct val="150000"/>
                  </a:lnSpc>
                </a:pPr>
                <a:r>
                  <a:rPr lang="en-US" sz="1800" b="0" i="0" u="none" strike="noStrike" baseline="0" dirty="0">
                    <a:latin typeface="CMR10"/>
                  </a:rPr>
                  <a:t>1. Count your number of neighbors</a:t>
                </a:r>
                <a:r>
                  <a:rPr lang="en-US" sz="1800" dirty="0">
                    <a:latin typeface="CMR10"/>
                  </a:rPr>
                  <a:t> </a:t>
                </a:r>
                <a14:m>
                  <m:oMath xmlns:m="http://schemas.openxmlformats.org/officeDocument/2006/math">
                    <m:r>
                      <a:rPr lang="en-US" sz="1800" b="1" i="1" u="none" strike="noStrike" baseline="0" dirty="0" smtClean="0">
                        <a:latin typeface="Cambria Math" panose="02040503050406030204" pitchFamily="18" charset="0"/>
                      </a:rPr>
                      <m:t>𝑵</m:t>
                    </m:r>
                  </m:oMath>
                </a14:m>
                <a:r>
                  <a:rPr lang="en-US" sz="1800" dirty="0">
                    <a:latin typeface="CMR10"/>
                  </a:rPr>
                  <a:t>. Let </a:t>
                </a:r>
                <a14:m>
                  <m:oMath xmlns:m="http://schemas.openxmlformats.org/officeDocument/2006/math">
                    <m:r>
                      <a:rPr lang="en-US" sz="1800" b="1" i="1" dirty="0">
                        <a:latin typeface="Cambria Math" panose="02040503050406030204" pitchFamily="18" charset="0"/>
                      </a:rPr>
                      <m:t>𝑽</m:t>
                    </m:r>
                  </m:oMath>
                </a14:m>
                <a:r>
                  <a:rPr lang="en-US" sz="1800" dirty="0">
                    <a:latin typeface="CMMI10"/>
                  </a:rPr>
                  <a:t> </a:t>
                </a:r>
                <a:r>
                  <a:rPr lang="en-US" sz="1800" dirty="0">
                    <a:latin typeface="CMR10"/>
                  </a:rPr>
                  <a:t>be the running total of the messages you have received.</a:t>
                </a:r>
                <a:endParaRPr lang="en-US" sz="1800" b="0" i="0" u="none" strike="noStrike" baseline="0" dirty="0">
                  <a:latin typeface="CMR10"/>
                </a:endParaRPr>
              </a:p>
              <a:p>
                <a:pPr algn="l">
                  <a:lnSpc>
                    <a:spcPct val="150000"/>
                  </a:lnSpc>
                </a:pPr>
                <a:r>
                  <a:rPr lang="en-US" sz="1800" b="0" i="0" u="none" strike="noStrike" baseline="0" dirty="0">
                    <a:latin typeface="CMR10"/>
                  </a:rPr>
                  <a:t>2. Keep count of the number of messages you have received from your neighbors, </a:t>
                </a:r>
                <a14:m>
                  <m:oMath xmlns:m="http://schemas.openxmlformats.org/officeDocument/2006/math">
                    <m:r>
                      <a:rPr lang="en-US" sz="1800" b="1" i="1" u="none" strike="noStrike" baseline="0" dirty="0" smtClean="0">
                        <a:latin typeface="Cambria Math" panose="02040503050406030204" pitchFamily="18" charset="0"/>
                      </a:rPr>
                      <m:t>𝒎</m:t>
                    </m:r>
                  </m:oMath>
                </a14:m>
                <a:r>
                  <a:rPr lang="en-US" sz="1800" b="0" i="0" u="none" strike="noStrike" baseline="0" dirty="0">
                    <a:latin typeface="CMR10"/>
                  </a:rPr>
                  <a:t>, and of the values </a:t>
                </a:r>
                <a14:m>
                  <m:oMath xmlns:m="http://schemas.openxmlformats.org/officeDocument/2006/math">
                    <m:r>
                      <a:rPr lang="en-US" sz="1800" b="1" i="1" u="none" strike="noStrike" baseline="0" dirty="0" smtClean="0">
                        <a:latin typeface="Cambria Math" panose="02040503050406030204" pitchFamily="18" charset="0"/>
                      </a:rPr>
                      <m:t>𝒗</m:t>
                    </m:r>
                    <m:r>
                      <a:rPr lang="en-US" sz="1800" b="1" i="1" u="none" strike="noStrike" baseline="0" dirty="0" smtClean="0">
                        <a:latin typeface="Cambria Math" panose="02040503050406030204" pitchFamily="18" charset="0"/>
                      </a:rPr>
                      <m:t>𝟏</m:t>
                    </m:r>
                    <m:r>
                      <a:rPr lang="en-US" sz="1800" b="1" i="1" u="none" strike="noStrike" baseline="0" dirty="0" smtClean="0">
                        <a:latin typeface="Cambria Math" panose="02040503050406030204" pitchFamily="18" charset="0"/>
                      </a:rPr>
                      <m:t>, </m:t>
                    </m:r>
                    <m:r>
                      <a:rPr lang="en-US" sz="1800" b="1" i="1" u="none" strike="noStrike" baseline="0" dirty="0" smtClean="0">
                        <a:latin typeface="Cambria Math" panose="02040503050406030204" pitchFamily="18" charset="0"/>
                      </a:rPr>
                      <m:t>𝒗</m:t>
                    </m:r>
                    <m:r>
                      <a:rPr lang="en-US" sz="1800" b="1" i="1" u="none" strike="noStrike" baseline="0" dirty="0" smtClean="0">
                        <a:latin typeface="Cambria Math" panose="02040503050406030204" pitchFamily="18" charset="0"/>
                      </a:rPr>
                      <m:t>𝟐</m:t>
                    </m:r>
                    <m:r>
                      <a:rPr lang="en-US" sz="1800" b="1" i="1" u="none" strike="noStrike" baseline="0" dirty="0" smtClean="0">
                        <a:latin typeface="Cambria Math" panose="02040503050406030204" pitchFamily="18" charset="0"/>
                      </a:rPr>
                      <m:t>, …,</m:t>
                    </m:r>
                    <m:sSub>
                      <m:sSubPr>
                        <m:ctrlPr>
                          <a:rPr lang="en-US" sz="1800" b="1" i="1" u="none" strike="noStrike" baseline="0" dirty="0" smtClean="0">
                            <a:latin typeface="Cambria Math" panose="02040503050406030204" pitchFamily="18" charset="0"/>
                          </a:rPr>
                        </m:ctrlPr>
                      </m:sSubPr>
                      <m:e>
                        <m:r>
                          <a:rPr lang="en-US" sz="1800" b="1" i="1" u="none" strike="noStrike" baseline="0" dirty="0" err="1" smtClean="0">
                            <a:latin typeface="Cambria Math" panose="02040503050406030204" pitchFamily="18" charset="0"/>
                          </a:rPr>
                          <m:t>𝒗</m:t>
                        </m:r>
                      </m:e>
                      <m:sub>
                        <m:r>
                          <a:rPr lang="en-US" sz="1800" b="1" i="1" u="none" strike="noStrike" baseline="0" dirty="0" smtClean="0">
                            <a:latin typeface="Cambria Math" panose="02040503050406030204" pitchFamily="18" charset="0"/>
                          </a:rPr>
                          <m:t>𝑵</m:t>
                        </m:r>
                      </m:sub>
                    </m:sSub>
                    <m:r>
                      <a:rPr lang="en-US" sz="1800" b="0" i="1" u="none" strike="noStrike" baseline="0" dirty="0" smtClean="0">
                        <a:latin typeface="Cambria Math" panose="02040503050406030204" pitchFamily="18" charset="0"/>
                      </a:rPr>
                      <m:t> </m:t>
                    </m:r>
                  </m:oMath>
                </a14:m>
                <a:r>
                  <a:rPr lang="en-US" sz="1800" b="0" i="0" u="none" strike="noStrike" baseline="0" dirty="0">
                    <a:latin typeface="CMR10"/>
                  </a:rPr>
                  <a:t>of each of those messages. </a:t>
                </a:r>
                <a:endParaRPr lang="en-US" sz="1800" dirty="0">
                  <a:latin typeface="CMR10"/>
                </a:endParaRPr>
              </a:p>
              <a:p>
                <a:pPr algn="l">
                  <a:lnSpc>
                    <a:spcPct val="150000"/>
                  </a:lnSpc>
                </a:pPr>
                <a:r>
                  <a:rPr lang="en-US" sz="1800" b="0" i="0" u="none" strike="noStrike" baseline="0" dirty="0">
                    <a:latin typeface="CMR10"/>
                  </a:rPr>
                  <a:t>3. If the number of messages you have received </a:t>
                </a:r>
                <a14:m>
                  <m:oMath xmlns:m="http://schemas.openxmlformats.org/officeDocument/2006/math">
                    <m:r>
                      <a:rPr lang="en-US" sz="1800" b="1" i="1" u="none" strike="noStrike" baseline="0" dirty="0" smtClean="0">
                        <a:latin typeface="Cambria Math" panose="02040503050406030204" pitchFamily="18" charset="0"/>
                      </a:rPr>
                      <m:t>𝒎</m:t>
                    </m:r>
                    <m:r>
                      <a:rPr lang="en-US" sz="1800" b="1" i="1" u="none" strike="noStrike" baseline="0" dirty="0" smtClean="0">
                        <a:latin typeface="Cambria Math" panose="02040503050406030204" pitchFamily="18" charset="0"/>
                      </a:rPr>
                      <m:t>=</m:t>
                    </m:r>
                    <m:r>
                      <a:rPr lang="en-US" sz="1800" b="1" i="1" u="none" strike="noStrike" baseline="0" dirty="0" smtClean="0">
                        <a:latin typeface="Cambria Math" panose="02040503050406030204" pitchFamily="18" charset="0"/>
                      </a:rPr>
                      <m:t>𝑵</m:t>
                    </m:r>
                    <m:r>
                      <a:rPr lang="en-US" sz="1800" b="1" i="1" u="none" strike="noStrike" baseline="0" dirty="0" smtClean="0">
                        <a:latin typeface="Cambria Math" panose="02040503050406030204" pitchFamily="18" charset="0"/>
                      </a:rPr>
                      <m:t>−</m:t>
                    </m:r>
                    <m:r>
                      <a:rPr lang="en-US" sz="1800" b="1" i="1" u="none" strike="noStrike" baseline="0" dirty="0" smtClean="0">
                        <a:latin typeface="Cambria Math" panose="02040503050406030204" pitchFamily="18" charset="0"/>
                      </a:rPr>
                      <m:t>𝟏</m:t>
                    </m:r>
                  </m:oMath>
                </a14:m>
                <a:r>
                  <a:rPr lang="en-US" sz="1800" b="0" i="0" u="none" strike="noStrike" baseline="0" dirty="0">
                    <a:latin typeface="CMR10"/>
                  </a:rPr>
                  <a:t>, then identify the missing</a:t>
                </a:r>
                <a:r>
                  <a:rPr lang="en-US" sz="1800" b="0" i="0" u="none" strike="noStrike" dirty="0">
                    <a:latin typeface="CMR10"/>
                  </a:rPr>
                  <a:t> </a:t>
                </a:r>
                <a:r>
                  <a:rPr lang="en-US" sz="1800" b="0" i="0" u="none" strike="noStrike" baseline="0" dirty="0">
                    <a:latin typeface="CMR10"/>
                  </a:rPr>
                  <a:t>neighbor and tell them </a:t>
                </a:r>
                <a14:m>
                  <m:oMath xmlns:m="http://schemas.openxmlformats.org/officeDocument/2006/math">
                    <m:r>
                      <a:rPr lang="en-US" sz="1800" b="1" i="1" u="none" strike="noStrike" baseline="0" dirty="0" smtClean="0">
                        <a:latin typeface="Cambria Math" panose="02040503050406030204" pitchFamily="18" charset="0"/>
                      </a:rPr>
                      <m:t>𝑽</m:t>
                    </m:r>
                    <m:r>
                      <a:rPr lang="en-US" sz="1800" b="1" i="1" u="none" strike="noStrike" baseline="0" dirty="0" smtClean="0">
                        <a:latin typeface="Cambria Math" panose="02040503050406030204" pitchFamily="18" charset="0"/>
                      </a:rPr>
                      <m:t> + </m:t>
                    </m:r>
                    <m:r>
                      <a:rPr lang="en-US" sz="1800" b="1" i="1" u="none" strike="noStrike" baseline="0" dirty="0" smtClean="0">
                        <a:latin typeface="Cambria Math" panose="02040503050406030204" pitchFamily="18" charset="0"/>
                      </a:rPr>
                      <m:t>𝟏</m:t>
                    </m:r>
                  </m:oMath>
                </a14:m>
                <a:r>
                  <a:rPr lang="en-US" sz="1800" b="0" i="0" u="none" strike="noStrike" baseline="0" dirty="0">
                    <a:latin typeface="CMR10"/>
                  </a:rPr>
                  <a:t>.</a:t>
                </a:r>
              </a:p>
              <a:p>
                <a:pPr algn="l">
                  <a:lnSpc>
                    <a:spcPct val="150000"/>
                  </a:lnSpc>
                </a:pPr>
                <a:r>
                  <a:rPr lang="en-US" sz="1800" b="0" i="0" u="none" strike="noStrike" baseline="0" dirty="0">
                    <a:latin typeface="CMR10"/>
                  </a:rPr>
                  <a:t>4. If the number of messages you have received is equal to </a:t>
                </a:r>
                <a14:m>
                  <m:oMath xmlns:m="http://schemas.openxmlformats.org/officeDocument/2006/math">
                    <m:r>
                      <a:rPr lang="en-US" sz="1800" b="1" i="1" u="none" strike="noStrike" baseline="0" dirty="0" smtClean="0">
                        <a:latin typeface="Cambria Math" panose="02040503050406030204" pitchFamily="18" charset="0"/>
                      </a:rPr>
                      <m:t>𝑵</m:t>
                    </m:r>
                  </m:oMath>
                </a14:m>
                <a:r>
                  <a:rPr lang="en-US" sz="1800" b="0" i="0" u="none" strike="noStrike" baseline="0" dirty="0">
                    <a:latin typeface="CMR10"/>
                  </a:rPr>
                  <a:t>, then:</a:t>
                </a:r>
              </a:p>
              <a:p>
                <a:pPr lvl="1">
                  <a:lnSpc>
                    <a:spcPct val="150000"/>
                  </a:lnSpc>
                  <a:buFont typeface="Arial" panose="020B0604020202020204" pitchFamily="34" charset="0"/>
                  <a:buChar char="•"/>
                </a:pPr>
                <a:r>
                  <a:rPr lang="en-US" sz="1800" b="0" i="0" u="none" strike="noStrike" baseline="0" dirty="0">
                    <a:latin typeface="CMR10"/>
                  </a:rPr>
                  <a:t>(a) the number </a:t>
                </a:r>
                <a14:m>
                  <m:oMath xmlns:m="http://schemas.openxmlformats.org/officeDocument/2006/math">
                    <m:r>
                      <a:rPr lang="en-US" sz="1800" b="1" i="1" u="none" strike="noStrike" baseline="0" dirty="0" smtClean="0">
                        <a:latin typeface="Cambria Math" panose="02040503050406030204" pitchFamily="18" charset="0"/>
                      </a:rPr>
                      <m:t>𝑽</m:t>
                    </m:r>
                    <m:r>
                      <a:rPr lang="en-US" sz="1800" b="1" i="1" u="none" strike="noStrike" baseline="0" dirty="0" smtClean="0">
                        <a:latin typeface="Cambria Math" panose="02040503050406030204" pitchFamily="18" charset="0"/>
                      </a:rPr>
                      <m:t> + </m:t>
                    </m:r>
                    <m:r>
                      <a:rPr lang="en-US" sz="1800" b="1" i="1" u="none" strike="noStrike" baseline="0" dirty="0" smtClean="0">
                        <a:latin typeface="Cambria Math" panose="02040503050406030204" pitchFamily="18" charset="0"/>
                      </a:rPr>
                      <m:t>𝟏</m:t>
                    </m:r>
                  </m:oMath>
                </a14:m>
                <a:r>
                  <a:rPr lang="en-US" sz="1800" b="0" i="0" u="none" strike="noStrike" baseline="0" dirty="0">
                    <a:latin typeface="CMR10"/>
                  </a:rPr>
                  <a:t> is the required total.</a:t>
                </a:r>
              </a:p>
              <a:p>
                <a:pPr lvl="1">
                  <a:lnSpc>
                    <a:spcPct val="150000"/>
                  </a:lnSpc>
                  <a:buFont typeface="Arial" panose="020B0604020202020204" pitchFamily="34" charset="0"/>
                  <a:buChar char="•"/>
                </a:pPr>
                <a:r>
                  <a:rPr lang="en-US" sz="1800" b="0" i="0" u="none" strike="noStrike" baseline="0" dirty="0">
                    <a:latin typeface="CMR10"/>
                  </a:rPr>
                  <a:t>(b) for each neighbor </a:t>
                </a:r>
                <a14:m>
                  <m:oMath xmlns:m="http://schemas.openxmlformats.org/officeDocument/2006/math">
                    <m:r>
                      <a:rPr lang="en-US" sz="1800" b="1" i="1" u="none" strike="noStrike" baseline="0" dirty="0" smtClean="0">
                        <a:latin typeface="Cambria Math" panose="02040503050406030204" pitchFamily="18" charset="0"/>
                      </a:rPr>
                      <m:t>𝒏</m:t>
                    </m:r>
                  </m:oMath>
                </a14:m>
                <a:r>
                  <a:rPr lang="en-US" sz="1800" b="0" i="0" u="none" strike="noStrike" baseline="0" dirty="0">
                    <a:latin typeface="CMMI10"/>
                  </a:rPr>
                  <a:t> </a:t>
                </a:r>
                <a:r>
                  <a:rPr lang="en-US" sz="1800" dirty="0">
                    <a:latin typeface="CMSY10"/>
                  </a:rPr>
                  <a:t> </a:t>
                </a:r>
                <a:r>
                  <a:rPr lang="en-US" sz="1800" b="0" i="0" u="none" strike="noStrike" baseline="0" dirty="0">
                    <a:latin typeface="CMR10"/>
                  </a:rPr>
                  <a:t>say to neighbor </a:t>
                </a:r>
                <a14:m>
                  <m:oMath xmlns:m="http://schemas.openxmlformats.org/officeDocument/2006/math">
                    <m:r>
                      <a:rPr lang="en-US" sz="1800" b="1" i="1" u="none" strike="noStrike" baseline="0" dirty="0" smtClean="0">
                        <a:latin typeface="Cambria Math" panose="02040503050406030204" pitchFamily="18" charset="0"/>
                      </a:rPr>
                      <m:t>𝒏</m:t>
                    </m:r>
                  </m:oMath>
                </a14:m>
                <a:r>
                  <a:rPr lang="en-US" sz="1800" b="0" i="0" u="none" strike="noStrike" baseline="0" dirty="0">
                    <a:latin typeface="CMMI10"/>
                  </a:rPr>
                  <a:t> </a:t>
                </a:r>
                <a:r>
                  <a:rPr lang="en-US" sz="1800" b="0" i="0" u="none" strike="noStrike" baseline="0" dirty="0">
                    <a:latin typeface="CMR10"/>
                  </a:rPr>
                  <a:t>the number </a:t>
                </a:r>
                <a14:m>
                  <m:oMath xmlns:m="http://schemas.openxmlformats.org/officeDocument/2006/math">
                    <m:r>
                      <a:rPr lang="en-US" sz="1800" b="1" i="1" u="none" strike="noStrike" baseline="0" dirty="0" smtClean="0">
                        <a:latin typeface="Cambria Math" panose="02040503050406030204" pitchFamily="18" charset="0"/>
                      </a:rPr>
                      <m:t>𝑽</m:t>
                    </m:r>
                    <m:r>
                      <a:rPr lang="en-US" sz="1800" b="1" i="1" u="none" strike="noStrike" baseline="0" dirty="0" smtClean="0">
                        <a:latin typeface="Cambria Math" panose="02040503050406030204" pitchFamily="18" charset="0"/>
                      </a:rPr>
                      <m:t> + </m:t>
                    </m:r>
                    <m:r>
                      <a:rPr lang="en-US" sz="1800" b="1" i="1" u="none" strike="noStrike" baseline="0" dirty="0" smtClean="0">
                        <a:latin typeface="Cambria Math" panose="02040503050406030204" pitchFamily="18" charset="0"/>
                      </a:rPr>
                      <m:t>𝟏</m:t>
                    </m:r>
                    <m:r>
                      <a:rPr lang="en-US" sz="1800" b="1" i="1" u="none" strike="noStrike" baseline="0" dirty="0" smtClean="0">
                        <a:latin typeface="Cambria Math" panose="02040503050406030204" pitchFamily="18" charset="0"/>
                      </a:rPr>
                      <m:t> – </m:t>
                    </m:r>
                    <m:sSub>
                      <m:sSubPr>
                        <m:ctrlPr>
                          <a:rPr lang="en-US" sz="1800" b="1" i="1" dirty="0" err="1" smtClean="0">
                            <a:latin typeface="Cambria Math" panose="02040503050406030204" pitchFamily="18" charset="0"/>
                          </a:rPr>
                        </m:ctrlPr>
                      </m:sSubPr>
                      <m:e>
                        <m:r>
                          <a:rPr lang="en-US" sz="1800" b="1" i="1" dirty="0" err="1" smtClean="0">
                            <a:latin typeface="Cambria Math" panose="02040503050406030204" pitchFamily="18" charset="0"/>
                          </a:rPr>
                          <m:t>𝒗</m:t>
                        </m:r>
                      </m:e>
                      <m:sub>
                        <m:r>
                          <a:rPr lang="en-US" sz="1800" b="1" i="1" dirty="0" err="1" smtClean="0">
                            <a:latin typeface="Cambria Math" panose="02040503050406030204" pitchFamily="18" charset="0"/>
                          </a:rPr>
                          <m:t>𝒏</m:t>
                        </m:r>
                      </m:sub>
                    </m:sSub>
                  </m:oMath>
                </a14:m>
                <a:r>
                  <a:rPr lang="en-US" sz="1800" b="0" i="0" u="none" strike="noStrike" baseline="0" dirty="0">
                    <a:latin typeface="CMR10"/>
                  </a:rPr>
                  <a:t>.</a:t>
                </a:r>
              </a:p>
            </p:txBody>
          </p:sp>
        </mc:Choice>
        <mc:Fallback xmlns="">
          <p:sp>
            <p:nvSpPr>
              <p:cNvPr id="3" name="Content Placeholder 2">
                <a:extLst>
                  <a:ext uri="{FF2B5EF4-FFF2-40B4-BE49-F238E27FC236}">
                    <a16:creationId xmlns:a16="http://schemas.microsoft.com/office/drawing/2014/main" id="{11B80813-C8BA-462F-B3D5-23EDC4C71083}"/>
                  </a:ext>
                </a:extLst>
              </p:cNvPr>
              <p:cNvSpPr>
                <a:spLocks noGrp="1" noRot="1" noChangeAspect="1" noMove="1" noResize="1" noEditPoints="1" noAdjustHandles="1" noChangeArrowheads="1" noChangeShapeType="1" noTextEdit="1"/>
              </p:cNvSpPr>
              <p:nvPr>
                <p:ph idx="1"/>
              </p:nvPr>
            </p:nvSpPr>
            <p:spPr>
              <a:xfrm>
                <a:off x="359308" y="2457128"/>
                <a:ext cx="11473384" cy="3757375"/>
              </a:xfrm>
              <a:blipFill>
                <a:blip r:embed="rId2"/>
                <a:stretch>
                  <a:fillRect l="-1275" t="-2110" b="-308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F4C0BB6-74E1-4C73-8021-E4960E25C2BE}"/>
              </a:ext>
            </a:extLst>
          </p:cNvPr>
          <p:cNvSpPr>
            <a:spLocks noGrp="1"/>
          </p:cNvSpPr>
          <p:nvPr>
            <p:ph type="sldNum" sz="quarter" idx="12"/>
          </p:nvPr>
        </p:nvSpPr>
        <p:spPr/>
        <p:txBody>
          <a:bodyPr/>
          <a:lstStyle/>
          <a:p>
            <a:fld id="{81561042-0DC2-4A04-AA50-F6D44EB20EBA}" type="slidenum">
              <a:rPr lang="en-US" smtClean="0"/>
              <a:t>71</a:t>
            </a:fld>
            <a:endParaRPr lang="en-US"/>
          </a:p>
        </p:txBody>
      </p:sp>
      <p:pic>
        <p:nvPicPr>
          <p:cNvPr id="6" name="Picture 5">
            <a:extLst>
              <a:ext uri="{FF2B5EF4-FFF2-40B4-BE49-F238E27FC236}">
                <a16:creationId xmlns:a16="http://schemas.microsoft.com/office/drawing/2014/main" id="{2603BB31-1BE5-4339-94C9-7A7BC46B24B0}"/>
              </a:ext>
            </a:extLst>
          </p:cNvPr>
          <p:cNvPicPr>
            <a:picLocks noChangeAspect="1"/>
          </p:cNvPicPr>
          <p:nvPr/>
        </p:nvPicPr>
        <p:blipFill>
          <a:blip r:embed="rId3"/>
          <a:stretch>
            <a:fillRect/>
          </a:stretch>
        </p:blipFill>
        <p:spPr>
          <a:xfrm>
            <a:off x="2839309" y="943628"/>
            <a:ext cx="2139680" cy="1449350"/>
          </a:xfrm>
          <a:prstGeom prst="rect">
            <a:avLst/>
          </a:prstGeom>
        </p:spPr>
      </p:pic>
      <p:pic>
        <p:nvPicPr>
          <p:cNvPr id="8" name="Picture 7">
            <a:extLst>
              <a:ext uri="{FF2B5EF4-FFF2-40B4-BE49-F238E27FC236}">
                <a16:creationId xmlns:a16="http://schemas.microsoft.com/office/drawing/2014/main" id="{8A8365C7-069F-406A-9BA0-1A1FDC96C00C}"/>
              </a:ext>
            </a:extLst>
          </p:cNvPr>
          <p:cNvPicPr>
            <a:picLocks noChangeAspect="1"/>
          </p:cNvPicPr>
          <p:nvPr/>
        </p:nvPicPr>
        <p:blipFill>
          <a:blip r:embed="rId4"/>
          <a:stretch>
            <a:fillRect/>
          </a:stretch>
        </p:blipFill>
        <p:spPr>
          <a:xfrm>
            <a:off x="5982136" y="943627"/>
            <a:ext cx="2070043" cy="1449350"/>
          </a:xfrm>
          <a:prstGeom prst="rect">
            <a:avLst/>
          </a:prstGeom>
        </p:spPr>
      </p:pic>
      <p:sp>
        <p:nvSpPr>
          <p:cNvPr id="10" name="TextBox 9">
            <a:extLst>
              <a:ext uri="{FF2B5EF4-FFF2-40B4-BE49-F238E27FC236}">
                <a16:creationId xmlns:a16="http://schemas.microsoft.com/office/drawing/2014/main" id="{212F2842-6E92-4A69-A148-40F4DCB12D50}"/>
              </a:ext>
            </a:extLst>
          </p:cNvPr>
          <p:cNvSpPr txBox="1"/>
          <p:nvPr/>
        </p:nvSpPr>
        <p:spPr bwMode="gray">
          <a:xfrm>
            <a:off x="120121" y="6486806"/>
            <a:ext cx="10503887" cy="276999"/>
          </a:xfrm>
          <a:prstGeom prst="rect">
            <a:avLst/>
          </a:prstGeom>
          <a:noFill/>
        </p:spPr>
        <p:txBody>
          <a:bodyPr wrap="square">
            <a:spAutoFit/>
          </a:bodyPr>
          <a:lstStyle/>
          <a:p>
            <a:r>
              <a:rPr lang="en-US" sz="1200" dirty="0"/>
              <a:t>[MacKay 2003] MacKay, D. JC.(2003), Information theory, inference and learning algorithms. Cambridge university press.</a:t>
            </a:r>
          </a:p>
        </p:txBody>
      </p:sp>
    </p:spTree>
    <p:extLst>
      <p:ext uri="{BB962C8B-B14F-4D97-AF65-F5344CB8AC3E}">
        <p14:creationId xmlns:p14="http://schemas.microsoft.com/office/powerpoint/2010/main" val="16997675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B263A-D19D-4066-AC4E-D90D3275BFB4}"/>
              </a:ext>
            </a:extLst>
          </p:cNvPr>
          <p:cNvSpPr>
            <a:spLocks noGrp="1"/>
          </p:cNvSpPr>
          <p:nvPr>
            <p:ph type="title"/>
          </p:nvPr>
        </p:nvSpPr>
        <p:spPr>
          <a:xfrm>
            <a:off x="478369" y="144001"/>
            <a:ext cx="9169401" cy="555840"/>
          </a:xfrm>
        </p:spPr>
        <p:txBody>
          <a:bodyPr/>
          <a:lstStyle/>
          <a:p>
            <a:r>
              <a:rPr lang="en-US" dirty="0"/>
              <a:t>Message Passing for Path counting </a:t>
            </a:r>
            <a:r>
              <a:rPr lang="en-US" sz="1800" dirty="0"/>
              <a:t>[McKay 2003]</a:t>
            </a:r>
            <a:r>
              <a:rPr lang="en-US" dirty="0"/>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B97ABC-355C-4F79-BDC4-62F24E24AE07}"/>
                  </a:ext>
                </a:extLst>
              </p:cNvPr>
              <p:cNvSpPr>
                <a:spLocks noGrp="1"/>
              </p:cNvSpPr>
              <p:nvPr>
                <p:ph idx="1"/>
              </p:nvPr>
            </p:nvSpPr>
            <p:spPr>
              <a:xfrm>
                <a:off x="1325230" y="4039206"/>
                <a:ext cx="7832585" cy="2104679"/>
              </a:xfrm>
            </p:spPr>
            <p:txBody>
              <a:bodyPr/>
              <a:lstStyle/>
              <a:p>
                <a:pPr algn="l"/>
                <a:r>
                  <a:rPr lang="en-US" sz="1800" b="1" i="0" u="sng" strike="noStrike" baseline="0" dirty="0">
                    <a:latin typeface="CMTI12"/>
                  </a:rPr>
                  <a:t>Probability of passing through a node</a:t>
                </a:r>
                <a:r>
                  <a:rPr lang="en-US" sz="1800" b="1" i="0" u="none" strike="noStrike" baseline="0" dirty="0">
                    <a:latin typeface="CMTI12"/>
                  </a:rPr>
                  <a:t>: </a:t>
                </a:r>
                <a:r>
                  <a:rPr lang="en-US" sz="1800" dirty="0">
                    <a:latin typeface="CMTI12"/>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sub>
                        </m:sSub>
                      </m:num>
                      <m:den>
                        <m:r>
                          <a:rPr lang="en-US" sz="2400" b="0" i="1" smtClean="0">
                            <a:latin typeface="Cambria Math" panose="02040503050406030204" pitchFamily="18" charset="0"/>
                          </a:rPr>
                          <m:t>𝑇</m:t>
                        </m:r>
                      </m:den>
                    </m:f>
                  </m:oMath>
                </a14:m>
                <a:endParaRPr lang="en-US" sz="1800" dirty="0">
                  <a:latin typeface="CMTI12"/>
                </a:endParaRPr>
              </a:p>
              <a:p>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𝑖</m:t>
                        </m:r>
                      </m:sub>
                    </m:sSub>
                    <m:r>
                      <a:rPr lang="en-US" sz="1800" i="1" dirty="0">
                        <a:latin typeface="Cambria Math" panose="02040503050406030204" pitchFamily="18" charset="0"/>
                      </a:rPr>
                      <m:t> </m:t>
                    </m:r>
                  </m:oMath>
                </a14:m>
                <a:r>
                  <a:rPr lang="en-US" sz="1800" dirty="0">
                    <a:latin typeface="CMTI12"/>
                  </a:rPr>
                  <a:t>= number of paths through a node </a:t>
                </a:r>
                <a14:m>
                  <m:oMath xmlns:m="http://schemas.openxmlformats.org/officeDocument/2006/math">
                    <m:r>
                      <a:rPr lang="en-US" sz="1800" i="1" dirty="0" smtClean="0">
                        <a:latin typeface="Cambria Math" panose="02040503050406030204" pitchFamily="18" charset="0"/>
                      </a:rPr>
                      <m:t>𝑖</m:t>
                    </m:r>
                  </m:oMath>
                </a14:m>
                <a:r>
                  <a:rPr lang="en-US" sz="1800" dirty="0">
                    <a:latin typeface="CMTI12"/>
                  </a:rPr>
                  <a:t>,</a:t>
                </a:r>
              </a:p>
              <a:p>
                <a:r>
                  <a:rPr lang="en-US" sz="1800" dirty="0">
                    <a:latin typeface="CMTI12"/>
                  </a:rPr>
                  <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r>
                      <a:rPr lang="en-US" sz="1800" b="0" i="1" smtClean="0">
                        <a:latin typeface="Cambria Math" panose="02040503050406030204" pitchFamily="18" charset="0"/>
                      </a:rPr>
                      <m:t>𝑀𝑒𝑠𝑠𝑎𝑔𝑒𝑠</m:t>
                    </m:r>
                    <m:r>
                      <a:rPr lang="en-US" sz="1800" b="0" i="1" smtClean="0">
                        <a:latin typeface="Cambria Math" panose="02040503050406030204" pitchFamily="18" charset="0"/>
                      </a:rPr>
                      <m:t> </m:t>
                    </m:r>
                    <m:r>
                      <a:rPr lang="en-US" sz="1800" b="0" i="1" smtClean="0">
                        <a:latin typeface="Cambria Math" panose="02040503050406030204" pitchFamily="18" charset="0"/>
                      </a:rPr>
                      <m:t>𝑓𝑟𝑜𝑚</m:t>
                    </m:r>
                    <m:r>
                      <a:rPr lang="en-US" sz="1800" b="0" i="1" smtClean="0">
                        <a:latin typeface="Cambria Math" panose="02040503050406030204" pitchFamily="18" charset="0"/>
                      </a:rPr>
                      <m:t> </m:t>
                    </m:r>
                    <m:r>
                      <a:rPr lang="en-US" sz="1800" b="0" i="1" smtClean="0">
                        <a:latin typeface="Cambria Math" panose="02040503050406030204" pitchFamily="18" charset="0"/>
                      </a:rPr>
                      <m:t>𝑏𝑎𝑐𝑘𝑤𝑎𝑟𝑑𝑠</m:t>
                    </m:r>
                    <m:r>
                      <a:rPr lang="en-US" sz="1800" b="0" i="1" smtClean="0">
                        <a:latin typeface="Cambria Math" panose="02040503050406030204" pitchFamily="18" charset="0"/>
                      </a:rPr>
                      <m:t> ∗</m:t>
                    </m:r>
                    <m:r>
                      <a:rPr lang="en-US" sz="1800" b="0" i="1" smtClean="0">
                        <a:latin typeface="Cambria Math" panose="02040503050406030204" pitchFamily="18" charset="0"/>
                      </a:rPr>
                      <m:t>𝑀𝑒𝑠𝑠𝑎𝑔𝑒𝑠</m:t>
                    </m:r>
                    <m:r>
                      <a:rPr lang="en-US" sz="1800" b="0" i="1" smtClean="0">
                        <a:latin typeface="Cambria Math" panose="02040503050406030204" pitchFamily="18" charset="0"/>
                      </a:rPr>
                      <m:t> </m:t>
                    </m:r>
                    <m:r>
                      <a:rPr lang="en-US" sz="1800" b="0" i="1" smtClean="0">
                        <a:latin typeface="Cambria Math" panose="02040503050406030204" pitchFamily="18" charset="0"/>
                      </a:rPr>
                      <m:t>𝑓𝑟𝑜𝑚</m:t>
                    </m:r>
                    <m:r>
                      <a:rPr lang="en-US" sz="1800" b="0" i="1" smtClean="0">
                        <a:latin typeface="Cambria Math" panose="02040503050406030204" pitchFamily="18" charset="0"/>
                      </a:rPr>
                      <m:t> </m:t>
                    </m:r>
                    <m:r>
                      <a:rPr lang="en-US" sz="1800" b="0" i="1" smtClean="0">
                        <a:latin typeface="Cambria Math" panose="02040503050406030204" pitchFamily="18" charset="0"/>
                      </a:rPr>
                      <m:t>𝑓𝑜𝑟𝑤𝑎𝑟𝑑𝑠</m:t>
                    </m:r>
                  </m:oMath>
                </a14:m>
                <a:endParaRPr lang="en-US" sz="1800" dirty="0">
                  <a:latin typeface="CMTI12"/>
                </a:endParaRPr>
              </a:p>
              <a:p>
                <a:r>
                  <a:rPr lang="en-US" sz="1800" dirty="0">
                    <a:latin typeface="CMTI12"/>
                  </a:rPr>
                  <a:t> </a:t>
                </a:r>
                <a14:m>
                  <m:oMath xmlns:m="http://schemas.openxmlformats.org/officeDocument/2006/math">
                    <m:r>
                      <a:rPr lang="en-US" sz="1800" b="0" i="1" smtClean="0">
                        <a:latin typeface="Cambria Math" panose="02040503050406030204" pitchFamily="18" charset="0"/>
                      </a:rPr>
                      <m:t>𝑇</m:t>
                    </m:r>
                    <m:r>
                      <a:rPr lang="en-US" sz="1800" b="0" i="1" smtClean="0">
                        <a:latin typeface="Cambria Math" panose="02040503050406030204" pitchFamily="18" charset="0"/>
                      </a:rPr>
                      <m:t>=</m:t>
                    </m:r>
                    <m:nary>
                      <m:naryPr>
                        <m:chr m:val="∑"/>
                        <m:supHide m:val="on"/>
                        <m:ctrlPr>
                          <a:rPr lang="en-US" sz="1800" b="0" i="1" smtClean="0">
                            <a:latin typeface="Cambria Math" panose="02040503050406030204" pitchFamily="18" charset="0"/>
                          </a:rPr>
                        </m:ctrlPr>
                      </m:naryPr>
                      <m:sub>
                        <m:r>
                          <a:rPr lang="en-US" sz="1800" b="0" i="1" smtClean="0">
                            <a:latin typeface="Cambria Math" panose="02040503050406030204" pitchFamily="18" charset="0"/>
                          </a:rPr>
                          <m:t>𝑖</m:t>
                        </m:r>
                      </m:sub>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𝑖</m:t>
                            </m:r>
                          </m:sub>
                        </m:sSub>
                      </m:e>
                    </m:nary>
                  </m:oMath>
                </a14:m>
                <a:endParaRPr lang="en-US" sz="1800" dirty="0">
                  <a:latin typeface="CMTI12"/>
                </a:endParaRPr>
              </a:p>
              <a:p>
                <a:pPr algn="l"/>
                <a:endParaRPr lang="en-US" dirty="0"/>
              </a:p>
            </p:txBody>
          </p:sp>
        </mc:Choice>
        <mc:Fallback xmlns="">
          <p:sp>
            <p:nvSpPr>
              <p:cNvPr id="3" name="Content Placeholder 2">
                <a:extLst>
                  <a:ext uri="{FF2B5EF4-FFF2-40B4-BE49-F238E27FC236}">
                    <a16:creationId xmlns:a16="http://schemas.microsoft.com/office/drawing/2014/main" id="{88B97ABC-355C-4F79-BDC4-62F24E24AE07}"/>
                  </a:ext>
                </a:extLst>
              </p:cNvPr>
              <p:cNvSpPr>
                <a:spLocks noGrp="1" noRot="1" noChangeAspect="1" noMove="1" noResize="1" noEditPoints="1" noAdjustHandles="1" noChangeArrowheads="1" noChangeShapeType="1" noTextEdit="1"/>
              </p:cNvSpPr>
              <p:nvPr>
                <p:ph idx="1"/>
              </p:nvPr>
            </p:nvSpPr>
            <p:spPr>
              <a:xfrm>
                <a:off x="1325230" y="4039206"/>
                <a:ext cx="7832585" cy="2104679"/>
              </a:xfrm>
              <a:blipFill>
                <a:blip r:embed="rId2"/>
                <a:stretch>
                  <a:fillRect l="-1790" t="-4348" b="-1333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B0C733A-7F0D-4655-84FB-1860EBCBCE06}"/>
              </a:ext>
            </a:extLst>
          </p:cNvPr>
          <p:cNvSpPr>
            <a:spLocks noGrp="1"/>
          </p:cNvSpPr>
          <p:nvPr>
            <p:ph type="sldNum" sz="quarter" idx="12"/>
          </p:nvPr>
        </p:nvSpPr>
        <p:spPr/>
        <p:txBody>
          <a:bodyPr/>
          <a:lstStyle/>
          <a:p>
            <a:fld id="{81561042-0DC2-4A04-AA50-F6D44EB20EBA}" type="slidenum">
              <a:rPr lang="en-US" smtClean="0"/>
              <a:t>72</a:t>
            </a:fld>
            <a:endParaRPr lang="en-US"/>
          </a:p>
        </p:txBody>
      </p:sp>
      <p:sp>
        <p:nvSpPr>
          <p:cNvPr id="6" name="TextBox 5">
            <a:extLst>
              <a:ext uri="{FF2B5EF4-FFF2-40B4-BE49-F238E27FC236}">
                <a16:creationId xmlns:a16="http://schemas.microsoft.com/office/drawing/2014/main" id="{E46DE3E3-6225-4E79-B31E-E0E253FC5584}"/>
              </a:ext>
            </a:extLst>
          </p:cNvPr>
          <p:cNvSpPr txBox="1"/>
          <p:nvPr/>
        </p:nvSpPr>
        <p:spPr bwMode="gray">
          <a:xfrm>
            <a:off x="120121" y="6486806"/>
            <a:ext cx="10503887" cy="276999"/>
          </a:xfrm>
          <a:prstGeom prst="rect">
            <a:avLst/>
          </a:prstGeom>
          <a:noFill/>
        </p:spPr>
        <p:txBody>
          <a:bodyPr wrap="square">
            <a:spAutoFit/>
          </a:bodyPr>
          <a:lstStyle/>
          <a:p>
            <a:r>
              <a:rPr lang="en-US" sz="1200" dirty="0"/>
              <a:t>[MacKay 2003] MacKay, D. JC.(2003), Information theory, inference and learning algorithms. Cambridge university press.</a:t>
            </a:r>
          </a:p>
        </p:txBody>
      </p:sp>
      <p:pic>
        <p:nvPicPr>
          <p:cNvPr id="10" name="Picture 9">
            <a:extLst>
              <a:ext uri="{FF2B5EF4-FFF2-40B4-BE49-F238E27FC236}">
                <a16:creationId xmlns:a16="http://schemas.microsoft.com/office/drawing/2014/main" id="{1D0DBE85-A39D-4310-8C25-6D6196000A8B}"/>
              </a:ext>
            </a:extLst>
          </p:cNvPr>
          <p:cNvPicPr>
            <a:picLocks noChangeAspect="1"/>
          </p:cNvPicPr>
          <p:nvPr/>
        </p:nvPicPr>
        <p:blipFill>
          <a:blip r:embed="rId3"/>
          <a:stretch>
            <a:fillRect/>
          </a:stretch>
        </p:blipFill>
        <p:spPr>
          <a:xfrm>
            <a:off x="1432907" y="1061135"/>
            <a:ext cx="2221130" cy="216947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A943908-A7C7-44F1-ABF4-1154C3DA5FCE}"/>
                  </a:ext>
                </a:extLst>
              </p:cNvPr>
              <p:cNvSpPr txBox="1"/>
              <p:nvPr/>
            </p:nvSpPr>
            <p:spPr bwMode="gray">
              <a:xfrm>
                <a:off x="1298501" y="3116582"/>
                <a:ext cx="2311965" cy="646331"/>
              </a:xfrm>
              <a:prstGeom prst="rect">
                <a:avLst/>
              </a:prstGeom>
              <a:noFill/>
            </p:spPr>
            <p:txBody>
              <a:bodyPr wrap="square">
                <a:spAutoFit/>
              </a:bodyPr>
              <a:lstStyle/>
              <a:p>
                <a:pPr algn="l"/>
                <a:r>
                  <a:rPr lang="en-US" sz="1800" b="0" i="0" u="none" strike="noStrike" baseline="0" dirty="0">
                    <a:latin typeface="CMR10~47"/>
                  </a:rPr>
                  <a:t>Messages sent in the</a:t>
                </a:r>
              </a:p>
              <a:p>
                <a:pPr algn="l"/>
                <a:r>
                  <a:rPr lang="en-US" sz="1800" b="0" i="0" u="none" strike="noStrike" baseline="0" dirty="0">
                    <a:latin typeface="CMR10~47"/>
                  </a:rPr>
                  <a:t>forward paths </a:t>
                </a:r>
                <a14:m>
                  <m:oMath xmlns:m="http://schemas.openxmlformats.org/officeDocument/2006/math">
                    <m:r>
                      <a:rPr lang="en-US" sz="1800" b="0" i="1" u="none" strike="noStrike" baseline="0" smtClean="0">
                        <a:latin typeface="Cambria Math" panose="02040503050406030204" pitchFamily="18" charset="0"/>
                      </a:rPr>
                      <m:t>𝐴</m:t>
                    </m:r>
                    <m:r>
                      <a:rPr lang="en-US" sz="1800" b="0" i="1" u="none" strike="noStrike" baseline="0" smtClean="0">
                        <a:latin typeface="Cambria Math" panose="02040503050406030204" pitchFamily="18" charset="0"/>
                      </a:rPr>
                      <m:t>→</m:t>
                    </m:r>
                    <m:r>
                      <a:rPr lang="en-US" sz="1800" b="0" i="1" u="none" strike="noStrike" baseline="0" smtClean="0">
                        <a:latin typeface="Cambria Math" panose="02040503050406030204" pitchFamily="18" charset="0"/>
                      </a:rPr>
                      <m:t>𝐵</m:t>
                    </m:r>
                  </m:oMath>
                </a14:m>
                <a:endParaRPr lang="en-US" dirty="0"/>
              </a:p>
            </p:txBody>
          </p:sp>
        </mc:Choice>
        <mc:Fallback xmlns="">
          <p:sp>
            <p:nvSpPr>
              <p:cNvPr id="12" name="TextBox 11">
                <a:extLst>
                  <a:ext uri="{FF2B5EF4-FFF2-40B4-BE49-F238E27FC236}">
                    <a16:creationId xmlns:a16="http://schemas.microsoft.com/office/drawing/2014/main" id="{BA943908-A7C7-44F1-ABF4-1154C3DA5FCE}"/>
                  </a:ext>
                </a:extLst>
              </p:cNvPr>
              <p:cNvSpPr txBox="1">
                <a:spLocks noRot="1" noChangeAspect="1" noMove="1" noResize="1" noEditPoints="1" noAdjustHandles="1" noChangeArrowheads="1" noChangeShapeType="1" noTextEdit="1"/>
              </p:cNvSpPr>
              <p:nvPr/>
            </p:nvSpPr>
            <p:spPr bwMode="gray">
              <a:xfrm>
                <a:off x="1298501" y="3116582"/>
                <a:ext cx="2311965" cy="646331"/>
              </a:xfrm>
              <a:prstGeom prst="rect">
                <a:avLst/>
              </a:prstGeom>
              <a:blipFill>
                <a:blip r:embed="rId4"/>
                <a:stretch>
                  <a:fillRect l="-2111" t="-4717"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9CC0084-7677-4F02-8D3B-B559AF081F13}"/>
                  </a:ext>
                </a:extLst>
              </p:cNvPr>
              <p:cNvSpPr txBox="1"/>
              <p:nvPr/>
            </p:nvSpPr>
            <p:spPr bwMode="gray">
              <a:xfrm>
                <a:off x="4138808" y="3276769"/>
                <a:ext cx="2205431" cy="369332"/>
              </a:xfrm>
              <a:prstGeom prst="rect">
                <a:avLst/>
              </a:prstGeom>
              <a:noFill/>
            </p:spPr>
            <p:txBody>
              <a:bodyPr wrap="square">
                <a:spAutoFit/>
              </a:bodyPr>
              <a:lstStyle/>
              <a:p>
                <a:r>
                  <a:rPr lang="en-US" sz="1800" b="0" i="0" u="none" strike="noStrike" baseline="0" dirty="0">
                    <a:latin typeface="CMR10~47"/>
                  </a:rPr>
                  <a:t>The </a:t>
                </a:r>
                <a:r>
                  <a:rPr lang="en-US" dirty="0">
                    <a:latin typeface="CMR10~47"/>
                  </a:rPr>
                  <a:t>five</a:t>
                </a:r>
                <a:r>
                  <a:rPr lang="en-US" sz="1800" b="0" i="0" u="none" strike="noStrike" baseline="0" dirty="0">
                    <a:latin typeface="CMR10~47"/>
                  </a:rPr>
                  <a:t> paths </a:t>
                </a:r>
                <a14:m>
                  <m:oMath xmlns:m="http://schemas.openxmlformats.org/officeDocument/2006/math">
                    <m:r>
                      <a:rPr lang="en-US" sz="1800" b="0" i="1" u="none" strike="noStrike" baseline="0" smtClean="0">
                        <a:latin typeface="Cambria Math" panose="02040503050406030204" pitchFamily="18" charset="0"/>
                      </a:rPr>
                      <m:t>𝐴</m:t>
                    </m:r>
                    <m:r>
                      <a:rPr lang="en-US" sz="1800" b="0" i="1" u="none" strike="noStrike" baseline="0" smtClean="0">
                        <a:latin typeface="Cambria Math" panose="02040503050406030204" pitchFamily="18" charset="0"/>
                      </a:rPr>
                      <m:t>→</m:t>
                    </m:r>
                    <m:r>
                      <a:rPr lang="en-US" sz="1800" b="0" i="1" u="none" strike="noStrike" baseline="0" smtClean="0">
                        <a:latin typeface="Cambria Math" panose="02040503050406030204" pitchFamily="18" charset="0"/>
                      </a:rPr>
                      <m:t>𝐵</m:t>
                    </m:r>
                  </m:oMath>
                </a14:m>
                <a:endParaRPr lang="en-US" dirty="0"/>
              </a:p>
            </p:txBody>
          </p:sp>
        </mc:Choice>
        <mc:Fallback xmlns="">
          <p:sp>
            <p:nvSpPr>
              <p:cNvPr id="14" name="TextBox 13">
                <a:extLst>
                  <a:ext uri="{FF2B5EF4-FFF2-40B4-BE49-F238E27FC236}">
                    <a16:creationId xmlns:a16="http://schemas.microsoft.com/office/drawing/2014/main" id="{79CC0084-7677-4F02-8D3B-B559AF081F13}"/>
                  </a:ext>
                </a:extLst>
              </p:cNvPr>
              <p:cNvSpPr txBox="1">
                <a:spLocks noRot="1" noChangeAspect="1" noMove="1" noResize="1" noEditPoints="1" noAdjustHandles="1" noChangeArrowheads="1" noChangeShapeType="1" noTextEdit="1"/>
              </p:cNvSpPr>
              <p:nvPr/>
            </p:nvSpPr>
            <p:spPr bwMode="gray">
              <a:xfrm>
                <a:off x="4138808" y="3276769"/>
                <a:ext cx="2205431" cy="369332"/>
              </a:xfrm>
              <a:prstGeom prst="rect">
                <a:avLst/>
              </a:prstGeom>
              <a:blipFill>
                <a:blip r:embed="rId5"/>
                <a:stretch>
                  <a:fillRect l="-2486" t="-8333" b="-2833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760CFCC8-097E-40F8-9B46-BC853BB8F75F}"/>
              </a:ext>
            </a:extLst>
          </p:cNvPr>
          <p:cNvPicPr>
            <a:picLocks noChangeAspect="1"/>
          </p:cNvPicPr>
          <p:nvPr/>
        </p:nvPicPr>
        <p:blipFill>
          <a:blip r:embed="rId6"/>
          <a:stretch>
            <a:fillRect/>
          </a:stretch>
        </p:blipFill>
        <p:spPr>
          <a:xfrm>
            <a:off x="3890358" y="991063"/>
            <a:ext cx="2298612" cy="2135040"/>
          </a:xfrm>
          <a:prstGeom prst="rect">
            <a:avLst/>
          </a:prstGeom>
        </p:spPr>
      </p:pic>
      <p:pic>
        <p:nvPicPr>
          <p:cNvPr id="18" name="Picture 17">
            <a:extLst>
              <a:ext uri="{FF2B5EF4-FFF2-40B4-BE49-F238E27FC236}">
                <a16:creationId xmlns:a16="http://schemas.microsoft.com/office/drawing/2014/main" id="{737DEFC3-D551-4A59-A660-7E248FBB7F38}"/>
              </a:ext>
            </a:extLst>
          </p:cNvPr>
          <p:cNvPicPr>
            <a:picLocks noChangeAspect="1"/>
          </p:cNvPicPr>
          <p:nvPr/>
        </p:nvPicPr>
        <p:blipFill>
          <a:blip r:embed="rId7"/>
          <a:stretch>
            <a:fillRect/>
          </a:stretch>
        </p:blipFill>
        <p:spPr>
          <a:xfrm>
            <a:off x="6592690" y="1003985"/>
            <a:ext cx="2246957" cy="2272784"/>
          </a:xfrm>
          <a:prstGeom prst="rect">
            <a:avLst/>
          </a:prstGeom>
        </p:spPr>
      </p:pic>
      <p:sp>
        <p:nvSpPr>
          <p:cNvPr id="20" name="TextBox 19">
            <a:extLst>
              <a:ext uri="{FF2B5EF4-FFF2-40B4-BE49-F238E27FC236}">
                <a16:creationId xmlns:a16="http://schemas.microsoft.com/office/drawing/2014/main" id="{D6C6E96C-FEA7-4C00-802E-84233222ED81}"/>
              </a:ext>
            </a:extLst>
          </p:cNvPr>
          <p:cNvSpPr txBox="1"/>
          <p:nvPr/>
        </p:nvSpPr>
        <p:spPr bwMode="gray">
          <a:xfrm>
            <a:off x="6433532" y="3342691"/>
            <a:ext cx="4034370" cy="646331"/>
          </a:xfrm>
          <a:prstGeom prst="rect">
            <a:avLst/>
          </a:prstGeom>
          <a:noFill/>
        </p:spPr>
        <p:txBody>
          <a:bodyPr wrap="square">
            <a:spAutoFit/>
          </a:bodyPr>
          <a:lstStyle/>
          <a:p>
            <a:pPr algn="l"/>
            <a:r>
              <a:rPr lang="en-US" sz="1800" b="0" i="0" u="none" strike="noStrike" baseline="0" dirty="0">
                <a:latin typeface="CMR10~47"/>
              </a:rPr>
              <a:t>Messages sent in the Forward (top-left) and </a:t>
            </a:r>
            <a:r>
              <a:rPr lang="en-US" dirty="0">
                <a:latin typeface="CMR10~47"/>
              </a:rPr>
              <a:t>B</a:t>
            </a:r>
            <a:r>
              <a:rPr lang="en-US" sz="1800" b="0" i="0" u="none" strike="noStrike" baseline="0" dirty="0">
                <a:latin typeface="CMR10~47"/>
              </a:rPr>
              <a:t>ackward (botto</a:t>
            </a:r>
            <a:r>
              <a:rPr lang="en-US" dirty="0">
                <a:latin typeface="CMR10~47"/>
              </a:rPr>
              <a:t>m-right)</a:t>
            </a:r>
            <a:r>
              <a:rPr lang="en-US" sz="1800" b="0" i="0" u="none" strike="noStrike" baseline="0" dirty="0">
                <a:latin typeface="CMR10~47"/>
              </a:rPr>
              <a:t> paths</a:t>
            </a:r>
            <a:endParaRPr lang="en-US" dirty="0"/>
          </a:p>
        </p:txBody>
      </p:sp>
    </p:spTree>
    <p:extLst>
      <p:ext uri="{BB962C8B-B14F-4D97-AF65-F5344CB8AC3E}">
        <p14:creationId xmlns:p14="http://schemas.microsoft.com/office/powerpoint/2010/main" val="101275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2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B263A-D19D-4066-AC4E-D90D3275BFB4}"/>
              </a:ext>
            </a:extLst>
          </p:cNvPr>
          <p:cNvSpPr>
            <a:spLocks noGrp="1"/>
          </p:cNvSpPr>
          <p:nvPr>
            <p:ph type="title"/>
          </p:nvPr>
        </p:nvSpPr>
        <p:spPr>
          <a:xfrm>
            <a:off x="478369" y="144001"/>
            <a:ext cx="9787421" cy="555840"/>
          </a:xfrm>
        </p:spPr>
        <p:txBody>
          <a:bodyPr/>
          <a:lstStyle/>
          <a:p>
            <a:r>
              <a:rPr lang="en-US" dirty="0"/>
              <a:t>Message Passing – </a:t>
            </a:r>
            <a:r>
              <a:rPr lang="sv-SE" dirty="0"/>
              <a:t>Viterbi </a:t>
            </a:r>
            <a:r>
              <a:rPr lang="en-US" dirty="0"/>
              <a:t>algorithm </a:t>
            </a:r>
            <a:r>
              <a:rPr lang="en-US" sz="1800" dirty="0"/>
              <a:t>[McKay 2003]</a:t>
            </a:r>
            <a:r>
              <a:rPr lang="en-US" dirty="0"/>
              <a:t> </a:t>
            </a:r>
          </a:p>
        </p:txBody>
      </p:sp>
      <p:sp>
        <p:nvSpPr>
          <p:cNvPr id="3" name="Content Placeholder 2">
            <a:extLst>
              <a:ext uri="{FF2B5EF4-FFF2-40B4-BE49-F238E27FC236}">
                <a16:creationId xmlns:a16="http://schemas.microsoft.com/office/drawing/2014/main" id="{88B97ABC-355C-4F79-BDC4-62F24E24AE07}"/>
              </a:ext>
            </a:extLst>
          </p:cNvPr>
          <p:cNvSpPr>
            <a:spLocks noGrp="1"/>
          </p:cNvSpPr>
          <p:nvPr>
            <p:ph idx="1"/>
          </p:nvPr>
        </p:nvSpPr>
        <p:spPr>
          <a:xfrm>
            <a:off x="3921550" y="1228400"/>
            <a:ext cx="8030205" cy="2792046"/>
          </a:xfrm>
        </p:spPr>
        <p:txBody>
          <a:bodyPr/>
          <a:lstStyle/>
          <a:p>
            <a:pPr>
              <a:lnSpc>
                <a:spcPct val="100000"/>
              </a:lnSpc>
            </a:pPr>
            <a:r>
              <a:rPr lang="en-US" sz="1600" b="1" u="sng" dirty="0">
                <a:latin typeface="+mj-lt"/>
              </a:rPr>
              <a:t>Algorithm</a:t>
            </a:r>
          </a:p>
          <a:p>
            <a:pPr marL="342900" indent="-342900">
              <a:lnSpc>
                <a:spcPct val="100000"/>
              </a:lnSpc>
              <a:buFont typeface="+mj-lt"/>
              <a:buAutoNum type="arabicPeriod"/>
            </a:pPr>
            <a:r>
              <a:rPr lang="en-US" sz="1600" dirty="0">
                <a:latin typeface="+mj-lt"/>
              </a:rPr>
              <a:t>Set the cost of first node to zero</a:t>
            </a:r>
          </a:p>
          <a:p>
            <a:pPr marL="342900" indent="-342900">
              <a:lnSpc>
                <a:spcPct val="100000"/>
              </a:lnSpc>
              <a:buFont typeface="+mj-lt"/>
              <a:buAutoNum type="arabicPeriod"/>
            </a:pPr>
            <a:r>
              <a:rPr lang="en-US" sz="1600" dirty="0"/>
              <a:t>As a node learns the costs of its predecessors, it passes these costs to its descendants</a:t>
            </a:r>
            <a:endParaRPr lang="en-US" sz="1600" dirty="0">
              <a:latin typeface="+mj-lt"/>
            </a:endParaRPr>
          </a:p>
          <a:p>
            <a:pPr marL="342900" indent="-342900">
              <a:lnSpc>
                <a:spcPct val="100000"/>
              </a:lnSpc>
              <a:buFont typeface="+mj-lt"/>
              <a:buAutoNum type="arabicPeriod"/>
            </a:pPr>
            <a:r>
              <a:rPr lang="en-US" sz="1600" dirty="0">
                <a:latin typeface="+mj-lt"/>
              </a:rPr>
              <a:t>As the message passes along each edge in the graph, the cost of that edge is added</a:t>
            </a:r>
            <a:endParaRPr lang="en-US" sz="1600" b="1" dirty="0">
              <a:latin typeface="+mj-lt"/>
            </a:endParaRPr>
          </a:p>
          <a:p>
            <a:pPr marL="342900" indent="-342900">
              <a:lnSpc>
                <a:spcPct val="100000"/>
              </a:lnSpc>
              <a:buFont typeface="+mj-lt"/>
              <a:buAutoNum type="arabicPeriod"/>
            </a:pPr>
            <a:r>
              <a:rPr lang="en-US" sz="1600" dirty="0">
                <a:latin typeface="+mj-lt"/>
              </a:rPr>
              <a:t>When conflicting costs arrive, take the minimum (that is why this algorithm also called min-sum)</a:t>
            </a:r>
          </a:p>
          <a:p>
            <a:pPr algn="l"/>
            <a:endParaRPr lang="en-US" dirty="0"/>
          </a:p>
        </p:txBody>
      </p:sp>
      <p:sp>
        <p:nvSpPr>
          <p:cNvPr id="4" name="Slide Number Placeholder 3">
            <a:extLst>
              <a:ext uri="{FF2B5EF4-FFF2-40B4-BE49-F238E27FC236}">
                <a16:creationId xmlns:a16="http://schemas.microsoft.com/office/drawing/2014/main" id="{6B0C733A-7F0D-4655-84FB-1860EBCBCE06}"/>
              </a:ext>
            </a:extLst>
          </p:cNvPr>
          <p:cNvSpPr>
            <a:spLocks noGrp="1"/>
          </p:cNvSpPr>
          <p:nvPr>
            <p:ph type="sldNum" sz="quarter" idx="12"/>
          </p:nvPr>
        </p:nvSpPr>
        <p:spPr/>
        <p:txBody>
          <a:bodyPr/>
          <a:lstStyle/>
          <a:p>
            <a:fld id="{81561042-0DC2-4A04-AA50-F6D44EB20EBA}" type="slidenum">
              <a:rPr lang="en-US" smtClean="0"/>
              <a:t>73</a:t>
            </a:fld>
            <a:endParaRPr lang="en-US"/>
          </a:p>
        </p:txBody>
      </p:sp>
      <p:sp>
        <p:nvSpPr>
          <p:cNvPr id="6" name="TextBox 5">
            <a:extLst>
              <a:ext uri="{FF2B5EF4-FFF2-40B4-BE49-F238E27FC236}">
                <a16:creationId xmlns:a16="http://schemas.microsoft.com/office/drawing/2014/main" id="{E46DE3E3-6225-4E79-B31E-E0E253FC5584}"/>
              </a:ext>
            </a:extLst>
          </p:cNvPr>
          <p:cNvSpPr txBox="1"/>
          <p:nvPr/>
        </p:nvSpPr>
        <p:spPr bwMode="gray">
          <a:xfrm>
            <a:off x="120121" y="6486806"/>
            <a:ext cx="10503887" cy="276999"/>
          </a:xfrm>
          <a:prstGeom prst="rect">
            <a:avLst/>
          </a:prstGeom>
          <a:noFill/>
        </p:spPr>
        <p:txBody>
          <a:bodyPr wrap="square">
            <a:spAutoFit/>
          </a:bodyPr>
          <a:lstStyle/>
          <a:p>
            <a:r>
              <a:rPr lang="en-US" sz="1200" dirty="0"/>
              <a:t>[MacKay 2003] MacKay, D. JC.(2003), Information theory, inference and learning algorithms. Cambridge university press.</a:t>
            </a:r>
          </a:p>
        </p:txBody>
      </p:sp>
      <p:pic>
        <p:nvPicPr>
          <p:cNvPr id="7" name="Picture 6">
            <a:extLst>
              <a:ext uri="{FF2B5EF4-FFF2-40B4-BE49-F238E27FC236}">
                <a16:creationId xmlns:a16="http://schemas.microsoft.com/office/drawing/2014/main" id="{E5D99169-616C-46CF-92A5-8003FCF4F943}"/>
              </a:ext>
            </a:extLst>
          </p:cNvPr>
          <p:cNvPicPr>
            <a:picLocks noChangeAspect="1"/>
          </p:cNvPicPr>
          <p:nvPr/>
        </p:nvPicPr>
        <p:blipFill>
          <a:blip r:embed="rId2"/>
          <a:stretch>
            <a:fillRect/>
          </a:stretch>
        </p:blipFill>
        <p:spPr>
          <a:xfrm>
            <a:off x="478369" y="1280823"/>
            <a:ext cx="3214648" cy="1885282"/>
          </a:xfrm>
          <a:prstGeom prst="rect">
            <a:avLst/>
          </a:prstGeom>
        </p:spPr>
      </p:pic>
      <p:pic>
        <p:nvPicPr>
          <p:cNvPr id="9" name="Picture 8">
            <a:extLst>
              <a:ext uri="{FF2B5EF4-FFF2-40B4-BE49-F238E27FC236}">
                <a16:creationId xmlns:a16="http://schemas.microsoft.com/office/drawing/2014/main" id="{1EE20273-B2E6-4922-91B5-5BC4AFED14FD}"/>
              </a:ext>
            </a:extLst>
          </p:cNvPr>
          <p:cNvPicPr>
            <a:picLocks noChangeAspect="1"/>
          </p:cNvPicPr>
          <p:nvPr/>
        </p:nvPicPr>
        <p:blipFill>
          <a:blip r:embed="rId3"/>
          <a:stretch>
            <a:fillRect/>
          </a:stretch>
        </p:blipFill>
        <p:spPr>
          <a:xfrm>
            <a:off x="120121" y="4229713"/>
            <a:ext cx="2512194" cy="1325880"/>
          </a:xfrm>
          <a:prstGeom prst="rect">
            <a:avLst/>
          </a:prstGeom>
        </p:spPr>
      </p:pic>
      <p:pic>
        <p:nvPicPr>
          <p:cNvPr id="13" name="Picture 12">
            <a:extLst>
              <a:ext uri="{FF2B5EF4-FFF2-40B4-BE49-F238E27FC236}">
                <a16:creationId xmlns:a16="http://schemas.microsoft.com/office/drawing/2014/main" id="{A39C0086-75DB-431A-9E20-7627B37B037E}"/>
              </a:ext>
            </a:extLst>
          </p:cNvPr>
          <p:cNvPicPr>
            <a:picLocks noChangeAspect="1"/>
          </p:cNvPicPr>
          <p:nvPr/>
        </p:nvPicPr>
        <p:blipFill>
          <a:blip r:embed="rId4"/>
          <a:stretch>
            <a:fillRect/>
          </a:stretch>
        </p:blipFill>
        <p:spPr>
          <a:xfrm>
            <a:off x="2572547" y="4195108"/>
            <a:ext cx="2445373" cy="1325880"/>
          </a:xfrm>
          <a:prstGeom prst="rect">
            <a:avLst/>
          </a:prstGeom>
        </p:spPr>
      </p:pic>
      <p:pic>
        <p:nvPicPr>
          <p:cNvPr id="17" name="Picture 16">
            <a:extLst>
              <a:ext uri="{FF2B5EF4-FFF2-40B4-BE49-F238E27FC236}">
                <a16:creationId xmlns:a16="http://schemas.microsoft.com/office/drawing/2014/main" id="{53929F82-1FD9-4B86-A74F-2427208A6EEF}"/>
              </a:ext>
            </a:extLst>
          </p:cNvPr>
          <p:cNvPicPr>
            <a:picLocks noChangeAspect="1"/>
          </p:cNvPicPr>
          <p:nvPr/>
        </p:nvPicPr>
        <p:blipFill>
          <a:blip r:embed="rId5"/>
          <a:stretch>
            <a:fillRect/>
          </a:stretch>
        </p:blipFill>
        <p:spPr>
          <a:xfrm>
            <a:off x="7252124" y="4166146"/>
            <a:ext cx="2392896" cy="1325880"/>
          </a:xfrm>
          <a:prstGeom prst="rect">
            <a:avLst/>
          </a:prstGeom>
        </p:spPr>
      </p:pic>
      <p:pic>
        <p:nvPicPr>
          <p:cNvPr id="21" name="Picture 20">
            <a:extLst>
              <a:ext uri="{FF2B5EF4-FFF2-40B4-BE49-F238E27FC236}">
                <a16:creationId xmlns:a16="http://schemas.microsoft.com/office/drawing/2014/main" id="{40B28588-3596-48F7-A9AB-480BB0BD5BAF}"/>
              </a:ext>
            </a:extLst>
          </p:cNvPr>
          <p:cNvPicPr>
            <a:picLocks noChangeAspect="1"/>
          </p:cNvPicPr>
          <p:nvPr/>
        </p:nvPicPr>
        <p:blipFill>
          <a:blip r:embed="rId6"/>
          <a:stretch>
            <a:fillRect/>
          </a:stretch>
        </p:blipFill>
        <p:spPr>
          <a:xfrm>
            <a:off x="4958152" y="4116420"/>
            <a:ext cx="2353741" cy="1325880"/>
          </a:xfrm>
          <a:prstGeom prst="rect">
            <a:avLst/>
          </a:prstGeom>
        </p:spPr>
      </p:pic>
      <p:pic>
        <p:nvPicPr>
          <p:cNvPr id="23" name="Picture 22">
            <a:extLst>
              <a:ext uri="{FF2B5EF4-FFF2-40B4-BE49-F238E27FC236}">
                <a16:creationId xmlns:a16="http://schemas.microsoft.com/office/drawing/2014/main" id="{16668065-42E8-4DF3-AEBB-EF72E1855337}"/>
              </a:ext>
            </a:extLst>
          </p:cNvPr>
          <p:cNvPicPr>
            <a:picLocks noChangeAspect="1"/>
          </p:cNvPicPr>
          <p:nvPr/>
        </p:nvPicPr>
        <p:blipFill>
          <a:blip r:embed="rId7"/>
          <a:stretch>
            <a:fillRect/>
          </a:stretch>
        </p:blipFill>
        <p:spPr>
          <a:xfrm>
            <a:off x="9613532" y="4186042"/>
            <a:ext cx="2458671" cy="1325880"/>
          </a:xfrm>
          <a:prstGeom prst="rect">
            <a:avLst/>
          </a:prstGeom>
        </p:spPr>
      </p:pic>
      <p:sp>
        <p:nvSpPr>
          <p:cNvPr id="25" name="TextBox 24">
            <a:extLst>
              <a:ext uri="{FF2B5EF4-FFF2-40B4-BE49-F238E27FC236}">
                <a16:creationId xmlns:a16="http://schemas.microsoft.com/office/drawing/2014/main" id="{8FD44C9F-1276-4B9B-980F-D974A6402917}"/>
              </a:ext>
            </a:extLst>
          </p:cNvPr>
          <p:cNvSpPr txBox="1"/>
          <p:nvPr/>
        </p:nvSpPr>
        <p:spPr bwMode="gray">
          <a:xfrm>
            <a:off x="212142" y="778529"/>
            <a:ext cx="4124188" cy="369332"/>
          </a:xfrm>
          <a:prstGeom prst="rect">
            <a:avLst/>
          </a:prstGeom>
          <a:noFill/>
        </p:spPr>
        <p:txBody>
          <a:bodyPr wrap="square">
            <a:spAutoFit/>
          </a:bodyPr>
          <a:lstStyle/>
          <a:p>
            <a:pPr>
              <a:lnSpc>
                <a:spcPct val="100000"/>
              </a:lnSpc>
            </a:pPr>
            <a:r>
              <a:rPr lang="en-US" sz="1800" b="1" i="0" u="none" strike="noStrike" baseline="0" dirty="0">
                <a:latin typeface="+mj-lt"/>
              </a:rPr>
              <a:t>Find the </a:t>
            </a:r>
            <a:r>
              <a:rPr lang="en-US" b="1" dirty="0">
                <a:latin typeface="+mj-lt"/>
              </a:rPr>
              <a:t>path with lowest cost</a:t>
            </a:r>
            <a:endParaRPr lang="en-US" sz="1800" b="1" dirty="0">
              <a:latin typeface="+mj-lt"/>
            </a:endParaRPr>
          </a:p>
        </p:txBody>
      </p:sp>
    </p:spTree>
    <p:extLst>
      <p:ext uri="{BB962C8B-B14F-4D97-AF65-F5344CB8AC3E}">
        <p14:creationId xmlns:p14="http://schemas.microsoft.com/office/powerpoint/2010/main" val="71077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902AB-8304-48B4-9872-1C45E5BE214F}"/>
              </a:ext>
            </a:extLst>
          </p:cNvPr>
          <p:cNvSpPr>
            <a:spLocks noGrp="1"/>
          </p:cNvSpPr>
          <p:nvPr>
            <p:ph type="title"/>
          </p:nvPr>
        </p:nvSpPr>
        <p:spPr/>
        <p:txBody>
          <a:bodyPr/>
          <a:lstStyle/>
          <a:p>
            <a:r>
              <a:rPr lang="en-US" dirty="0"/>
              <a:t>Generalized Distributive Law (GDL)</a:t>
            </a:r>
          </a:p>
        </p:txBody>
      </p:sp>
      <p:sp>
        <p:nvSpPr>
          <p:cNvPr id="3" name="Content Placeholder 2">
            <a:extLst>
              <a:ext uri="{FF2B5EF4-FFF2-40B4-BE49-F238E27FC236}">
                <a16:creationId xmlns:a16="http://schemas.microsoft.com/office/drawing/2014/main" id="{540E5D07-79FC-405D-9746-543B6676007E}"/>
              </a:ext>
            </a:extLst>
          </p:cNvPr>
          <p:cNvSpPr>
            <a:spLocks noGrp="1"/>
          </p:cNvSpPr>
          <p:nvPr>
            <p:ph idx="1"/>
          </p:nvPr>
        </p:nvSpPr>
        <p:spPr>
          <a:xfrm>
            <a:off x="5263764" y="4043649"/>
            <a:ext cx="6822220" cy="2554545"/>
          </a:xfrm>
        </p:spPr>
        <p:txBody>
          <a:bodyPr/>
          <a:lstStyle/>
          <a:p>
            <a:pPr>
              <a:lnSpc>
                <a:spcPct val="100000"/>
              </a:lnSpc>
            </a:pPr>
            <a:r>
              <a:rPr lang="en-US" sz="1800" b="1" u="sng" dirty="0"/>
              <a:t>Algorithms:</a:t>
            </a:r>
          </a:p>
          <a:p>
            <a:pPr marL="342900" indent="-342900">
              <a:lnSpc>
                <a:spcPct val="100000"/>
              </a:lnSpc>
              <a:buFont typeface="Arial" panose="020B0604020202020204" pitchFamily="34" charset="0"/>
              <a:buChar char="•"/>
            </a:pPr>
            <a:r>
              <a:rPr lang="en-US" sz="1800" dirty="0"/>
              <a:t>Baum-Welch Algorithm (HMM)</a:t>
            </a:r>
          </a:p>
          <a:p>
            <a:pPr marL="342900" indent="-342900">
              <a:lnSpc>
                <a:spcPct val="100000"/>
              </a:lnSpc>
              <a:buFont typeface="Arial" panose="020B0604020202020204" pitchFamily="34" charset="0"/>
              <a:buChar char="•"/>
            </a:pPr>
            <a:r>
              <a:rPr lang="en-US" sz="1800" dirty="0"/>
              <a:t>Fast Fourier transform (FFT) on any finite Abelian group</a:t>
            </a:r>
          </a:p>
          <a:p>
            <a:pPr marL="342900" indent="-342900">
              <a:lnSpc>
                <a:spcPct val="100000"/>
              </a:lnSpc>
              <a:buFont typeface="Arial" panose="020B0604020202020204" pitchFamily="34" charset="0"/>
              <a:buChar char="•"/>
            </a:pPr>
            <a:r>
              <a:rPr lang="en-US" sz="1800" dirty="0" err="1"/>
              <a:t>Gallager</a:t>
            </a:r>
            <a:r>
              <a:rPr lang="en-US" sz="1800" dirty="0"/>
              <a:t>–Tanner–</a:t>
            </a:r>
            <a:r>
              <a:rPr lang="en-US" sz="1800" dirty="0" err="1"/>
              <a:t>Wiberg</a:t>
            </a:r>
            <a:r>
              <a:rPr lang="en-US" sz="1800" dirty="0"/>
              <a:t> decoding algorithm</a:t>
            </a:r>
          </a:p>
          <a:p>
            <a:pPr marL="342900" indent="-342900">
              <a:lnSpc>
                <a:spcPct val="100000"/>
              </a:lnSpc>
              <a:buFont typeface="Arial" panose="020B0604020202020204" pitchFamily="34" charset="0"/>
              <a:buChar char="•"/>
            </a:pPr>
            <a:r>
              <a:rPr lang="en-US" sz="1800" dirty="0"/>
              <a:t>Viterbi’s algorithm</a:t>
            </a:r>
          </a:p>
          <a:p>
            <a:pPr marL="342900" indent="-342900">
              <a:lnSpc>
                <a:spcPct val="100000"/>
              </a:lnSpc>
              <a:buFont typeface="Arial" panose="020B0604020202020204" pitchFamily="34" charset="0"/>
              <a:buChar char="•"/>
            </a:pPr>
            <a:r>
              <a:rPr lang="en-US" sz="1800" dirty="0"/>
              <a:t>BCJR algorithm </a:t>
            </a:r>
          </a:p>
          <a:p>
            <a:pPr marL="342900" indent="-342900">
              <a:lnSpc>
                <a:spcPct val="100000"/>
              </a:lnSpc>
              <a:buFont typeface="Arial" panose="020B0604020202020204" pitchFamily="34" charset="0"/>
              <a:buChar char="•"/>
            </a:pPr>
            <a:r>
              <a:rPr lang="en-US" sz="1800" dirty="0"/>
              <a:t>Pearl’s “belief propagation” algorithm</a:t>
            </a:r>
          </a:p>
        </p:txBody>
      </p:sp>
      <p:sp>
        <p:nvSpPr>
          <p:cNvPr id="4" name="Slide Number Placeholder 3">
            <a:extLst>
              <a:ext uri="{FF2B5EF4-FFF2-40B4-BE49-F238E27FC236}">
                <a16:creationId xmlns:a16="http://schemas.microsoft.com/office/drawing/2014/main" id="{452640C6-8AA3-441E-9A83-AD980FCC7968}"/>
              </a:ext>
            </a:extLst>
          </p:cNvPr>
          <p:cNvSpPr>
            <a:spLocks noGrp="1"/>
          </p:cNvSpPr>
          <p:nvPr>
            <p:ph type="sldNum" sz="quarter" idx="12"/>
          </p:nvPr>
        </p:nvSpPr>
        <p:spPr/>
        <p:txBody>
          <a:bodyPr/>
          <a:lstStyle/>
          <a:p>
            <a:fld id="{81561042-0DC2-4A04-AA50-F6D44EB20EBA}" type="slidenum">
              <a:rPr lang="en-US" smtClean="0"/>
              <a:t>74</a:t>
            </a:fld>
            <a:endParaRPr lang="en-US"/>
          </a:p>
        </p:txBody>
      </p:sp>
      <p:pic>
        <p:nvPicPr>
          <p:cNvPr id="6" name="Picture 5">
            <a:extLst>
              <a:ext uri="{FF2B5EF4-FFF2-40B4-BE49-F238E27FC236}">
                <a16:creationId xmlns:a16="http://schemas.microsoft.com/office/drawing/2014/main" id="{E6E5261D-BFCD-4879-95A7-C29BE2035C75}"/>
              </a:ext>
            </a:extLst>
          </p:cNvPr>
          <p:cNvPicPr>
            <a:picLocks noChangeAspect="1"/>
          </p:cNvPicPr>
          <p:nvPr/>
        </p:nvPicPr>
        <p:blipFill>
          <a:blip r:embed="rId2"/>
          <a:stretch>
            <a:fillRect/>
          </a:stretch>
        </p:blipFill>
        <p:spPr>
          <a:xfrm>
            <a:off x="355821" y="1044140"/>
            <a:ext cx="4725062" cy="4138855"/>
          </a:xfrm>
          <a:prstGeom prst="rect">
            <a:avLst/>
          </a:prstGeom>
        </p:spPr>
      </p:pic>
      <p:sp>
        <p:nvSpPr>
          <p:cNvPr id="8" name="TextBox 7">
            <a:extLst>
              <a:ext uri="{FF2B5EF4-FFF2-40B4-BE49-F238E27FC236}">
                <a16:creationId xmlns:a16="http://schemas.microsoft.com/office/drawing/2014/main" id="{DF049540-6866-4806-A8D9-51F457C6C7E9}"/>
              </a:ext>
            </a:extLst>
          </p:cNvPr>
          <p:cNvSpPr txBox="1"/>
          <p:nvPr/>
        </p:nvSpPr>
        <p:spPr bwMode="gray">
          <a:xfrm>
            <a:off x="355821" y="5320922"/>
            <a:ext cx="3823287" cy="985875"/>
          </a:xfrm>
          <a:prstGeom prst="rect">
            <a:avLst/>
          </a:prstGeom>
          <a:noFill/>
        </p:spPr>
        <p:txBody>
          <a:bodyPr wrap="square">
            <a:spAutoFit/>
          </a:bodyPr>
          <a:lstStyle/>
          <a:p>
            <a:r>
              <a:rPr lang="en-US" sz="1400" dirty="0" err="1"/>
              <a:t>Aji</a:t>
            </a:r>
            <a:r>
              <a:rPr lang="en-US" sz="1400" dirty="0"/>
              <a:t>, Srinivas M., and Robert J. </a:t>
            </a:r>
            <a:r>
              <a:rPr lang="en-US" sz="1400" dirty="0" err="1"/>
              <a:t>McEliece</a:t>
            </a:r>
            <a:r>
              <a:rPr lang="en-US" sz="1400" dirty="0"/>
              <a:t>. "The generalized distributive law." </a:t>
            </a:r>
            <a:r>
              <a:rPr lang="en-US" sz="1400" i="1" dirty="0"/>
              <a:t>IEEE transactions on Information Theory</a:t>
            </a:r>
            <a:r>
              <a:rPr lang="en-US" sz="1400" dirty="0"/>
              <a:t> 46.2 (2000): 325-343.</a:t>
            </a:r>
          </a:p>
        </p:txBody>
      </p:sp>
      <p:sp>
        <p:nvSpPr>
          <p:cNvPr id="10" name="TextBox 9">
            <a:extLst>
              <a:ext uri="{FF2B5EF4-FFF2-40B4-BE49-F238E27FC236}">
                <a16:creationId xmlns:a16="http://schemas.microsoft.com/office/drawing/2014/main" id="{43DD8787-8A67-4884-80B4-5456DF05E30B}"/>
              </a:ext>
            </a:extLst>
          </p:cNvPr>
          <p:cNvSpPr txBox="1"/>
          <p:nvPr/>
        </p:nvSpPr>
        <p:spPr bwMode="gray">
          <a:xfrm>
            <a:off x="5263764" y="1107104"/>
            <a:ext cx="6245748" cy="2529282"/>
          </a:xfrm>
          <a:prstGeom prst="rect">
            <a:avLst/>
          </a:prstGeom>
          <a:noFill/>
        </p:spPr>
        <p:txBody>
          <a:bodyPr wrap="square">
            <a:spAutoFit/>
          </a:bodyPr>
          <a:lstStyle/>
          <a:p>
            <a:pPr>
              <a:lnSpc>
                <a:spcPct val="150000"/>
              </a:lnSpc>
            </a:pPr>
            <a:r>
              <a:rPr lang="en-US" sz="1800" b="1" u="sng" dirty="0"/>
              <a:t>GDL synthesis of the work in:</a:t>
            </a:r>
            <a:endParaRPr lang="en-US" sz="1800" dirty="0"/>
          </a:p>
          <a:p>
            <a:pPr marL="342900" indent="-342900">
              <a:lnSpc>
                <a:spcPct val="150000"/>
              </a:lnSpc>
              <a:buFont typeface="Arial" panose="020B0604020202020204" pitchFamily="34" charset="0"/>
              <a:buChar char="•"/>
            </a:pPr>
            <a:r>
              <a:rPr lang="en-US" sz="1800" dirty="0"/>
              <a:t>information theory </a:t>
            </a:r>
          </a:p>
          <a:p>
            <a:pPr marL="342900" indent="-342900">
              <a:lnSpc>
                <a:spcPct val="150000"/>
              </a:lnSpc>
              <a:buFont typeface="Arial" panose="020B0604020202020204" pitchFamily="34" charset="0"/>
              <a:buChar char="•"/>
            </a:pPr>
            <a:r>
              <a:rPr lang="en-US" sz="1800" dirty="0"/>
              <a:t>digital communications </a:t>
            </a:r>
          </a:p>
          <a:p>
            <a:pPr marL="342900" indent="-342900">
              <a:lnSpc>
                <a:spcPct val="150000"/>
              </a:lnSpc>
              <a:buFont typeface="Arial" panose="020B0604020202020204" pitchFamily="34" charset="0"/>
              <a:buChar char="•"/>
            </a:pPr>
            <a:r>
              <a:rPr lang="en-US" sz="1800" dirty="0"/>
              <a:t>Signal processing</a:t>
            </a:r>
          </a:p>
          <a:p>
            <a:pPr marL="342900" indent="-342900">
              <a:lnSpc>
                <a:spcPct val="150000"/>
              </a:lnSpc>
              <a:buFont typeface="Arial" panose="020B0604020202020204" pitchFamily="34" charset="0"/>
              <a:buChar char="•"/>
            </a:pPr>
            <a:r>
              <a:rPr lang="en-US" sz="1800" dirty="0"/>
              <a:t>statistics</a:t>
            </a:r>
          </a:p>
          <a:p>
            <a:pPr marL="342900" indent="-342900">
              <a:lnSpc>
                <a:spcPct val="150000"/>
              </a:lnSpc>
              <a:buFont typeface="Arial" panose="020B0604020202020204" pitchFamily="34" charset="0"/>
              <a:buChar char="•"/>
            </a:pPr>
            <a:r>
              <a:rPr lang="en-US" sz="1800" dirty="0"/>
              <a:t>artificial intelligence communities</a:t>
            </a:r>
          </a:p>
        </p:txBody>
      </p:sp>
    </p:spTree>
    <p:extLst>
      <p:ext uri="{BB962C8B-B14F-4D97-AF65-F5344CB8AC3E}">
        <p14:creationId xmlns:p14="http://schemas.microsoft.com/office/powerpoint/2010/main" val="306137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C1CA-4607-40A3-A6E7-B77312AB2F16}"/>
              </a:ext>
            </a:extLst>
          </p:cNvPr>
          <p:cNvSpPr>
            <a:spLocks noGrp="1"/>
          </p:cNvSpPr>
          <p:nvPr>
            <p:ph type="title"/>
          </p:nvPr>
        </p:nvSpPr>
        <p:spPr/>
        <p:txBody>
          <a:bodyPr/>
          <a:lstStyle/>
          <a:p>
            <a:r>
              <a:rPr lang="en-US" dirty="0"/>
              <a:t>Loopy belief propagation</a:t>
            </a:r>
          </a:p>
        </p:txBody>
      </p:sp>
      <p:sp>
        <p:nvSpPr>
          <p:cNvPr id="4" name="Slide Number Placeholder 3">
            <a:extLst>
              <a:ext uri="{FF2B5EF4-FFF2-40B4-BE49-F238E27FC236}">
                <a16:creationId xmlns:a16="http://schemas.microsoft.com/office/drawing/2014/main" id="{CD26D02E-143A-47F7-BB37-52324DBC7743}"/>
              </a:ext>
            </a:extLst>
          </p:cNvPr>
          <p:cNvSpPr>
            <a:spLocks noGrp="1"/>
          </p:cNvSpPr>
          <p:nvPr>
            <p:ph type="sldNum" sz="quarter" idx="12"/>
          </p:nvPr>
        </p:nvSpPr>
        <p:spPr/>
        <p:txBody>
          <a:bodyPr/>
          <a:lstStyle/>
          <a:p>
            <a:fld id="{81561042-0DC2-4A04-AA50-F6D44EB20EBA}" type="slidenum">
              <a:rPr lang="en-US" smtClean="0"/>
              <a:t>75</a:t>
            </a:fld>
            <a:endParaRPr lang="en-US"/>
          </a:p>
        </p:txBody>
      </p:sp>
      <p:sp>
        <p:nvSpPr>
          <p:cNvPr id="11" name="TextBox 10">
            <a:extLst>
              <a:ext uri="{FF2B5EF4-FFF2-40B4-BE49-F238E27FC236}">
                <a16:creationId xmlns:a16="http://schemas.microsoft.com/office/drawing/2014/main" id="{55CAF546-8258-4A51-8327-EC03FEBC0ADA}"/>
              </a:ext>
            </a:extLst>
          </p:cNvPr>
          <p:cNvSpPr txBox="1"/>
          <p:nvPr/>
        </p:nvSpPr>
        <p:spPr bwMode="gray">
          <a:xfrm>
            <a:off x="6145713" y="2713336"/>
            <a:ext cx="1558454" cy="31464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Sum over all states</a:t>
            </a:r>
          </a:p>
        </p:txBody>
      </p:sp>
      <p:sp>
        <p:nvSpPr>
          <p:cNvPr id="12" name="Rectangle 11">
            <a:extLst>
              <a:ext uri="{FF2B5EF4-FFF2-40B4-BE49-F238E27FC236}">
                <a16:creationId xmlns:a16="http://schemas.microsoft.com/office/drawing/2014/main" id="{452BED01-3A00-4870-B923-F541D0379E68}"/>
              </a:ext>
            </a:extLst>
          </p:cNvPr>
          <p:cNvSpPr/>
          <p:nvPr/>
        </p:nvSpPr>
        <p:spPr bwMode="gray">
          <a:xfrm>
            <a:off x="7346358" y="2445306"/>
            <a:ext cx="44527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4" name="Connector: Elbow 13">
            <a:extLst>
              <a:ext uri="{FF2B5EF4-FFF2-40B4-BE49-F238E27FC236}">
                <a16:creationId xmlns:a16="http://schemas.microsoft.com/office/drawing/2014/main" id="{9870BB33-BFB1-44E5-B892-7242DC8A1FC4}"/>
              </a:ext>
            </a:extLst>
          </p:cNvPr>
          <p:cNvCxnSpPr>
            <a:stCxn id="11" idx="0"/>
            <a:endCxn id="12" idx="2"/>
          </p:cNvCxnSpPr>
          <p:nvPr/>
        </p:nvCxnSpPr>
        <p:spPr bwMode="gray">
          <a:xfrm rot="5400000" flipH="1" flipV="1">
            <a:off x="7135812" y="2280154"/>
            <a:ext cx="222311" cy="644055"/>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1A4434D-E0DF-4070-A5FE-76C42493BA48}"/>
              </a:ext>
            </a:extLst>
          </p:cNvPr>
          <p:cNvSpPr txBox="1"/>
          <p:nvPr/>
        </p:nvSpPr>
        <p:spPr bwMode="gray">
          <a:xfrm>
            <a:off x="7160147" y="3114353"/>
            <a:ext cx="1558454" cy="31464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Label-label potential</a:t>
            </a:r>
          </a:p>
        </p:txBody>
      </p:sp>
      <p:sp>
        <p:nvSpPr>
          <p:cNvPr id="21" name="TextBox 20">
            <a:extLst>
              <a:ext uri="{FF2B5EF4-FFF2-40B4-BE49-F238E27FC236}">
                <a16:creationId xmlns:a16="http://schemas.microsoft.com/office/drawing/2014/main" id="{4C097C62-0679-4F3B-BF14-4FDB632D278F}"/>
              </a:ext>
            </a:extLst>
          </p:cNvPr>
          <p:cNvSpPr txBox="1"/>
          <p:nvPr/>
        </p:nvSpPr>
        <p:spPr bwMode="gray">
          <a:xfrm>
            <a:off x="8433641" y="2799706"/>
            <a:ext cx="579158" cy="24507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Prior</a:t>
            </a:r>
          </a:p>
        </p:txBody>
      </p:sp>
      <p:sp>
        <p:nvSpPr>
          <p:cNvPr id="22" name="Rectangle 21">
            <a:extLst>
              <a:ext uri="{FF2B5EF4-FFF2-40B4-BE49-F238E27FC236}">
                <a16:creationId xmlns:a16="http://schemas.microsoft.com/office/drawing/2014/main" id="{8FD28E71-30A3-43E6-9F41-30BB05158698}"/>
              </a:ext>
            </a:extLst>
          </p:cNvPr>
          <p:cNvSpPr/>
          <p:nvPr/>
        </p:nvSpPr>
        <p:spPr bwMode="gray">
          <a:xfrm>
            <a:off x="8718601" y="2253196"/>
            <a:ext cx="44527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6" name="TextBox 25">
            <a:extLst>
              <a:ext uri="{FF2B5EF4-FFF2-40B4-BE49-F238E27FC236}">
                <a16:creationId xmlns:a16="http://schemas.microsoft.com/office/drawing/2014/main" id="{6FF6A647-6B68-4533-A04A-CD823DD4B6E0}"/>
              </a:ext>
            </a:extLst>
          </p:cNvPr>
          <p:cNvSpPr txBox="1"/>
          <p:nvPr/>
        </p:nvSpPr>
        <p:spPr bwMode="gray">
          <a:xfrm>
            <a:off x="9370608" y="2853558"/>
            <a:ext cx="2484139" cy="57544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All messages sent by neighbors of node </a:t>
            </a:r>
            <a:r>
              <a:rPr lang="en-US" sz="1200" i="1" dirty="0" err="1"/>
              <a:t>i</a:t>
            </a:r>
            <a:r>
              <a:rPr lang="en-US" sz="1200" dirty="0"/>
              <a:t> in the previous iteration</a:t>
            </a:r>
          </a:p>
        </p:txBody>
      </p:sp>
      <p:sp>
        <p:nvSpPr>
          <p:cNvPr id="27" name="Rectangle 26">
            <a:extLst>
              <a:ext uri="{FF2B5EF4-FFF2-40B4-BE49-F238E27FC236}">
                <a16:creationId xmlns:a16="http://schemas.microsoft.com/office/drawing/2014/main" id="{EEA99C00-E816-4712-B916-DB5863BF3384}"/>
              </a:ext>
            </a:extLst>
          </p:cNvPr>
          <p:cNvSpPr/>
          <p:nvPr/>
        </p:nvSpPr>
        <p:spPr bwMode="gray">
          <a:xfrm flipV="1">
            <a:off x="9367276" y="2564035"/>
            <a:ext cx="152536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8" name="Connector: Elbow 27">
            <a:extLst>
              <a:ext uri="{FF2B5EF4-FFF2-40B4-BE49-F238E27FC236}">
                <a16:creationId xmlns:a16="http://schemas.microsoft.com/office/drawing/2014/main" id="{D06457A6-8858-4EC3-9409-83715152209C}"/>
              </a:ext>
            </a:extLst>
          </p:cNvPr>
          <p:cNvCxnSpPr>
            <a:cxnSpLocks/>
            <a:stCxn id="26" idx="0"/>
            <a:endCxn id="27" idx="0"/>
          </p:cNvCxnSpPr>
          <p:nvPr/>
        </p:nvCxnSpPr>
        <p:spPr bwMode="gray">
          <a:xfrm rot="16200000" flipV="1">
            <a:off x="10249416" y="2490296"/>
            <a:ext cx="243804" cy="482720"/>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5C8C68F-EEFE-46B9-8967-515D73B6352A}"/>
              </a:ext>
            </a:extLst>
          </p:cNvPr>
          <p:cNvCxnSpPr>
            <a:cxnSpLocks/>
            <a:stCxn id="21" idx="0"/>
          </p:cNvCxnSpPr>
          <p:nvPr/>
        </p:nvCxnSpPr>
        <p:spPr bwMode="gray">
          <a:xfrm rot="5400000" flipH="1" flipV="1">
            <a:off x="8589057" y="2402827"/>
            <a:ext cx="531042" cy="262716"/>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D7029CC-7E9A-4197-9078-D507A2055DAA}"/>
                  </a:ext>
                </a:extLst>
              </p:cNvPr>
              <p:cNvSpPr txBox="1"/>
              <p:nvPr/>
            </p:nvSpPr>
            <p:spPr bwMode="gray">
              <a:xfrm>
                <a:off x="337253" y="1157600"/>
                <a:ext cx="5493987" cy="2136995"/>
              </a:xfrm>
              <a:prstGeom prst="rect">
                <a:avLst/>
              </a:prstGeom>
              <a:noFill/>
            </p:spPr>
            <p:txBody>
              <a:bodyPr wrap="square">
                <a:spAutoFit/>
              </a:bodyPr>
              <a:lstStyle/>
              <a:p>
                <a:r>
                  <a:rPr lang="en-US" sz="1600" b="1" dirty="0"/>
                  <a:t>Label-label Potential matrix </a:t>
                </a:r>
                <a14:m>
                  <m:oMath xmlns:m="http://schemas.openxmlformats.org/officeDocument/2006/math">
                    <m:r>
                      <a:rPr lang="en-US" sz="1600" b="0" i="1" smtClean="0">
                        <a:latin typeface="Cambria Math" panose="02040503050406030204" pitchFamily="18" charset="0"/>
                      </a:rPr>
                      <m:t>𝜓</m:t>
                    </m:r>
                  </m:oMath>
                </a14:m>
                <a:r>
                  <a:rPr lang="en-US" sz="1600" dirty="0"/>
                  <a:t>: </a:t>
                </a:r>
              </a:p>
              <a:p>
                <a:r>
                  <a:rPr lang="en-US" sz="1600" dirty="0"/>
                  <a:t>captures the dependencies between nodes</a:t>
                </a:r>
              </a:p>
              <a:p>
                <a14:m>
                  <m:oMath xmlns:m="http://schemas.openxmlformats.org/officeDocument/2006/math">
                    <m:r>
                      <a:rPr lang="en-US" sz="1600" b="0" i="1" smtClean="0">
                        <a:latin typeface="Cambria Math" panose="02040503050406030204" pitchFamily="18" charset="0"/>
                      </a:rPr>
                      <m:t>𝜓</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𝑌</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𝑌</m:t>
                            </m:r>
                          </m:e>
                          <m:sub>
                            <m:r>
                              <a:rPr lang="en-US" sz="1600" b="0" i="1" smtClean="0">
                                <a:latin typeface="Cambria Math" panose="02040503050406030204" pitchFamily="18" charset="0"/>
                              </a:rPr>
                              <m:t>𝑗</m:t>
                            </m:r>
                          </m:sub>
                        </m:sSub>
                      </m:e>
                    </m:d>
                  </m:oMath>
                </a14:m>
                <a:r>
                  <a:rPr lang="en-US" sz="1600" dirty="0"/>
                  <a:t> = probability of node </a:t>
                </a:r>
                <a:r>
                  <a:rPr lang="en-US" sz="1600" dirty="0" err="1"/>
                  <a:t>i</a:t>
                </a:r>
                <a:r>
                  <a:rPr lang="en-US" sz="1600" dirty="0"/>
                  <a:t> being in state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𝑌</m:t>
                        </m:r>
                      </m:e>
                      <m:sub>
                        <m:r>
                          <a:rPr lang="en-US" sz="1600" i="1">
                            <a:latin typeface="Cambria Math" panose="02040503050406030204" pitchFamily="18" charset="0"/>
                          </a:rPr>
                          <m:t>𝑖</m:t>
                        </m:r>
                      </m:sub>
                    </m:sSub>
                  </m:oMath>
                </a14:m>
                <a:r>
                  <a:rPr lang="en-US" sz="1600" dirty="0"/>
                  <a:t> given that j is at state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𝑌</m:t>
                        </m:r>
                      </m:e>
                      <m:sub>
                        <m:r>
                          <a:rPr lang="en-US" sz="1600" i="1">
                            <a:latin typeface="Cambria Math" panose="02040503050406030204" pitchFamily="18" charset="0"/>
                          </a:rPr>
                          <m:t>𝑗</m:t>
                        </m:r>
                      </m:sub>
                    </m:sSub>
                  </m:oMath>
                </a14:m>
                <a:endParaRPr lang="en-US" sz="1600" dirty="0"/>
              </a:p>
              <a:p>
                <a:endParaRPr lang="en-US" sz="1600" dirty="0"/>
              </a:p>
              <a:p>
                <a:r>
                  <a:rPr lang="en-US" sz="1600" b="1" dirty="0"/>
                  <a:t>Prior belief </a:t>
                </a:r>
                <a14:m>
                  <m:oMath xmlns:m="http://schemas.openxmlformats.org/officeDocument/2006/math">
                    <m:r>
                      <a:rPr lang="en-US" sz="1600" b="0" i="1" smtClean="0">
                        <a:latin typeface="Cambria Math" panose="02040503050406030204" pitchFamily="18" charset="0"/>
                      </a:rPr>
                      <m:t>𝜙</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𝑌</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 </m:t>
                    </m:r>
                    <m:r>
                      <a:rPr lang="en-US" sz="1600" b="0" i="0" smtClean="0">
                        <a:latin typeface="Cambria Math" panose="02040503050406030204" pitchFamily="18" charset="0"/>
                      </a:rPr>
                      <m:t> </m:t>
                    </m:r>
                  </m:oMath>
                </a14:m>
                <a:r>
                  <a:rPr lang="en-US" sz="1600" dirty="0"/>
                  <a:t>of node </a:t>
                </a:r>
                <a:r>
                  <a:rPr lang="en-US" sz="1600" i="1" dirty="0" err="1"/>
                  <a:t>i</a:t>
                </a:r>
                <a:r>
                  <a:rPr lang="en-US" sz="1600" dirty="0"/>
                  <a:t> being at state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𝑌</m:t>
                        </m:r>
                      </m:e>
                      <m:sub>
                        <m:r>
                          <a:rPr lang="en-US" sz="1600" i="1">
                            <a:latin typeface="Cambria Math" panose="02040503050406030204" pitchFamily="18" charset="0"/>
                          </a:rPr>
                          <m:t>𝑖</m:t>
                        </m:r>
                      </m:sub>
                    </m:sSub>
                  </m:oMath>
                </a14:m>
                <a:endParaRPr lang="en-US" sz="1600" dirty="0"/>
              </a:p>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𝑚</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𝑦</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𝑌</m:t>
                            </m:r>
                          </m:e>
                          <m:sub>
                            <m:r>
                              <a:rPr lang="en-US" sz="1600" b="0" i="1" smtClean="0">
                                <a:latin typeface="Cambria Math" panose="02040503050406030204" pitchFamily="18" charset="0"/>
                              </a:rPr>
                              <m:t>𝑗</m:t>
                            </m:r>
                          </m:sub>
                        </m:sSub>
                      </m:e>
                    </m:d>
                    <m:r>
                      <a:rPr lang="en-US" sz="1600" i="1">
                        <a:latin typeface="Cambria Math" panose="02040503050406030204" pitchFamily="18" charset="0"/>
                      </a:rPr>
                      <m:t> </m:t>
                    </m:r>
                  </m:oMath>
                </a14:m>
                <a:r>
                  <a:rPr lang="en-US" sz="1600" dirty="0"/>
                  <a:t>is the </a:t>
                </a:r>
                <a:r>
                  <a:rPr lang="en-US" sz="1600" i="1" dirty="0"/>
                  <a:t>i</a:t>
                </a:r>
                <a:r>
                  <a:rPr lang="en-US" sz="1600" dirty="0"/>
                  <a:t>'s estimate of </a:t>
                </a:r>
                <a:r>
                  <a:rPr lang="en-US" sz="1600" i="1" dirty="0"/>
                  <a:t>j</a:t>
                </a:r>
                <a:r>
                  <a:rPr lang="en-US" sz="1600" dirty="0"/>
                  <a:t> being in state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𝑌</m:t>
                        </m:r>
                      </m:e>
                      <m:sub>
                        <m:r>
                          <a:rPr lang="en-US" sz="1600" b="0" i="1" smtClean="0">
                            <a:latin typeface="Cambria Math" panose="02040503050406030204" pitchFamily="18" charset="0"/>
                          </a:rPr>
                          <m:t>𝑗</m:t>
                        </m:r>
                      </m:sub>
                    </m:sSub>
                  </m:oMath>
                </a14:m>
                <a:endParaRPr lang="en-US" sz="1600" b="0" i="1" dirty="0">
                  <a:latin typeface="Cambria Math" panose="02040503050406030204" pitchFamily="18" charset="0"/>
                </a:endParaRPr>
              </a:p>
              <a:p>
                <a14:m>
                  <m:oMath xmlns:m="http://schemas.openxmlformats.org/officeDocument/2006/math">
                    <m:r>
                      <a:rPr lang="en-US" sz="1600" i="1" dirty="0" smtClean="0">
                        <a:latin typeface="Cambria Math" panose="02040503050406030204" pitchFamily="18" charset="0"/>
                      </a:rPr>
                      <m:t>𝑆</m:t>
                    </m:r>
                  </m:oMath>
                </a14:m>
                <a:r>
                  <a:rPr lang="en-US" sz="1600" dirty="0"/>
                  <a:t> = set of all states</a:t>
                </a:r>
              </a:p>
            </p:txBody>
          </p:sp>
        </mc:Choice>
        <mc:Fallback xmlns="">
          <p:sp>
            <p:nvSpPr>
              <p:cNvPr id="40" name="TextBox 39">
                <a:extLst>
                  <a:ext uri="{FF2B5EF4-FFF2-40B4-BE49-F238E27FC236}">
                    <a16:creationId xmlns:a16="http://schemas.microsoft.com/office/drawing/2014/main" id="{ED7029CC-7E9A-4197-9078-D507A2055DAA}"/>
                  </a:ext>
                </a:extLst>
              </p:cNvPr>
              <p:cNvSpPr txBox="1">
                <a:spLocks noRot="1" noChangeAspect="1" noMove="1" noResize="1" noEditPoints="1" noAdjustHandles="1" noChangeArrowheads="1" noChangeShapeType="1" noTextEdit="1"/>
              </p:cNvSpPr>
              <p:nvPr/>
            </p:nvSpPr>
            <p:spPr bwMode="gray">
              <a:xfrm>
                <a:off x="337253" y="1157600"/>
                <a:ext cx="5493987" cy="2136995"/>
              </a:xfrm>
              <a:prstGeom prst="rect">
                <a:avLst/>
              </a:prstGeom>
              <a:blipFill>
                <a:blip r:embed="rId4"/>
                <a:stretch>
                  <a:fillRect l="-554" t="-857" b="-3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3AE3C49-EC5E-4A96-A300-EC3986713294}"/>
                  </a:ext>
                </a:extLst>
              </p:cNvPr>
              <p:cNvSpPr txBox="1"/>
              <p:nvPr/>
            </p:nvSpPr>
            <p:spPr bwMode="gray">
              <a:xfrm>
                <a:off x="5321913" y="1693732"/>
                <a:ext cx="6243968" cy="800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𝑦</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r>
                        <a:rPr lang="en-US" b="0" i="1" smtClean="0">
                          <a:latin typeface="Cambria Math" panose="02040503050406030204" pitchFamily="18" charset="0"/>
                        </a:rPr>
                        <m:t>𝛼</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𝑌𝑖</m:t>
                          </m:r>
                          <m:r>
                            <a:rPr lang="en-US" b="0" i="1" smtClean="0">
                              <a:latin typeface="Cambria Math" panose="02040503050406030204" pitchFamily="18" charset="0"/>
                            </a:rPr>
                            <m:t>∈</m:t>
                          </m:r>
                          <m:r>
                            <a:rPr lang="en-US" b="0" i="1" smtClean="0">
                              <a:latin typeface="Cambria Math" panose="02040503050406030204" pitchFamily="18" charset="0"/>
                            </a:rPr>
                            <m:t>𝑆</m:t>
                          </m:r>
                        </m:sub>
                        <m:sup/>
                        <m:e>
                          <m:r>
                            <a:rPr lang="en-US" b="0" i="1" smtClean="0">
                              <a:latin typeface="Cambria Math" panose="02040503050406030204" pitchFamily="18" charset="0"/>
                            </a:rPr>
                            <m:t>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𝑗</m:t>
                                  </m:r>
                                </m:sub>
                              </m:sSub>
                            </m:e>
                          </m:d>
                          <m:r>
                            <a:rPr lang="en-US" b="0" i="1" smtClean="0">
                              <a:latin typeface="Cambria Math" panose="02040503050406030204" pitchFamily="18" charset="0"/>
                            </a:rPr>
                            <m:t>𝜙</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 </m:t>
                              </m:r>
                            </m:e>
                          </m:nary>
                        </m:e>
                      </m:nary>
                    </m:oMath>
                  </m:oMathPara>
                </a14:m>
                <a:endParaRPr lang="en-US" dirty="0"/>
              </a:p>
            </p:txBody>
          </p:sp>
        </mc:Choice>
        <mc:Fallback xmlns="">
          <p:sp>
            <p:nvSpPr>
              <p:cNvPr id="42" name="TextBox 41">
                <a:extLst>
                  <a:ext uri="{FF2B5EF4-FFF2-40B4-BE49-F238E27FC236}">
                    <a16:creationId xmlns:a16="http://schemas.microsoft.com/office/drawing/2014/main" id="{F3AE3C49-EC5E-4A96-A300-EC3986713294}"/>
                  </a:ext>
                </a:extLst>
              </p:cNvPr>
              <p:cNvSpPr txBox="1">
                <a:spLocks noRot="1" noChangeAspect="1" noMove="1" noResize="1" noEditPoints="1" noAdjustHandles="1" noChangeArrowheads="1" noChangeShapeType="1" noTextEdit="1"/>
              </p:cNvSpPr>
              <p:nvPr/>
            </p:nvSpPr>
            <p:spPr bwMode="gray">
              <a:xfrm>
                <a:off x="5321913" y="1693732"/>
                <a:ext cx="6243968" cy="800732"/>
              </a:xfrm>
              <a:prstGeom prst="rect">
                <a:avLst/>
              </a:prstGeom>
              <a:blipFill>
                <a:blip r:embed="rId5"/>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978456D-5F09-4BDA-B031-0F32F8CC1B4E}"/>
              </a:ext>
            </a:extLst>
          </p:cNvPr>
          <p:cNvSpPr txBox="1"/>
          <p:nvPr/>
        </p:nvSpPr>
        <p:spPr bwMode="gray">
          <a:xfrm>
            <a:off x="2607351" y="4423457"/>
            <a:ext cx="6333886" cy="173124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nSpc>
                <a:spcPct val="150000"/>
              </a:lnSpc>
              <a:spcBef>
                <a:spcPts val="300"/>
              </a:spcBef>
              <a:spcAft>
                <a:spcPts val="300"/>
              </a:spcAft>
              <a:buClr>
                <a:schemeClr val="accent1"/>
              </a:buClr>
              <a:buSzPct val="90000"/>
            </a:pPr>
            <a:r>
              <a:rPr lang="en-US" sz="1600" b="1" u="sng" dirty="0"/>
              <a:t>Advantages</a:t>
            </a:r>
          </a:p>
          <a:p>
            <a:pPr marL="285750" indent="-285750">
              <a:buFont typeface="Arial" panose="020B0604020202020204" pitchFamily="34" charset="0"/>
              <a:buChar char="•"/>
            </a:pPr>
            <a:r>
              <a:rPr lang="en-US" sz="1600" dirty="0"/>
              <a:t>Easy to program and parallelize execution</a:t>
            </a:r>
          </a:p>
          <a:p>
            <a:pPr marL="285750" indent="-285750">
              <a:buFont typeface="Arial" panose="020B0604020202020204" pitchFamily="34" charset="0"/>
              <a:buChar char="•"/>
            </a:pPr>
            <a:r>
              <a:rPr lang="en-US" sz="1600" dirty="0"/>
              <a:t>Applies to any graphical model with different types of potential relationships between nodes</a:t>
            </a:r>
          </a:p>
          <a:p>
            <a:endParaRPr lang="en-US" sz="1600" dirty="0"/>
          </a:p>
          <a:p>
            <a:r>
              <a:rPr lang="en-US" sz="1600" b="1" dirty="0"/>
              <a:t>Caveat</a:t>
            </a:r>
            <a:r>
              <a:rPr lang="en-US" sz="1600" dirty="0"/>
              <a:t>: no guarantee of convergence</a:t>
            </a:r>
          </a:p>
        </p:txBody>
      </p:sp>
      <p:sp>
        <p:nvSpPr>
          <p:cNvPr id="48" name="Rectangle 47">
            <a:extLst>
              <a:ext uri="{FF2B5EF4-FFF2-40B4-BE49-F238E27FC236}">
                <a16:creationId xmlns:a16="http://schemas.microsoft.com/office/drawing/2014/main" id="{7A34CCB6-6E3B-4AE1-A198-764170E693A4}"/>
              </a:ext>
            </a:extLst>
          </p:cNvPr>
          <p:cNvSpPr/>
          <p:nvPr/>
        </p:nvSpPr>
        <p:spPr bwMode="gray">
          <a:xfrm>
            <a:off x="7963297" y="2274460"/>
            <a:ext cx="44527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9" name="Connector: Elbow 48">
            <a:extLst>
              <a:ext uri="{FF2B5EF4-FFF2-40B4-BE49-F238E27FC236}">
                <a16:creationId xmlns:a16="http://schemas.microsoft.com/office/drawing/2014/main" id="{F6384486-0E89-4964-8FA6-9EB13604A19D}"/>
              </a:ext>
            </a:extLst>
          </p:cNvPr>
          <p:cNvCxnSpPr>
            <a:cxnSpLocks/>
            <a:stCxn id="15" idx="0"/>
            <a:endCxn id="48" idx="2"/>
          </p:cNvCxnSpPr>
          <p:nvPr/>
        </p:nvCxnSpPr>
        <p:spPr bwMode="gray">
          <a:xfrm rot="5400000" flipH="1" flipV="1">
            <a:off x="7665567" y="2593986"/>
            <a:ext cx="794174" cy="246560"/>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63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5" grpId="0"/>
      <p:bldP spid="21" grpId="0"/>
      <p:bldP spid="22" grpId="0" animBg="1"/>
      <p:bldP spid="26" grpId="0"/>
      <p:bldP spid="27" grpId="0" animBg="1"/>
      <p:bldP spid="45" grpId="0" animBg="1"/>
      <p:bldP spid="4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B36B-BE27-4220-B4D7-36AE6313B76E}"/>
              </a:ext>
            </a:extLst>
          </p:cNvPr>
          <p:cNvSpPr>
            <a:spLocks noGrp="1"/>
          </p:cNvSpPr>
          <p:nvPr>
            <p:ph type="title"/>
          </p:nvPr>
        </p:nvSpPr>
        <p:spPr/>
        <p:txBody>
          <a:bodyPr/>
          <a:lstStyle/>
          <a:p>
            <a:r>
              <a:rPr lang="pt-BR" dirty="0"/>
              <a:t>Examples Loopy belief propagation</a:t>
            </a:r>
            <a:endParaRPr lang="en-US" dirty="0"/>
          </a:p>
        </p:txBody>
      </p:sp>
      <p:sp>
        <p:nvSpPr>
          <p:cNvPr id="4" name="Slide Number Placeholder 3">
            <a:extLst>
              <a:ext uri="{FF2B5EF4-FFF2-40B4-BE49-F238E27FC236}">
                <a16:creationId xmlns:a16="http://schemas.microsoft.com/office/drawing/2014/main" id="{48093C0A-A182-4FD8-A3DF-D40111AB7B36}"/>
              </a:ext>
            </a:extLst>
          </p:cNvPr>
          <p:cNvSpPr>
            <a:spLocks noGrp="1"/>
          </p:cNvSpPr>
          <p:nvPr>
            <p:ph type="sldNum" sz="quarter" idx="12"/>
          </p:nvPr>
        </p:nvSpPr>
        <p:spPr/>
        <p:txBody>
          <a:bodyPr/>
          <a:lstStyle/>
          <a:p>
            <a:fld id="{81561042-0DC2-4A04-AA50-F6D44EB20EBA}" type="slidenum">
              <a:rPr lang="en-US" smtClean="0"/>
              <a:t>76</a:t>
            </a:fld>
            <a:endParaRPr lang="en-US"/>
          </a:p>
        </p:txBody>
      </p:sp>
      <p:grpSp>
        <p:nvGrpSpPr>
          <p:cNvPr id="5" name="Group 4">
            <a:extLst>
              <a:ext uri="{FF2B5EF4-FFF2-40B4-BE49-F238E27FC236}">
                <a16:creationId xmlns:a16="http://schemas.microsoft.com/office/drawing/2014/main" id="{99AC5B97-FF4A-46C3-9D43-A09AA79BD73D}"/>
              </a:ext>
            </a:extLst>
          </p:cNvPr>
          <p:cNvGrpSpPr/>
          <p:nvPr/>
        </p:nvGrpSpPr>
        <p:grpSpPr>
          <a:xfrm>
            <a:off x="902900" y="1054947"/>
            <a:ext cx="2128477" cy="2018946"/>
            <a:chOff x="9938188" y="4606083"/>
            <a:chExt cx="2128477" cy="2018946"/>
          </a:xfrm>
        </p:grpSpPr>
        <p:sp>
          <p:nvSpPr>
            <p:cNvPr id="6" name="Oval 5">
              <a:extLst>
                <a:ext uri="{FF2B5EF4-FFF2-40B4-BE49-F238E27FC236}">
                  <a16:creationId xmlns:a16="http://schemas.microsoft.com/office/drawing/2014/main" id="{1E533694-0FC1-41FF-B5E7-5FDB2DD8C0D1}"/>
                </a:ext>
              </a:extLst>
            </p:cNvPr>
            <p:cNvSpPr/>
            <p:nvPr/>
          </p:nvSpPr>
          <p:spPr bwMode="gray">
            <a:xfrm>
              <a:off x="9938188" y="5000553"/>
              <a:ext cx="414216" cy="414216"/>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7" name="Oval 6">
              <a:extLst>
                <a:ext uri="{FF2B5EF4-FFF2-40B4-BE49-F238E27FC236}">
                  <a16:creationId xmlns:a16="http://schemas.microsoft.com/office/drawing/2014/main" id="{5E2C92F5-310F-4B2B-8BB3-6BCCEEF0E566}"/>
                </a:ext>
              </a:extLst>
            </p:cNvPr>
            <p:cNvSpPr/>
            <p:nvPr/>
          </p:nvSpPr>
          <p:spPr bwMode="gray">
            <a:xfrm>
              <a:off x="9938188" y="5928236"/>
              <a:ext cx="414216" cy="414216"/>
            </a:xfrm>
            <a:prstGeom prst="ellipse">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8" name="Oval 7">
              <a:extLst>
                <a:ext uri="{FF2B5EF4-FFF2-40B4-BE49-F238E27FC236}">
                  <a16:creationId xmlns:a16="http://schemas.microsoft.com/office/drawing/2014/main" id="{FC4A1981-BC0F-4D6A-9BDB-349746AEDC50}"/>
                </a:ext>
              </a:extLst>
            </p:cNvPr>
            <p:cNvSpPr/>
            <p:nvPr/>
          </p:nvSpPr>
          <p:spPr bwMode="gray">
            <a:xfrm>
              <a:off x="10972096" y="5387317"/>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9" name="Straight Arrow Connector 8">
              <a:extLst>
                <a:ext uri="{FF2B5EF4-FFF2-40B4-BE49-F238E27FC236}">
                  <a16:creationId xmlns:a16="http://schemas.microsoft.com/office/drawing/2014/main" id="{098F0D7F-513A-4689-977F-7AFAC5130189}"/>
                </a:ext>
              </a:extLst>
            </p:cNvPr>
            <p:cNvCxnSpPr>
              <a:cxnSpLocks/>
              <a:stCxn id="6" idx="4"/>
              <a:endCxn id="7" idx="0"/>
            </p:cNvCxnSpPr>
            <p:nvPr/>
          </p:nvCxnSpPr>
          <p:spPr bwMode="gray">
            <a:xfrm>
              <a:off x="10145296" y="5414769"/>
              <a:ext cx="0" cy="513467"/>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3A596C27-06AF-4BF5-86F4-4EAA002055F4}"/>
                </a:ext>
              </a:extLst>
            </p:cNvPr>
            <p:cNvSpPr/>
            <p:nvPr/>
          </p:nvSpPr>
          <p:spPr bwMode="gray">
            <a:xfrm>
              <a:off x="11214165" y="6210813"/>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sp>
          <p:nvSpPr>
            <p:cNvPr id="11" name="Oval 10">
              <a:extLst>
                <a:ext uri="{FF2B5EF4-FFF2-40B4-BE49-F238E27FC236}">
                  <a16:creationId xmlns:a16="http://schemas.microsoft.com/office/drawing/2014/main" id="{942AA6A7-E3B5-4D10-9673-EE0DA4B234EB}"/>
                </a:ext>
              </a:extLst>
            </p:cNvPr>
            <p:cNvSpPr/>
            <p:nvPr/>
          </p:nvSpPr>
          <p:spPr bwMode="gray">
            <a:xfrm>
              <a:off x="11053577" y="4606083"/>
              <a:ext cx="414216" cy="414216"/>
            </a:xfrm>
            <a:prstGeom prst="ellipse">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12" name="Oval 11">
              <a:extLst>
                <a:ext uri="{FF2B5EF4-FFF2-40B4-BE49-F238E27FC236}">
                  <a16:creationId xmlns:a16="http://schemas.microsoft.com/office/drawing/2014/main" id="{61C9DE6A-AAF7-46DD-85AF-934B36925735}"/>
                </a:ext>
              </a:extLst>
            </p:cNvPr>
            <p:cNvSpPr/>
            <p:nvPr/>
          </p:nvSpPr>
          <p:spPr bwMode="gray">
            <a:xfrm>
              <a:off x="11652449" y="5207661"/>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13" name="Straight Arrow Connector 12">
              <a:extLst>
                <a:ext uri="{FF2B5EF4-FFF2-40B4-BE49-F238E27FC236}">
                  <a16:creationId xmlns:a16="http://schemas.microsoft.com/office/drawing/2014/main" id="{2A08A0DC-4A44-4C6F-8265-CAE292A6716D}"/>
                </a:ext>
              </a:extLst>
            </p:cNvPr>
            <p:cNvCxnSpPr>
              <a:cxnSpLocks/>
              <a:stCxn id="8" idx="0"/>
              <a:endCxn id="11" idx="4"/>
            </p:cNvCxnSpPr>
            <p:nvPr/>
          </p:nvCxnSpPr>
          <p:spPr bwMode="gray">
            <a:xfrm flipV="1">
              <a:off x="11179204" y="5020299"/>
              <a:ext cx="81481" cy="367018"/>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DEAA1E35-DFF5-42EC-9CC3-D5E10D89C606}"/>
                </a:ext>
              </a:extLst>
            </p:cNvPr>
            <p:cNvCxnSpPr>
              <a:cxnSpLocks/>
              <a:stCxn id="8" idx="7"/>
              <a:endCxn id="12" idx="2"/>
            </p:cNvCxnSpPr>
            <p:nvPr/>
          </p:nvCxnSpPr>
          <p:spPr bwMode="gray">
            <a:xfrm flipV="1">
              <a:off x="11325651" y="5414769"/>
              <a:ext cx="326798" cy="33209"/>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D833AAC4-6C9E-4766-B0AE-18D20AF45106}"/>
                </a:ext>
              </a:extLst>
            </p:cNvPr>
            <p:cNvCxnSpPr>
              <a:cxnSpLocks/>
              <a:stCxn id="11" idx="5"/>
              <a:endCxn id="12" idx="1"/>
            </p:cNvCxnSpPr>
            <p:nvPr/>
          </p:nvCxnSpPr>
          <p:spPr bwMode="gray">
            <a:xfrm>
              <a:off x="11407132" y="4959638"/>
              <a:ext cx="305978" cy="308684"/>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DE6C359-2F0D-41A6-8186-859AD95C49AF}"/>
                </a:ext>
              </a:extLst>
            </p:cNvPr>
            <p:cNvCxnSpPr>
              <a:cxnSpLocks/>
              <a:stCxn id="7" idx="5"/>
              <a:endCxn id="10" idx="2"/>
            </p:cNvCxnSpPr>
            <p:nvPr/>
          </p:nvCxnSpPr>
          <p:spPr bwMode="gray">
            <a:xfrm>
              <a:off x="10291743" y="6281791"/>
              <a:ext cx="922422" cy="136130"/>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528241D-7395-4C3F-811F-168880EE0375}"/>
                </a:ext>
              </a:extLst>
            </p:cNvPr>
            <p:cNvCxnSpPr>
              <a:cxnSpLocks/>
              <a:stCxn id="6" idx="5"/>
              <a:endCxn id="10" idx="1"/>
            </p:cNvCxnSpPr>
            <p:nvPr/>
          </p:nvCxnSpPr>
          <p:spPr bwMode="gray">
            <a:xfrm>
              <a:off x="10291743" y="5354108"/>
              <a:ext cx="983083" cy="917366"/>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F566A304-D8C1-473D-BAB4-8E258B432414}"/>
              </a:ext>
            </a:extLst>
          </p:cNvPr>
          <p:cNvGrpSpPr/>
          <p:nvPr/>
        </p:nvGrpSpPr>
        <p:grpSpPr>
          <a:xfrm>
            <a:off x="2761675" y="1930396"/>
            <a:ext cx="953338" cy="960684"/>
            <a:chOff x="10584382" y="3100299"/>
            <a:chExt cx="953338" cy="960684"/>
          </a:xfrm>
        </p:grpSpPr>
        <p:sp>
          <p:nvSpPr>
            <p:cNvPr id="19" name="Oval 18">
              <a:extLst>
                <a:ext uri="{FF2B5EF4-FFF2-40B4-BE49-F238E27FC236}">
                  <a16:creationId xmlns:a16="http://schemas.microsoft.com/office/drawing/2014/main" id="{B544F53C-FE77-4CA8-91D2-99513E1BA8FF}"/>
                </a:ext>
              </a:extLst>
            </p:cNvPr>
            <p:cNvSpPr/>
            <p:nvPr/>
          </p:nvSpPr>
          <p:spPr bwMode="gray">
            <a:xfrm>
              <a:off x="10584382" y="3646767"/>
              <a:ext cx="414216" cy="414216"/>
            </a:xfrm>
            <a:prstGeom prst="ellipse">
              <a:avLst/>
            </a:prstGeom>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G</a:t>
              </a:r>
            </a:p>
          </p:txBody>
        </p:sp>
        <p:sp>
          <p:nvSpPr>
            <p:cNvPr id="20" name="Oval 19">
              <a:extLst>
                <a:ext uri="{FF2B5EF4-FFF2-40B4-BE49-F238E27FC236}">
                  <a16:creationId xmlns:a16="http://schemas.microsoft.com/office/drawing/2014/main" id="{02716803-4C2E-493C-B779-7245DF372E93}"/>
                </a:ext>
              </a:extLst>
            </p:cNvPr>
            <p:cNvSpPr/>
            <p:nvPr/>
          </p:nvSpPr>
          <p:spPr bwMode="gray">
            <a:xfrm>
              <a:off x="11123504" y="3100299"/>
              <a:ext cx="414216" cy="414216"/>
            </a:xfrm>
            <a:prstGeom prst="ellipse">
              <a:avLst/>
            </a:prstGeom>
            <a:solidFill>
              <a:schemeClr val="accent5">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H</a:t>
              </a:r>
            </a:p>
          </p:txBody>
        </p:sp>
        <p:cxnSp>
          <p:nvCxnSpPr>
            <p:cNvPr id="21" name="Straight Arrow Connector 20">
              <a:extLst>
                <a:ext uri="{FF2B5EF4-FFF2-40B4-BE49-F238E27FC236}">
                  <a16:creationId xmlns:a16="http://schemas.microsoft.com/office/drawing/2014/main" id="{FBF8A7A6-B90E-4C57-919C-8ED14B202659}"/>
                </a:ext>
              </a:extLst>
            </p:cNvPr>
            <p:cNvCxnSpPr>
              <a:cxnSpLocks/>
              <a:stCxn id="19" idx="7"/>
              <a:endCxn id="20" idx="3"/>
            </p:cNvCxnSpPr>
            <p:nvPr/>
          </p:nvCxnSpPr>
          <p:spPr bwMode="gray">
            <a:xfrm flipV="1">
              <a:off x="10937937" y="3453854"/>
              <a:ext cx="246228" cy="253574"/>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22" name="Straight Arrow Connector 21">
            <a:extLst>
              <a:ext uri="{FF2B5EF4-FFF2-40B4-BE49-F238E27FC236}">
                <a16:creationId xmlns:a16="http://schemas.microsoft.com/office/drawing/2014/main" id="{51BDD8B5-F0DE-4CC4-B049-BAF58B50742C}"/>
              </a:ext>
            </a:extLst>
          </p:cNvPr>
          <p:cNvCxnSpPr>
            <a:cxnSpLocks/>
            <a:stCxn id="6" idx="6"/>
            <a:endCxn id="11" idx="2"/>
          </p:cNvCxnSpPr>
          <p:nvPr/>
        </p:nvCxnSpPr>
        <p:spPr bwMode="gray">
          <a:xfrm flipV="1">
            <a:off x="1317116" y="1262055"/>
            <a:ext cx="701173" cy="394470"/>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B6741E53-583A-4D8F-B271-7567E9E1823A}"/>
              </a:ext>
            </a:extLst>
          </p:cNvPr>
          <p:cNvCxnSpPr>
            <a:cxnSpLocks/>
            <a:stCxn id="10" idx="0"/>
            <a:endCxn id="8" idx="4"/>
          </p:cNvCxnSpPr>
          <p:nvPr/>
        </p:nvCxnSpPr>
        <p:spPr bwMode="gray">
          <a:xfrm flipH="1" flipV="1">
            <a:off x="2143916" y="2250397"/>
            <a:ext cx="242069" cy="409280"/>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6DB53A09-B7BC-43DF-9E14-639C05B4C8B7}"/>
              </a:ext>
            </a:extLst>
          </p:cNvPr>
          <p:cNvCxnSpPr>
            <a:cxnSpLocks/>
            <a:stCxn id="12" idx="4"/>
            <a:endCxn id="19" idx="0"/>
          </p:cNvCxnSpPr>
          <p:nvPr/>
        </p:nvCxnSpPr>
        <p:spPr bwMode="gray">
          <a:xfrm>
            <a:off x="2824269" y="2070741"/>
            <a:ext cx="144514" cy="406123"/>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7E13847-FA93-4E73-9EC7-4191B0C3F81B}"/>
                  </a:ext>
                </a:extLst>
              </p:cNvPr>
              <p:cNvSpPr txBox="1"/>
              <p:nvPr/>
            </p:nvSpPr>
            <p:spPr bwMode="gray">
              <a:xfrm>
                <a:off x="4581731" y="2114950"/>
                <a:ext cx="6243968" cy="7648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pt-BR" b="0" i="1" smtClean="0">
                              <a:latin typeface="Cambria Math" panose="02040503050406030204" pitchFamily="18" charset="0"/>
                            </a:rPr>
                            <m:t>𝐴</m:t>
                          </m:r>
                          <m:r>
                            <a:rPr lang="en-US" b="0" i="1" smtClean="0">
                              <a:latin typeface="Cambria Math" panose="02040503050406030204" pitchFamily="18" charset="0"/>
                            </a:rPr>
                            <m:t>→</m:t>
                          </m:r>
                          <m:r>
                            <a:rPr lang="pt-BR" b="0" i="1" smtClean="0">
                              <a:latin typeface="Cambria Math" panose="02040503050406030204" pitchFamily="18" charset="0"/>
                            </a:rPr>
                            <m:t>𝐷</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r>
                        <a:rPr lang="en-US" b="0" i="1" smtClean="0">
                          <a:latin typeface="Cambria Math" panose="02040503050406030204" pitchFamily="18" charset="0"/>
                        </a:rPr>
                        <m:t>𝛼</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𝑌𝑖</m:t>
                          </m:r>
                          <m:r>
                            <a:rPr lang="en-US" b="0" i="1" smtClean="0">
                              <a:latin typeface="Cambria Math" panose="02040503050406030204" pitchFamily="18" charset="0"/>
                            </a:rPr>
                            <m:t>∈</m:t>
                          </m:r>
                          <m:r>
                            <a:rPr lang="en-US" b="0" i="1" smtClean="0">
                              <a:latin typeface="Cambria Math" panose="02040503050406030204" pitchFamily="18" charset="0"/>
                            </a:rPr>
                            <m:t>𝑆</m:t>
                          </m:r>
                        </m:sub>
                        <m:sup/>
                        <m:e>
                          <m:r>
                            <a:rPr lang="en-US" b="0" i="1" smtClean="0">
                              <a:latin typeface="Cambria Math" panose="02040503050406030204" pitchFamily="18" charset="0"/>
                            </a:rPr>
                            <m:t>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pt-BR"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pt-BR" b="0" i="1" smtClean="0">
                                      <a:latin typeface="Cambria Math" panose="02040503050406030204" pitchFamily="18" charset="0"/>
                                    </a:rPr>
                                    <m:t>𝐷</m:t>
                                  </m:r>
                                </m:sub>
                              </m:sSub>
                            </m:e>
                          </m:d>
                          <m:r>
                            <a:rPr lang="en-US" b="0" i="1" smtClean="0">
                              <a:latin typeface="Cambria Math" panose="02040503050406030204" pitchFamily="18" charset="0"/>
                            </a:rPr>
                            <m:t>𝜙</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pt-BR" b="0" i="1" smtClean="0">
                                      <a:latin typeface="Cambria Math" panose="02040503050406030204" pitchFamily="18" charset="0"/>
                                    </a:rPr>
                                    <m:t>𝐴</m:t>
                                  </m:r>
                                </m:sub>
                              </m:sSub>
                            </m:e>
                          </m:d>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𝐸</m:t>
                              </m:r>
                              <m:r>
                                <a:rPr lang="en-US" i="1">
                                  <a:latin typeface="Cambria Math" panose="02040503050406030204" pitchFamily="18" charset="0"/>
                                </a:rPr>
                                <m:t>→</m:t>
                              </m:r>
                              <m:r>
                                <a:rPr lang="pt-BR"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pt-BR"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𝐶</m:t>
                              </m:r>
                              <m:r>
                                <a:rPr lang="en-US" i="1">
                                  <a:latin typeface="Cambria Math" panose="02040503050406030204" pitchFamily="18" charset="0"/>
                                </a:rPr>
                                <m:t>→</m:t>
                              </m:r>
                              <m:r>
                                <a:rPr lang="pt-BR"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pt-BR" i="1">
                                  <a:latin typeface="Cambria Math" panose="02040503050406030204" pitchFamily="18" charset="0"/>
                                </a:rPr>
                                <m:t>𝐴</m:t>
                              </m:r>
                            </m:sub>
                          </m:sSub>
                          <m:r>
                            <a:rPr lang="en-US" i="1">
                              <a:latin typeface="Cambria Math" panose="02040503050406030204" pitchFamily="18" charset="0"/>
                            </a:rPr>
                            <m:t>)</m:t>
                          </m:r>
                          <m:r>
                            <a:rPr lang="en-US" b="0" i="1" smtClean="0">
                              <a:latin typeface="Cambria Math" panose="02040503050406030204" pitchFamily="18" charset="0"/>
                            </a:rPr>
                            <m:t> </m:t>
                          </m:r>
                        </m:e>
                      </m:nary>
                    </m:oMath>
                  </m:oMathPara>
                </a14:m>
                <a:endParaRPr lang="en-US" dirty="0"/>
              </a:p>
            </p:txBody>
          </p:sp>
        </mc:Choice>
        <mc:Fallback xmlns="">
          <p:sp>
            <p:nvSpPr>
              <p:cNvPr id="25" name="TextBox 24">
                <a:extLst>
                  <a:ext uri="{FF2B5EF4-FFF2-40B4-BE49-F238E27FC236}">
                    <a16:creationId xmlns:a16="http://schemas.microsoft.com/office/drawing/2014/main" id="{27E13847-FA93-4E73-9EC7-4191B0C3F81B}"/>
                  </a:ext>
                </a:extLst>
              </p:cNvPr>
              <p:cNvSpPr txBox="1">
                <a:spLocks noRot="1" noChangeAspect="1" noMove="1" noResize="1" noEditPoints="1" noAdjustHandles="1" noChangeArrowheads="1" noChangeShapeType="1" noTextEdit="1"/>
              </p:cNvSpPr>
              <p:nvPr/>
            </p:nvSpPr>
            <p:spPr bwMode="gray">
              <a:xfrm>
                <a:off x="4581731" y="2114950"/>
                <a:ext cx="6243968" cy="764825"/>
              </a:xfrm>
              <a:prstGeom prst="rect">
                <a:avLst/>
              </a:prstGeom>
              <a:blipFill>
                <a:blip r:embed="rId2"/>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506D8BFB-AC9D-4B55-B4D7-07657DCAAEB5}"/>
              </a:ext>
            </a:extLst>
          </p:cNvPr>
          <p:cNvSpPr txBox="1"/>
          <p:nvPr/>
        </p:nvSpPr>
        <p:spPr bwMode="gray">
          <a:xfrm>
            <a:off x="3982859" y="1780856"/>
            <a:ext cx="1931244" cy="4073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dirty="0"/>
              <a:t>Example computing the message from A do D :</a:t>
            </a:r>
          </a:p>
          <a:p>
            <a:pPr marL="182563" indent="-182563">
              <a:spcBef>
                <a:spcPts val="300"/>
              </a:spcBef>
              <a:spcAft>
                <a:spcPts val="300"/>
              </a:spcAft>
              <a:buClr>
                <a:schemeClr val="accent1"/>
              </a:buClr>
              <a:buSzPct val="90000"/>
              <a:buFont typeface="Arial" panose="020B0604020202020204" pitchFamily="34" charset="0"/>
              <a:buChar char="■"/>
            </a:pPr>
            <a:endParaRPr lang="pt-BR" sz="1200" dirty="0"/>
          </a:p>
          <a:p>
            <a:pPr marL="182563" indent="-182563">
              <a:spcBef>
                <a:spcPts val="300"/>
              </a:spcBef>
              <a:spcAft>
                <a:spcPts val="300"/>
              </a:spcAft>
              <a:buClr>
                <a:schemeClr val="accent1"/>
              </a:buClr>
              <a:buSzPct val="90000"/>
              <a:buFont typeface="Arial" panose="020B0604020202020204" pitchFamily="34" charset="0"/>
              <a:buChar char="■"/>
            </a:pPr>
            <a:endParaRPr lang="pt-BR" sz="1200"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E163280-872D-41EB-8DE7-65CAC39A76BD}"/>
                  </a:ext>
                </a:extLst>
              </p:cNvPr>
              <p:cNvSpPr txBox="1"/>
              <p:nvPr/>
            </p:nvSpPr>
            <p:spPr bwMode="gray">
              <a:xfrm>
                <a:off x="4488629" y="1019936"/>
                <a:ext cx="6243968" cy="800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𝑦</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r>
                        <a:rPr lang="en-US" b="0" i="1" smtClean="0">
                          <a:latin typeface="Cambria Math" panose="02040503050406030204" pitchFamily="18" charset="0"/>
                        </a:rPr>
                        <m:t>𝛼</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𝑌𝑖</m:t>
                          </m:r>
                          <m:r>
                            <a:rPr lang="en-US" b="0" i="1" smtClean="0">
                              <a:latin typeface="Cambria Math" panose="02040503050406030204" pitchFamily="18" charset="0"/>
                            </a:rPr>
                            <m:t>∈</m:t>
                          </m:r>
                          <m:r>
                            <a:rPr lang="en-US" b="0" i="1" smtClean="0">
                              <a:latin typeface="Cambria Math" panose="02040503050406030204" pitchFamily="18" charset="0"/>
                            </a:rPr>
                            <m:t>𝑆</m:t>
                          </m:r>
                        </m:sub>
                        <m:sup/>
                        <m:e>
                          <m:r>
                            <a:rPr lang="en-US" b="0" i="1" smtClean="0">
                              <a:latin typeface="Cambria Math" panose="02040503050406030204" pitchFamily="18" charset="0"/>
                            </a:rPr>
                            <m:t>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𝑗</m:t>
                                  </m:r>
                                </m:sub>
                              </m:sSub>
                            </m:e>
                          </m:d>
                          <m:r>
                            <a:rPr lang="en-US" b="0" i="1" smtClean="0">
                              <a:latin typeface="Cambria Math" panose="02040503050406030204" pitchFamily="18" charset="0"/>
                            </a:rPr>
                            <m:t>𝜙</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 </m:t>
                              </m:r>
                            </m:e>
                          </m:nary>
                        </m:e>
                      </m:nary>
                    </m:oMath>
                  </m:oMathPara>
                </a14:m>
                <a:endParaRPr lang="en-US" dirty="0"/>
              </a:p>
            </p:txBody>
          </p:sp>
        </mc:Choice>
        <mc:Fallback xmlns="">
          <p:sp>
            <p:nvSpPr>
              <p:cNvPr id="27" name="TextBox 26">
                <a:extLst>
                  <a:ext uri="{FF2B5EF4-FFF2-40B4-BE49-F238E27FC236}">
                    <a16:creationId xmlns:a16="http://schemas.microsoft.com/office/drawing/2014/main" id="{CE163280-872D-41EB-8DE7-65CAC39A76BD}"/>
                  </a:ext>
                </a:extLst>
              </p:cNvPr>
              <p:cNvSpPr txBox="1">
                <a:spLocks noRot="1" noChangeAspect="1" noMove="1" noResize="1" noEditPoints="1" noAdjustHandles="1" noChangeArrowheads="1" noChangeShapeType="1" noTextEdit="1"/>
              </p:cNvSpPr>
              <p:nvPr/>
            </p:nvSpPr>
            <p:spPr bwMode="gray">
              <a:xfrm>
                <a:off x="4488629" y="1019936"/>
                <a:ext cx="6243968" cy="800732"/>
              </a:xfrm>
              <a:prstGeom prst="rect">
                <a:avLst/>
              </a:prstGeom>
              <a:blipFill>
                <a:blip r:embed="rId3"/>
                <a:stretch>
                  <a:fillRect/>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841DE941-F609-4F65-9413-6BAF447A6373}"/>
              </a:ext>
            </a:extLst>
          </p:cNvPr>
          <p:cNvPicPr>
            <a:picLocks noChangeAspect="1"/>
          </p:cNvPicPr>
          <p:nvPr/>
        </p:nvPicPr>
        <p:blipFill>
          <a:blip r:embed="rId4"/>
          <a:stretch>
            <a:fillRect/>
          </a:stretch>
        </p:blipFill>
        <p:spPr>
          <a:xfrm>
            <a:off x="337253" y="3429000"/>
            <a:ext cx="4650496" cy="2796917"/>
          </a:xfrm>
          <a:prstGeom prst="rect">
            <a:avLst/>
          </a:prstGeom>
        </p:spPr>
      </p:pic>
      <p:sp>
        <p:nvSpPr>
          <p:cNvPr id="29" name="TextBox 28">
            <a:extLst>
              <a:ext uri="{FF2B5EF4-FFF2-40B4-BE49-F238E27FC236}">
                <a16:creationId xmlns:a16="http://schemas.microsoft.com/office/drawing/2014/main" id="{3D7E1538-F790-447F-97F2-C50197860054}"/>
              </a:ext>
            </a:extLst>
          </p:cNvPr>
          <p:cNvSpPr txBox="1"/>
          <p:nvPr/>
        </p:nvSpPr>
        <p:spPr bwMode="gray">
          <a:xfrm>
            <a:off x="4987749" y="5417823"/>
            <a:ext cx="3250745" cy="830997"/>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Arial" panose="020B0604020202020204" pitchFamily="34" charset="0"/>
              </a:rPr>
              <a:t>r</a:t>
            </a:r>
            <a:r>
              <a:rPr lang="en-US" sz="1200" dirty="0">
                <a:effectLst/>
                <a:latin typeface="Arial" panose="020B0604020202020204" pitchFamily="34" charset="0"/>
              </a:rPr>
              <a:t>ed triangles = fraudsters, </a:t>
            </a:r>
          </a:p>
          <a:p>
            <a:pPr marL="171450" indent="-171450">
              <a:buFont typeface="Arial" panose="020B0604020202020204" pitchFamily="34" charset="0"/>
              <a:buChar char="•"/>
            </a:pPr>
            <a:r>
              <a:rPr lang="en-US" sz="1200" dirty="0">
                <a:effectLst/>
                <a:latin typeface="Arial" panose="020B0604020202020204" pitchFamily="34" charset="0"/>
              </a:rPr>
              <a:t>yellow diamonds = accomplices, </a:t>
            </a:r>
          </a:p>
          <a:p>
            <a:pPr marL="171450" indent="-171450">
              <a:buFont typeface="Arial" panose="020B0604020202020204" pitchFamily="34" charset="0"/>
              <a:buChar char="•"/>
            </a:pPr>
            <a:r>
              <a:rPr lang="en-US" sz="1200" dirty="0">
                <a:effectLst/>
                <a:latin typeface="Arial" panose="020B0604020202020204" pitchFamily="34" charset="0"/>
              </a:rPr>
              <a:t>white ellipses = honest nodes, </a:t>
            </a:r>
          </a:p>
          <a:p>
            <a:pPr marL="171450" indent="-171450">
              <a:buFont typeface="Arial" panose="020B0604020202020204" pitchFamily="34" charset="0"/>
              <a:buChar char="•"/>
            </a:pPr>
            <a:r>
              <a:rPr lang="en-US" sz="1200" dirty="0">
                <a:effectLst/>
                <a:latin typeface="Arial" panose="020B0604020202020204" pitchFamily="34" charset="0"/>
              </a:rPr>
              <a:t>gray rounded rectangles = unbiased node</a:t>
            </a:r>
            <a:endParaRPr lang="en-US" sz="1200" dirty="0"/>
          </a:p>
        </p:txBody>
      </p:sp>
      <p:sp>
        <p:nvSpPr>
          <p:cNvPr id="30" name="TextBox 29">
            <a:extLst>
              <a:ext uri="{FF2B5EF4-FFF2-40B4-BE49-F238E27FC236}">
                <a16:creationId xmlns:a16="http://schemas.microsoft.com/office/drawing/2014/main" id="{CB97CCD9-342C-46C5-9544-567E4501701B}"/>
              </a:ext>
            </a:extLst>
          </p:cNvPr>
          <p:cNvSpPr txBox="1"/>
          <p:nvPr/>
        </p:nvSpPr>
        <p:spPr bwMode="gray">
          <a:xfrm>
            <a:off x="5174862" y="3453915"/>
            <a:ext cx="5098251" cy="830997"/>
          </a:xfrm>
          <a:prstGeom prst="rect">
            <a:avLst/>
          </a:prstGeom>
          <a:noFill/>
        </p:spPr>
        <p:txBody>
          <a:bodyPr wrap="square">
            <a:spAutoFit/>
          </a:bodyPr>
          <a:lstStyle/>
          <a:p>
            <a:r>
              <a:rPr lang="en-US" sz="1200" u="sng" dirty="0"/>
              <a:t>source</a:t>
            </a:r>
            <a:r>
              <a:rPr lang="en-US" sz="1200" dirty="0"/>
              <a:t>: </a:t>
            </a:r>
          </a:p>
          <a:p>
            <a:r>
              <a:rPr lang="en-US" sz="1200" dirty="0"/>
              <a:t>Pandit, Shashank, et al. "</a:t>
            </a:r>
            <a:r>
              <a:rPr lang="en-US" sz="1200" dirty="0" err="1"/>
              <a:t>Netprobe</a:t>
            </a:r>
            <a:r>
              <a:rPr lang="en-US" sz="1200" dirty="0"/>
              <a:t>: a fast and scalable system for fraud detection in online auction networks." </a:t>
            </a:r>
            <a:r>
              <a:rPr lang="en-US" sz="1200" i="1" dirty="0"/>
              <a:t>Proceedings of the 16th international conference on World Wide Web</a:t>
            </a:r>
            <a:r>
              <a:rPr lang="en-US" sz="1200" dirty="0"/>
              <a:t>. 2007.</a:t>
            </a:r>
          </a:p>
        </p:txBody>
      </p:sp>
      <p:cxnSp>
        <p:nvCxnSpPr>
          <p:cNvPr id="32" name="Straight Arrow Connector 31">
            <a:extLst>
              <a:ext uri="{FF2B5EF4-FFF2-40B4-BE49-F238E27FC236}">
                <a16:creationId xmlns:a16="http://schemas.microsoft.com/office/drawing/2014/main" id="{3FCCF7C8-362D-4C10-AEA2-AAF7B29B9B97}"/>
              </a:ext>
            </a:extLst>
          </p:cNvPr>
          <p:cNvCxnSpPr/>
          <p:nvPr/>
        </p:nvCxnSpPr>
        <p:spPr bwMode="gray">
          <a:xfrm flipH="1">
            <a:off x="1379050" y="1173042"/>
            <a:ext cx="528337" cy="30868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756183A4-5BD5-4D06-83EC-738495408EE1}"/>
              </a:ext>
            </a:extLst>
          </p:cNvPr>
          <p:cNvCxnSpPr>
            <a:cxnSpLocks/>
          </p:cNvCxnSpPr>
          <p:nvPr/>
        </p:nvCxnSpPr>
        <p:spPr bwMode="gray">
          <a:xfrm flipV="1">
            <a:off x="983610" y="1930396"/>
            <a:ext cx="0" cy="320001"/>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CA86F3E5-04B0-4C60-BE88-3BA1F473FBBF}"/>
              </a:ext>
            </a:extLst>
          </p:cNvPr>
          <p:cNvCxnSpPr>
            <a:cxnSpLocks/>
          </p:cNvCxnSpPr>
          <p:nvPr/>
        </p:nvCxnSpPr>
        <p:spPr bwMode="gray">
          <a:xfrm>
            <a:off x="1277198" y="1940619"/>
            <a:ext cx="810442" cy="779719"/>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Right Brace 42">
            <a:extLst>
              <a:ext uri="{FF2B5EF4-FFF2-40B4-BE49-F238E27FC236}">
                <a16:creationId xmlns:a16="http://schemas.microsoft.com/office/drawing/2014/main" id="{3D9D6B6B-84F7-4A54-9FDD-7729A6B5804C}"/>
              </a:ext>
            </a:extLst>
          </p:cNvPr>
          <p:cNvSpPr/>
          <p:nvPr/>
        </p:nvSpPr>
        <p:spPr bwMode="gray">
          <a:xfrm rot="16200000">
            <a:off x="9261402" y="1238686"/>
            <a:ext cx="92178" cy="1931243"/>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ectangle 45">
            <a:extLst>
              <a:ext uri="{FF2B5EF4-FFF2-40B4-BE49-F238E27FC236}">
                <a16:creationId xmlns:a16="http://schemas.microsoft.com/office/drawing/2014/main" id="{305E94D2-9307-4A2B-B71C-836A938D9DAF}"/>
              </a:ext>
            </a:extLst>
          </p:cNvPr>
          <p:cNvSpPr/>
          <p:nvPr/>
        </p:nvSpPr>
        <p:spPr bwMode="gray">
          <a:xfrm flipV="1">
            <a:off x="8969069" y="1539983"/>
            <a:ext cx="85108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8" name="Connector: Elbow 47">
            <a:extLst>
              <a:ext uri="{FF2B5EF4-FFF2-40B4-BE49-F238E27FC236}">
                <a16:creationId xmlns:a16="http://schemas.microsoft.com/office/drawing/2014/main" id="{62CE4973-85B2-4412-A352-799C40501E8A}"/>
              </a:ext>
            </a:extLst>
          </p:cNvPr>
          <p:cNvCxnSpPr>
            <a:cxnSpLocks/>
            <a:stCxn id="46" idx="0"/>
          </p:cNvCxnSpPr>
          <p:nvPr/>
        </p:nvCxnSpPr>
        <p:spPr bwMode="gray">
          <a:xfrm rot="5400000">
            <a:off x="9111591" y="1787718"/>
            <a:ext cx="485039" cy="81007"/>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58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26" grpId="0"/>
      <p:bldP spid="27" grpId="0"/>
      <p:bldP spid="29" grpId="0"/>
      <p:bldP spid="43" grpId="0" animBg="1"/>
      <p:bldP spid="4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AF0A-B4A7-4F74-94D4-CCC0775A00BA}"/>
              </a:ext>
            </a:extLst>
          </p:cNvPr>
          <p:cNvSpPr>
            <a:spLocks noGrp="1"/>
          </p:cNvSpPr>
          <p:nvPr>
            <p:ph type="title"/>
          </p:nvPr>
        </p:nvSpPr>
        <p:spPr/>
        <p:txBody>
          <a:bodyPr/>
          <a:lstStyle/>
          <a:p>
            <a:r>
              <a:rPr lang="en-US" dirty="0"/>
              <a:t>Other applications of loopy belief propagation</a:t>
            </a:r>
          </a:p>
        </p:txBody>
      </p:sp>
      <p:sp>
        <p:nvSpPr>
          <p:cNvPr id="4" name="Slide Number Placeholder 3">
            <a:extLst>
              <a:ext uri="{FF2B5EF4-FFF2-40B4-BE49-F238E27FC236}">
                <a16:creationId xmlns:a16="http://schemas.microsoft.com/office/drawing/2014/main" id="{C0913355-60EE-4F06-8338-CDE955CF31C9}"/>
              </a:ext>
            </a:extLst>
          </p:cNvPr>
          <p:cNvSpPr>
            <a:spLocks noGrp="1"/>
          </p:cNvSpPr>
          <p:nvPr>
            <p:ph type="sldNum" sz="quarter" idx="12"/>
          </p:nvPr>
        </p:nvSpPr>
        <p:spPr/>
        <p:txBody>
          <a:bodyPr/>
          <a:lstStyle/>
          <a:p>
            <a:fld id="{81561042-0DC2-4A04-AA50-F6D44EB20EBA}" type="slidenum">
              <a:rPr lang="en-US" smtClean="0"/>
              <a:t>77</a:t>
            </a:fld>
            <a:endParaRPr lang="en-US" dirty="0"/>
          </a:p>
        </p:txBody>
      </p:sp>
      <p:sp>
        <p:nvSpPr>
          <p:cNvPr id="8" name="Content Placeholder 7">
            <a:extLst>
              <a:ext uri="{FF2B5EF4-FFF2-40B4-BE49-F238E27FC236}">
                <a16:creationId xmlns:a16="http://schemas.microsoft.com/office/drawing/2014/main" id="{7227E906-8310-4E21-988D-2E0F74CCF990}"/>
              </a:ext>
            </a:extLst>
          </p:cNvPr>
          <p:cNvSpPr>
            <a:spLocks noGrp="1"/>
          </p:cNvSpPr>
          <p:nvPr>
            <p:ph idx="1"/>
          </p:nvPr>
        </p:nvSpPr>
        <p:spPr>
          <a:xfrm>
            <a:off x="478369" y="1213308"/>
            <a:ext cx="11473384" cy="3900042"/>
          </a:xfrm>
        </p:spPr>
        <p:txBody>
          <a:bodyPr/>
          <a:lstStyle/>
          <a:p>
            <a:r>
              <a:rPr lang="en-US" dirty="0"/>
              <a:t>Improve in standard graph mining tasks:</a:t>
            </a:r>
          </a:p>
          <a:p>
            <a:pPr marL="342900" indent="-342900">
              <a:buFont typeface="Arial" panose="020B0604020202020204" pitchFamily="34" charset="0"/>
              <a:buChar char="•"/>
            </a:pPr>
            <a:r>
              <a:rPr lang="en-US" dirty="0"/>
              <a:t>Node ranking</a:t>
            </a:r>
          </a:p>
          <a:p>
            <a:pPr marL="342900" indent="-342900">
              <a:buFont typeface="Arial" panose="020B0604020202020204" pitchFamily="34" charset="0"/>
              <a:buChar char="•"/>
            </a:pPr>
            <a:r>
              <a:rPr lang="en-US" dirty="0"/>
              <a:t>Anomaly detection</a:t>
            </a:r>
          </a:p>
          <a:p>
            <a:pPr marL="342900" indent="-342900">
              <a:buFont typeface="Arial" panose="020B0604020202020204" pitchFamily="34" charset="0"/>
              <a:buChar char="•"/>
            </a:pPr>
            <a:r>
              <a:rPr lang="en-US" dirty="0"/>
              <a:t>Clustering</a:t>
            </a:r>
          </a:p>
          <a:p>
            <a:pPr marL="342900" indent="-342900">
              <a:buFont typeface="Arial" panose="020B0604020202020204" pitchFamily="34" charset="0"/>
              <a:buChar char="•"/>
            </a:pPr>
            <a:r>
              <a:rPr lang="en-US" dirty="0"/>
              <a:t>Community detection</a:t>
            </a:r>
          </a:p>
          <a:p>
            <a:pPr marL="342900" indent="-342900">
              <a:buFont typeface="Arial" panose="020B0604020202020204" pitchFamily="34" charset="0"/>
              <a:buChar char="•"/>
            </a:pPr>
            <a:r>
              <a:rPr lang="en-US" dirty="0"/>
              <a:t>Sentiment prediction</a:t>
            </a:r>
          </a:p>
          <a:p>
            <a:pPr marL="342900" indent="-342900">
              <a:buFont typeface="Arial" panose="020B0604020202020204" pitchFamily="34" charset="0"/>
              <a:buChar char="•"/>
            </a:pPr>
            <a:r>
              <a:rPr lang="en-US" dirty="0"/>
              <a:t>Information diffusion</a:t>
            </a:r>
          </a:p>
          <a:p>
            <a:endParaRPr lang="en-US" dirty="0"/>
          </a:p>
          <a:p>
            <a:endParaRPr lang="en-US" dirty="0"/>
          </a:p>
        </p:txBody>
      </p:sp>
    </p:spTree>
    <p:extLst>
      <p:ext uri="{BB962C8B-B14F-4D97-AF65-F5344CB8AC3E}">
        <p14:creationId xmlns:p14="http://schemas.microsoft.com/office/powerpoint/2010/main" val="19648803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788336" y="698581"/>
            <a:ext cx="10368116" cy="2983643"/>
          </a:xfrm>
        </p:spPr>
        <p:txBody>
          <a:bodyPr>
            <a:normAutofit/>
          </a:bodyPr>
          <a:lstStyle/>
          <a:p>
            <a:r>
              <a:rPr lang="en-US" sz="4000" dirty="0"/>
              <a:t>Session-5</a:t>
            </a:r>
            <a:br>
              <a:rPr lang="en-US" sz="4000" dirty="0"/>
            </a:br>
            <a:br>
              <a:rPr lang="en-US" sz="4000" dirty="0"/>
            </a:br>
            <a:r>
              <a:rPr lang="en-US" sz="4000" dirty="0"/>
              <a:t>Graph Embeddings</a:t>
            </a:r>
            <a:endParaRPr lang="en-US" altLang="x-none" sz="4000" dirty="0">
              <a:ea typeface="ＭＳ Ｐゴシック" charset="-128"/>
            </a:endParaRP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B387A-9B0D-46E0-8B44-4DB9E61D2743}"/>
              </a:ext>
            </a:extLst>
          </p:cNvPr>
          <p:cNvSpPr>
            <a:spLocks noGrp="1"/>
          </p:cNvSpPr>
          <p:nvPr>
            <p:ph type="title"/>
          </p:nvPr>
        </p:nvSpPr>
        <p:spPr/>
        <p:txBody>
          <a:bodyPr/>
          <a:lstStyle/>
          <a:p>
            <a:r>
              <a:rPr lang="en-US" dirty="0"/>
              <a:t>Motivation</a:t>
            </a:r>
          </a:p>
        </p:txBody>
      </p:sp>
      <p:sp>
        <p:nvSpPr>
          <p:cNvPr id="4" name="Slide Number Placeholder 3">
            <a:extLst>
              <a:ext uri="{FF2B5EF4-FFF2-40B4-BE49-F238E27FC236}">
                <a16:creationId xmlns:a16="http://schemas.microsoft.com/office/drawing/2014/main" id="{25FE8E0B-DE42-418B-8913-D8A19537F305}"/>
              </a:ext>
            </a:extLst>
          </p:cNvPr>
          <p:cNvSpPr>
            <a:spLocks noGrp="1"/>
          </p:cNvSpPr>
          <p:nvPr>
            <p:ph type="sldNum" sz="quarter" idx="12"/>
          </p:nvPr>
        </p:nvSpPr>
        <p:spPr/>
        <p:txBody>
          <a:bodyPr/>
          <a:lstStyle/>
          <a:p>
            <a:fld id="{81561042-0DC2-4A04-AA50-F6D44EB20EBA}" type="slidenum">
              <a:rPr lang="en-US" smtClean="0"/>
              <a:t>79</a:t>
            </a:fld>
            <a:endParaRPr lang="en-US"/>
          </a:p>
        </p:txBody>
      </p:sp>
      <p:sp>
        <p:nvSpPr>
          <p:cNvPr id="16" name="TextBox 15">
            <a:extLst>
              <a:ext uri="{FF2B5EF4-FFF2-40B4-BE49-F238E27FC236}">
                <a16:creationId xmlns:a16="http://schemas.microsoft.com/office/drawing/2014/main" id="{11D813B9-E881-4717-8B49-842DF798C227}"/>
              </a:ext>
            </a:extLst>
          </p:cNvPr>
          <p:cNvSpPr txBox="1"/>
          <p:nvPr/>
        </p:nvSpPr>
        <p:spPr bwMode="gray">
          <a:xfrm>
            <a:off x="1099885" y="4661267"/>
            <a:ext cx="9992229" cy="1396793"/>
          </a:xfrm>
          <a:prstGeom prst="rect">
            <a:avLst/>
          </a:prstGeom>
          <a:noFill/>
        </p:spPr>
        <p:txBody>
          <a:bodyPr wrap="square">
            <a:spAutoFit/>
          </a:bodyPr>
          <a:lstStyle/>
          <a:p>
            <a:r>
              <a:rPr lang="en-US" sz="1600" b="1" dirty="0">
                <a:latin typeface="+mj-lt"/>
              </a:rPr>
              <a:t>Why would I want features that are independent of prediction tasks?</a:t>
            </a:r>
          </a:p>
          <a:p>
            <a:pPr marL="342900" indent="-342900">
              <a:lnSpc>
                <a:spcPct val="150000"/>
              </a:lnSpc>
              <a:buFont typeface="+mj-lt"/>
              <a:buAutoNum type="arabicPeriod"/>
            </a:pPr>
            <a:r>
              <a:rPr lang="en-US" sz="1600" dirty="0">
                <a:latin typeface="+mj-lt"/>
              </a:rPr>
              <a:t>Learned Features might produce novel insightful descriptions of the networks</a:t>
            </a:r>
          </a:p>
          <a:p>
            <a:pPr marL="342900" indent="-342900">
              <a:lnSpc>
                <a:spcPct val="150000"/>
              </a:lnSpc>
              <a:buFont typeface="+mj-lt"/>
              <a:buAutoNum type="arabicPeriod"/>
            </a:pPr>
            <a:r>
              <a:rPr lang="en-US" sz="1600" dirty="0">
                <a:latin typeface="+mj-lt"/>
              </a:rPr>
              <a:t>Learned Features might better generalize across tasks</a:t>
            </a:r>
          </a:p>
          <a:p>
            <a:pPr marL="342900" indent="-342900">
              <a:lnSpc>
                <a:spcPct val="150000"/>
              </a:lnSpc>
              <a:buFont typeface="+mj-lt"/>
              <a:buAutoNum type="arabicPeriod"/>
            </a:pPr>
            <a:r>
              <a:rPr lang="en-US" sz="1600" dirty="0">
                <a:latin typeface="+mj-lt"/>
              </a:rPr>
              <a:t>I do not know the prediction tasks yet</a:t>
            </a:r>
          </a:p>
        </p:txBody>
      </p:sp>
      <p:sp>
        <p:nvSpPr>
          <p:cNvPr id="31" name="Rectangle: Rounded Corners 30">
            <a:extLst>
              <a:ext uri="{FF2B5EF4-FFF2-40B4-BE49-F238E27FC236}">
                <a16:creationId xmlns:a16="http://schemas.microsoft.com/office/drawing/2014/main" id="{77C5CB43-6984-4548-BEB5-6AB59AD6B161}"/>
              </a:ext>
            </a:extLst>
          </p:cNvPr>
          <p:cNvSpPr/>
          <p:nvPr/>
        </p:nvSpPr>
        <p:spPr bwMode="gray">
          <a:xfrm>
            <a:off x="783060" y="1298872"/>
            <a:ext cx="1784555" cy="89965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Data Preprocessing</a:t>
            </a:r>
          </a:p>
        </p:txBody>
      </p:sp>
      <p:sp>
        <p:nvSpPr>
          <p:cNvPr id="32" name="Rectangle: Rounded Corners 31">
            <a:extLst>
              <a:ext uri="{FF2B5EF4-FFF2-40B4-BE49-F238E27FC236}">
                <a16:creationId xmlns:a16="http://schemas.microsoft.com/office/drawing/2014/main" id="{933FCA42-26A5-4A30-A6B0-EF9FCEEC531C}"/>
              </a:ext>
            </a:extLst>
          </p:cNvPr>
          <p:cNvSpPr/>
          <p:nvPr/>
        </p:nvSpPr>
        <p:spPr bwMode="gray">
          <a:xfrm>
            <a:off x="3507478" y="1300586"/>
            <a:ext cx="1784555" cy="89965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Feature engineering</a:t>
            </a:r>
          </a:p>
        </p:txBody>
      </p:sp>
      <p:sp>
        <p:nvSpPr>
          <p:cNvPr id="33" name="Rectangle: Rounded Corners 32">
            <a:extLst>
              <a:ext uri="{FF2B5EF4-FFF2-40B4-BE49-F238E27FC236}">
                <a16:creationId xmlns:a16="http://schemas.microsoft.com/office/drawing/2014/main" id="{3C818BFD-062D-4B58-A214-F37EF16F80D5}"/>
              </a:ext>
            </a:extLst>
          </p:cNvPr>
          <p:cNvSpPr/>
          <p:nvPr/>
        </p:nvSpPr>
        <p:spPr bwMode="gray">
          <a:xfrm>
            <a:off x="6183709" y="1298872"/>
            <a:ext cx="1784555" cy="89965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Prediction</a:t>
            </a:r>
          </a:p>
        </p:txBody>
      </p:sp>
      <p:sp>
        <p:nvSpPr>
          <p:cNvPr id="34" name="Rectangle: Rounded Corners 33">
            <a:extLst>
              <a:ext uri="{FF2B5EF4-FFF2-40B4-BE49-F238E27FC236}">
                <a16:creationId xmlns:a16="http://schemas.microsoft.com/office/drawing/2014/main" id="{F75F96E8-270C-4CE0-B9D6-6BFAAE0FCD73}"/>
              </a:ext>
            </a:extLst>
          </p:cNvPr>
          <p:cNvSpPr/>
          <p:nvPr/>
        </p:nvSpPr>
        <p:spPr bwMode="gray">
          <a:xfrm>
            <a:off x="8908127" y="1285248"/>
            <a:ext cx="1784555" cy="89965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Intervention</a:t>
            </a:r>
          </a:p>
        </p:txBody>
      </p:sp>
      <p:cxnSp>
        <p:nvCxnSpPr>
          <p:cNvPr id="35" name="Straight Arrow Connector 34">
            <a:extLst>
              <a:ext uri="{FF2B5EF4-FFF2-40B4-BE49-F238E27FC236}">
                <a16:creationId xmlns:a16="http://schemas.microsoft.com/office/drawing/2014/main" id="{7E9195F7-4CD2-4FC6-B8F1-26578FE87B40}"/>
              </a:ext>
            </a:extLst>
          </p:cNvPr>
          <p:cNvCxnSpPr>
            <a:stCxn id="31" idx="3"/>
            <a:endCxn id="32" idx="1"/>
          </p:cNvCxnSpPr>
          <p:nvPr/>
        </p:nvCxnSpPr>
        <p:spPr bwMode="gray">
          <a:xfrm>
            <a:off x="2567615" y="1748698"/>
            <a:ext cx="939863" cy="1714"/>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1D059913-F280-44D3-B984-DBEDCE8CEAE0}"/>
              </a:ext>
            </a:extLst>
          </p:cNvPr>
          <p:cNvCxnSpPr>
            <a:cxnSpLocks/>
            <a:stCxn id="32" idx="3"/>
            <a:endCxn id="33" idx="1"/>
          </p:cNvCxnSpPr>
          <p:nvPr/>
        </p:nvCxnSpPr>
        <p:spPr bwMode="gray">
          <a:xfrm flipV="1">
            <a:off x="5292033" y="1748698"/>
            <a:ext cx="891676" cy="1714"/>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0AB0DD26-BB93-426D-86C2-BA8D6FC05E93}"/>
              </a:ext>
            </a:extLst>
          </p:cNvPr>
          <p:cNvCxnSpPr>
            <a:cxnSpLocks/>
            <a:stCxn id="33" idx="3"/>
            <a:endCxn id="34" idx="1"/>
          </p:cNvCxnSpPr>
          <p:nvPr/>
        </p:nvCxnSpPr>
        <p:spPr bwMode="gray">
          <a:xfrm flipV="1">
            <a:off x="7968264" y="1735074"/>
            <a:ext cx="939863" cy="13624"/>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TextBox 37">
            <a:extLst>
              <a:ext uri="{FF2B5EF4-FFF2-40B4-BE49-F238E27FC236}">
                <a16:creationId xmlns:a16="http://schemas.microsoft.com/office/drawing/2014/main" id="{3ED63DFD-34BF-4B24-AB18-1B4E20CCB63B}"/>
              </a:ext>
            </a:extLst>
          </p:cNvPr>
          <p:cNvSpPr txBox="1"/>
          <p:nvPr/>
        </p:nvSpPr>
        <p:spPr bwMode="gray">
          <a:xfrm>
            <a:off x="953802" y="2324169"/>
            <a:ext cx="1784555" cy="1104831"/>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200" dirty="0"/>
              <a:t>Collect data</a:t>
            </a:r>
          </a:p>
          <a:p>
            <a:pPr marL="182563" indent="-182563">
              <a:spcBef>
                <a:spcPts val="300"/>
              </a:spcBef>
              <a:spcAft>
                <a:spcPts val="300"/>
              </a:spcAft>
              <a:buClr>
                <a:schemeClr val="accent1"/>
              </a:buClr>
              <a:buSzPct val="90000"/>
              <a:buFont typeface="Arial" panose="020B0604020202020204" pitchFamily="34" charset="0"/>
              <a:buChar char="■"/>
            </a:pPr>
            <a:r>
              <a:rPr lang="en-US" sz="1200" dirty="0"/>
              <a:t>Remove Outliers</a:t>
            </a:r>
          </a:p>
          <a:p>
            <a:pPr marL="182563" indent="-182563">
              <a:spcBef>
                <a:spcPts val="300"/>
              </a:spcBef>
              <a:spcAft>
                <a:spcPts val="300"/>
              </a:spcAft>
              <a:buClr>
                <a:schemeClr val="accent1"/>
              </a:buClr>
              <a:buSzPct val="90000"/>
              <a:buFont typeface="Arial" panose="020B0604020202020204" pitchFamily="34" charset="0"/>
              <a:buChar char="■"/>
            </a:pPr>
            <a:r>
              <a:rPr lang="en-US" sz="1200" dirty="0"/>
              <a:t>Resolve Missing data</a:t>
            </a:r>
          </a:p>
          <a:p>
            <a:pPr marL="182563" indent="-182563">
              <a:spcBef>
                <a:spcPts val="300"/>
              </a:spcBef>
              <a:spcAft>
                <a:spcPts val="300"/>
              </a:spcAft>
              <a:buClr>
                <a:schemeClr val="accent1"/>
              </a:buClr>
              <a:buSzPct val="90000"/>
              <a:buFont typeface="Arial" panose="020B0604020202020204" pitchFamily="34" charset="0"/>
              <a:buChar char="■"/>
            </a:pPr>
            <a:r>
              <a:rPr lang="en-US" sz="1200" dirty="0"/>
              <a:t>Build graphs</a:t>
            </a:r>
          </a:p>
        </p:txBody>
      </p:sp>
      <p:sp>
        <p:nvSpPr>
          <p:cNvPr id="39" name="TextBox 38">
            <a:extLst>
              <a:ext uri="{FF2B5EF4-FFF2-40B4-BE49-F238E27FC236}">
                <a16:creationId xmlns:a16="http://schemas.microsoft.com/office/drawing/2014/main" id="{C6A48ECF-BDCB-4BB5-B78C-70EAFAA5F60C}"/>
              </a:ext>
            </a:extLst>
          </p:cNvPr>
          <p:cNvSpPr txBox="1"/>
          <p:nvPr/>
        </p:nvSpPr>
        <p:spPr bwMode="gray">
          <a:xfrm>
            <a:off x="3507478" y="2323124"/>
            <a:ext cx="1784555" cy="1058011"/>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200" dirty="0"/>
              <a:t>Network metrics</a:t>
            </a:r>
          </a:p>
          <a:p>
            <a:pPr marL="182563" indent="-182563">
              <a:spcBef>
                <a:spcPts val="300"/>
              </a:spcBef>
              <a:spcAft>
                <a:spcPts val="300"/>
              </a:spcAft>
              <a:buClr>
                <a:schemeClr val="accent1"/>
              </a:buClr>
              <a:buSzPct val="90000"/>
              <a:buFont typeface="Arial" panose="020B0604020202020204" pitchFamily="34" charset="0"/>
              <a:buChar char="■"/>
            </a:pPr>
            <a:r>
              <a:rPr lang="en-US" sz="1200" dirty="0"/>
              <a:t>Similarity metrics</a:t>
            </a:r>
          </a:p>
          <a:p>
            <a:pPr marL="182563" indent="-182563">
              <a:spcBef>
                <a:spcPts val="300"/>
              </a:spcBef>
              <a:spcAft>
                <a:spcPts val="300"/>
              </a:spcAft>
              <a:buClr>
                <a:schemeClr val="accent1"/>
              </a:buClr>
              <a:buSzPct val="90000"/>
              <a:buFont typeface="Arial" panose="020B0604020202020204" pitchFamily="34" charset="0"/>
              <a:buChar char="■"/>
            </a:pPr>
            <a:r>
              <a:rPr lang="en-US" sz="1200" dirty="0"/>
              <a:t>Clustering</a:t>
            </a:r>
          </a:p>
          <a:p>
            <a:pPr marL="182563" indent="-182563">
              <a:spcBef>
                <a:spcPts val="300"/>
              </a:spcBef>
              <a:spcAft>
                <a:spcPts val="300"/>
              </a:spcAft>
              <a:buClr>
                <a:schemeClr val="accent1"/>
              </a:buClr>
              <a:buSzPct val="90000"/>
              <a:buFont typeface="Arial" panose="020B0604020202020204" pitchFamily="34" charset="0"/>
              <a:buChar char="■"/>
            </a:pPr>
            <a:r>
              <a:rPr lang="en-US" sz="1200" dirty="0"/>
              <a:t>Filtering</a:t>
            </a:r>
          </a:p>
        </p:txBody>
      </p:sp>
      <p:sp>
        <p:nvSpPr>
          <p:cNvPr id="40" name="TextBox 39">
            <a:extLst>
              <a:ext uri="{FF2B5EF4-FFF2-40B4-BE49-F238E27FC236}">
                <a16:creationId xmlns:a16="http://schemas.microsoft.com/office/drawing/2014/main" id="{4AC333D6-FDC8-4367-8AA4-454755180B38}"/>
              </a:ext>
            </a:extLst>
          </p:cNvPr>
          <p:cNvSpPr txBox="1"/>
          <p:nvPr/>
        </p:nvSpPr>
        <p:spPr bwMode="gray">
          <a:xfrm>
            <a:off x="6183709" y="2333952"/>
            <a:ext cx="1784555" cy="813350"/>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200" dirty="0"/>
              <a:t>Node classification</a:t>
            </a:r>
          </a:p>
          <a:p>
            <a:pPr marL="182563" indent="-182563">
              <a:spcBef>
                <a:spcPts val="300"/>
              </a:spcBef>
              <a:spcAft>
                <a:spcPts val="300"/>
              </a:spcAft>
              <a:buClr>
                <a:schemeClr val="accent1"/>
              </a:buClr>
              <a:buSzPct val="90000"/>
              <a:buFont typeface="Arial" panose="020B0604020202020204" pitchFamily="34" charset="0"/>
              <a:buChar char="■"/>
            </a:pPr>
            <a:r>
              <a:rPr lang="en-US" sz="1200" dirty="0"/>
              <a:t>Link prediction</a:t>
            </a:r>
          </a:p>
          <a:p>
            <a:pPr marL="182563" indent="-182563">
              <a:spcBef>
                <a:spcPts val="300"/>
              </a:spcBef>
              <a:spcAft>
                <a:spcPts val="300"/>
              </a:spcAft>
              <a:buClr>
                <a:schemeClr val="accent1"/>
              </a:buClr>
              <a:buSzPct val="90000"/>
              <a:buFont typeface="Arial" panose="020B0604020202020204" pitchFamily="34" charset="0"/>
              <a:buChar char="■"/>
            </a:pPr>
            <a:r>
              <a:rPr lang="en-US" sz="1200" dirty="0"/>
              <a:t>Graph classification</a:t>
            </a:r>
          </a:p>
        </p:txBody>
      </p:sp>
      <p:sp>
        <p:nvSpPr>
          <p:cNvPr id="41" name="TextBox 40">
            <a:extLst>
              <a:ext uri="{FF2B5EF4-FFF2-40B4-BE49-F238E27FC236}">
                <a16:creationId xmlns:a16="http://schemas.microsoft.com/office/drawing/2014/main" id="{49C32C2D-A21A-4A61-B54D-F89A1519E435}"/>
              </a:ext>
            </a:extLst>
          </p:cNvPr>
          <p:cNvSpPr txBox="1"/>
          <p:nvPr/>
        </p:nvSpPr>
        <p:spPr bwMode="gray">
          <a:xfrm>
            <a:off x="8908126" y="2325194"/>
            <a:ext cx="2865951" cy="813350"/>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200" dirty="0"/>
              <a:t>Resolve Selection Bias</a:t>
            </a:r>
          </a:p>
          <a:p>
            <a:pPr marL="182563" indent="-182563">
              <a:spcBef>
                <a:spcPts val="300"/>
              </a:spcBef>
              <a:spcAft>
                <a:spcPts val="300"/>
              </a:spcAft>
              <a:buClr>
                <a:schemeClr val="accent1"/>
              </a:buClr>
              <a:buSzPct val="90000"/>
              <a:buFont typeface="Arial" panose="020B0604020202020204" pitchFamily="34" charset="0"/>
              <a:buChar char="■"/>
            </a:pPr>
            <a:r>
              <a:rPr lang="en-US" sz="1200" dirty="0"/>
              <a:t>Isolate Confounding</a:t>
            </a:r>
          </a:p>
          <a:p>
            <a:pPr marL="182563" indent="-182563">
              <a:spcBef>
                <a:spcPts val="300"/>
              </a:spcBef>
              <a:spcAft>
                <a:spcPts val="300"/>
              </a:spcAft>
              <a:buClr>
                <a:schemeClr val="accent1"/>
              </a:buClr>
              <a:buSzPct val="90000"/>
              <a:buFont typeface="Arial" panose="020B0604020202020204" pitchFamily="34" charset="0"/>
              <a:buChar char="■"/>
            </a:pPr>
            <a:r>
              <a:rPr lang="en-US" sz="1200" dirty="0"/>
              <a:t>Estimate effects of interventions</a:t>
            </a:r>
          </a:p>
        </p:txBody>
      </p:sp>
      <p:sp>
        <p:nvSpPr>
          <p:cNvPr id="42" name="Rectangle 41">
            <a:extLst>
              <a:ext uri="{FF2B5EF4-FFF2-40B4-BE49-F238E27FC236}">
                <a16:creationId xmlns:a16="http://schemas.microsoft.com/office/drawing/2014/main" id="{9D834F30-F0CD-4928-8BC7-63DD317F8B6B}"/>
              </a:ext>
            </a:extLst>
          </p:cNvPr>
          <p:cNvSpPr/>
          <p:nvPr/>
        </p:nvSpPr>
        <p:spPr bwMode="gray">
          <a:xfrm>
            <a:off x="3148553" y="914400"/>
            <a:ext cx="2441542" cy="293173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3" name="TextBox 42">
            <a:extLst>
              <a:ext uri="{FF2B5EF4-FFF2-40B4-BE49-F238E27FC236}">
                <a16:creationId xmlns:a16="http://schemas.microsoft.com/office/drawing/2014/main" id="{C9C6389E-1551-496E-87B2-74C04115387A}"/>
              </a:ext>
            </a:extLst>
          </p:cNvPr>
          <p:cNvSpPr txBox="1"/>
          <p:nvPr/>
        </p:nvSpPr>
        <p:spPr bwMode="gray">
          <a:xfrm>
            <a:off x="3148554" y="3976026"/>
            <a:ext cx="2441542" cy="41600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200" b="1" dirty="0"/>
              <a:t>Systematize &amp; Automate this step</a:t>
            </a:r>
          </a:p>
        </p:txBody>
      </p:sp>
    </p:spTree>
    <p:extLst>
      <p:ext uri="{BB962C8B-B14F-4D97-AF65-F5344CB8AC3E}">
        <p14:creationId xmlns:p14="http://schemas.microsoft.com/office/powerpoint/2010/main" val="262492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2" grpId="0" animBg="1"/>
      <p:bldP spid="33" grpId="0" animBg="1"/>
      <p:bldP spid="34" grpId="0" animBg="1"/>
      <p:bldP spid="39" grpId="0"/>
      <p:bldP spid="40" grpId="0"/>
      <p:bldP spid="41" grpId="0"/>
      <p:bldP spid="42" grpId="0" animBg="1"/>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3F9473-7305-42B0-A304-EDF3B0B7A15F}"/>
              </a:ext>
            </a:extLst>
          </p:cNvPr>
          <p:cNvSpPr>
            <a:spLocks noGrp="1"/>
          </p:cNvSpPr>
          <p:nvPr>
            <p:ph type="ctrTitle"/>
          </p:nvPr>
        </p:nvSpPr>
        <p:spPr>
          <a:xfrm>
            <a:off x="630768" y="3963914"/>
            <a:ext cx="11228913" cy="2495551"/>
          </a:xfrm>
          <a:solidFill>
            <a:schemeClr val="bg1"/>
          </a:solidFill>
          <a:ln>
            <a:solidFill>
              <a:schemeClr val="bg1"/>
            </a:solidFill>
          </a:ln>
        </p:spPr>
        <p:txBody>
          <a:bodyPr anchor="ctr">
            <a:normAutofit/>
          </a:bodyPr>
          <a:lstStyle/>
          <a:p>
            <a:r>
              <a:rPr lang="en-US" dirty="0">
                <a:solidFill>
                  <a:schemeClr val="tx1"/>
                </a:solidFill>
              </a:rPr>
              <a:t>Motivation for Learning on Graphs and GNNs</a:t>
            </a:r>
          </a:p>
        </p:txBody>
      </p:sp>
    </p:spTree>
    <p:extLst>
      <p:ext uri="{BB962C8B-B14F-4D97-AF65-F5344CB8AC3E}">
        <p14:creationId xmlns:p14="http://schemas.microsoft.com/office/powerpoint/2010/main" val="751835537"/>
      </p:ext>
    </p:extLst>
  </p:cSld>
  <p:clrMapOvr>
    <a:masterClrMapping/>
  </p:clrMapOvr>
  <p:transition spd="slow">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AF0A-B4A7-4F74-94D4-CCC0775A00BA}"/>
              </a:ext>
            </a:extLst>
          </p:cNvPr>
          <p:cNvSpPr>
            <a:spLocks noGrp="1"/>
          </p:cNvSpPr>
          <p:nvPr>
            <p:ph type="title"/>
          </p:nvPr>
        </p:nvSpPr>
        <p:spPr/>
        <p:txBody>
          <a:bodyPr/>
          <a:lstStyle/>
          <a:p>
            <a:r>
              <a:rPr lang="pt-BR" dirty="0"/>
              <a:t>Node Embedding</a:t>
            </a:r>
            <a:endParaRPr lang="en-US" dirty="0"/>
          </a:p>
        </p:txBody>
      </p:sp>
      <p:sp>
        <p:nvSpPr>
          <p:cNvPr id="4" name="Slide Number Placeholder 3">
            <a:extLst>
              <a:ext uri="{FF2B5EF4-FFF2-40B4-BE49-F238E27FC236}">
                <a16:creationId xmlns:a16="http://schemas.microsoft.com/office/drawing/2014/main" id="{C0913355-60EE-4F06-8338-CDE955CF31C9}"/>
              </a:ext>
            </a:extLst>
          </p:cNvPr>
          <p:cNvSpPr>
            <a:spLocks noGrp="1"/>
          </p:cNvSpPr>
          <p:nvPr>
            <p:ph type="sldNum" sz="quarter" idx="12"/>
          </p:nvPr>
        </p:nvSpPr>
        <p:spPr/>
        <p:txBody>
          <a:bodyPr/>
          <a:lstStyle/>
          <a:p>
            <a:fld id="{81561042-0DC2-4A04-AA50-F6D44EB20EBA}" type="slidenum">
              <a:rPr lang="en-US" smtClean="0"/>
              <a:t>80</a:t>
            </a:fld>
            <a:endParaRPr lang="en-US"/>
          </a:p>
        </p:txBody>
      </p:sp>
      <p:grpSp>
        <p:nvGrpSpPr>
          <p:cNvPr id="14" name="Group 13">
            <a:extLst>
              <a:ext uri="{FF2B5EF4-FFF2-40B4-BE49-F238E27FC236}">
                <a16:creationId xmlns:a16="http://schemas.microsoft.com/office/drawing/2014/main" id="{DF817524-139E-4A66-9E27-0FB826667921}"/>
              </a:ext>
            </a:extLst>
          </p:cNvPr>
          <p:cNvGrpSpPr/>
          <p:nvPr/>
        </p:nvGrpSpPr>
        <p:grpSpPr>
          <a:xfrm>
            <a:off x="1799287" y="1592971"/>
            <a:ext cx="2128477" cy="2018946"/>
            <a:chOff x="9938188" y="4606083"/>
            <a:chExt cx="2128477" cy="2018946"/>
          </a:xfrm>
        </p:grpSpPr>
        <p:sp>
          <p:nvSpPr>
            <p:cNvPr id="15" name="Oval 14">
              <a:extLst>
                <a:ext uri="{FF2B5EF4-FFF2-40B4-BE49-F238E27FC236}">
                  <a16:creationId xmlns:a16="http://schemas.microsoft.com/office/drawing/2014/main" id="{B0D6770A-EBF4-4324-9DEB-DD657DCD08C9}"/>
                </a:ext>
              </a:extLst>
            </p:cNvPr>
            <p:cNvSpPr/>
            <p:nvPr/>
          </p:nvSpPr>
          <p:spPr bwMode="gray">
            <a:xfrm>
              <a:off x="9938188" y="5000553"/>
              <a:ext cx="414216" cy="414216"/>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16" name="Oval 15">
              <a:extLst>
                <a:ext uri="{FF2B5EF4-FFF2-40B4-BE49-F238E27FC236}">
                  <a16:creationId xmlns:a16="http://schemas.microsoft.com/office/drawing/2014/main" id="{CC14BF8F-599C-4B8A-A062-A802D5E78E70}"/>
                </a:ext>
              </a:extLst>
            </p:cNvPr>
            <p:cNvSpPr/>
            <p:nvPr/>
          </p:nvSpPr>
          <p:spPr bwMode="gray">
            <a:xfrm>
              <a:off x="9938188" y="5928236"/>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17" name="Oval 16">
              <a:extLst>
                <a:ext uri="{FF2B5EF4-FFF2-40B4-BE49-F238E27FC236}">
                  <a16:creationId xmlns:a16="http://schemas.microsoft.com/office/drawing/2014/main" id="{91B1DB05-3B58-4616-BD12-2B1C35056011}"/>
                </a:ext>
              </a:extLst>
            </p:cNvPr>
            <p:cNvSpPr/>
            <p:nvPr/>
          </p:nvSpPr>
          <p:spPr bwMode="gray">
            <a:xfrm>
              <a:off x="10972096" y="5387317"/>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18" name="Straight Arrow Connector 17">
              <a:extLst>
                <a:ext uri="{FF2B5EF4-FFF2-40B4-BE49-F238E27FC236}">
                  <a16:creationId xmlns:a16="http://schemas.microsoft.com/office/drawing/2014/main" id="{A3414C4B-D703-42A4-A210-32E9475C55F7}"/>
                </a:ext>
              </a:extLst>
            </p:cNvPr>
            <p:cNvCxnSpPr>
              <a:cxnSpLocks/>
              <a:stCxn id="15" idx="4"/>
              <a:endCxn id="16" idx="0"/>
            </p:cNvCxnSpPr>
            <p:nvPr/>
          </p:nvCxnSpPr>
          <p:spPr bwMode="gray">
            <a:xfrm>
              <a:off x="10145296" y="5414769"/>
              <a:ext cx="0" cy="513467"/>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4A9381D-301A-4A9B-B3CC-173EE093232B}"/>
                </a:ext>
              </a:extLst>
            </p:cNvPr>
            <p:cNvSpPr/>
            <p:nvPr/>
          </p:nvSpPr>
          <p:spPr bwMode="gray">
            <a:xfrm>
              <a:off x="11214165" y="6210813"/>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sp>
          <p:nvSpPr>
            <p:cNvPr id="20" name="Oval 19">
              <a:extLst>
                <a:ext uri="{FF2B5EF4-FFF2-40B4-BE49-F238E27FC236}">
                  <a16:creationId xmlns:a16="http://schemas.microsoft.com/office/drawing/2014/main" id="{60F6EF72-F6EE-495C-BF1B-7D4A9A30D88C}"/>
                </a:ext>
              </a:extLst>
            </p:cNvPr>
            <p:cNvSpPr/>
            <p:nvPr/>
          </p:nvSpPr>
          <p:spPr bwMode="gray">
            <a:xfrm>
              <a:off x="11053577" y="4606083"/>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21" name="Oval 20">
              <a:extLst>
                <a:ext uri="{FF2B5EF4-FFF2-40B4-BE49-F238E27FC236}">
                  <a16:creationId xmlns:a16="http://schemas.microsoft.com/office/drawing/2014/main" id="{377B23AA-7F34-48E6-9C4E-E107BCD05B99}"/>
                </a:ext>
              </a:extLst>
            </p:cNvPr>
            <p:cNvSpPr/>
            <p:nvPr/>
          </p:nvSpPr>
          <p:spPr bwMode="gray">
            <a:xfrm>
              <a:off x="11652449" y="5207661"/>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22" name="Straight Arrow Connector 21">
              <a:extLst>
                <a:ext uri="{FF2B5EF4-FFF2-40B4-BE49-F238E27FC236}">
                  <a16:creationId xmlns:a16="http://schemas.microsoft.com/office/drawing/2014/main" id="{24027FE9-50EA-40FB-972D-A025083A19BF}"/>
                </a:ext>
              </a:extLst>
            </p:cNvPr>
            <p:cNvCxnSpPr>
              <a:cxnSpLocks/>
              <a:stCxn id="17" idx="0"/>
              <a:endCxn id="20" idx="4"/>
            </p:cNvCxnSpPr>
            <p:nvPr/>
          </p:nvCxnSpPr>
          <p:spPr bwMode="gray">
            <a:xfrm flipV="1">
              <a:off x="11179204" y="5020299"/>
              <a:ext cx="81481" cy="367018"/>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48C7F88-BEDF-480D-B7FF-99594E799CD2}"/>
                </a:ext>
              </a:extLst>
            </p:cNvPr>
            <p:cNvCxnSpPr>
              <a:cxnSpLocks/>
              <a:stCxn id="17" idx="7"/>
              <a:endCxn id="21" idx="2"/>
            </p:cNvCxnSpPr>
            <p:nvPr/>
          </p:nvCxnSpPr>
          <p:spPr bwMode="gray">
            <a:xfrm flipV="1">
              <a:off x="11325651" y="5414769"/>
              <a:ext cx="326798" cy="33209"/>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063EE61-2986-42D5-8515-C8E7DF6305E4}"/>
                </a:ext>
              </a:extLst>
            </p:cNvPr>
            <p:cNvCxnSpPr>
              <a:cxnSpLocks/>
              <a:stCxn id="20" idx="5"/>
              <a:endCxn id="21" idx="1"/>
            </p:cNvCxnSpPr>
            <p:nvPr/>
          </p:nvCxnSpPr>
          <p:spPr bwMode="gray">
            <a:xfrm>
              <a:off x="11407132" y="4959638"/>
              <a:ext cx="305978" cy="308684"/>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8738BEC0-2296-4BBE-B296-8EF58447F142}"/>
                </a:ext>
              </a:extLst>
            </p:cNvPr>
            <p:cNvCxnSpPr>
              <a:cxnSpLocks/>
              <a:stCxn id="16" idx="5"/>
              <a:endCxn id="19" idx="2"/>
            </p:cNvCxnSpPr>
            <p:nvPr/>
          </p:nvCxnSpPr>
          <p:spPr bwMode="gray">
            <a:xfrm>
              <a:off x="10291743" y="6281791"/>
              <a:ext cx="922422" cy="136130"/>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E00A722-C386-4FF9-8D8E-A00608DD9934}"/>
                </a:ext>
              </a:extLst>
            </p:cNvPr>
            <p:cNvCxnSpPr>
              <a:cxnSpLocks/>
              <a:stCxn id="15" idx="5"/>
              <a:endCxn id="19" idx="1"/>
            </p:cNvCxnSpPr>
            <p:nvPr/>
          </p:nvCxnSpPr>
          <p:spPr bwMode="gray">
            <a:xfrm>
              <a:off x="10291743" y="5354108"/>
              <a:ext cx="983083" cy="917366"/>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A122125E-C486-4A3B-8F10-E43AE8EA4914}"/>
              </a:ext>
            </a:extLst>
          </p:cNvPr>
          <p:cNvGrpSpPr/>
          <p:nvPr/>
        </p:nvGrpSpPr>
        <p:grpSpPr>
          <a:xfrm>
            <a:off x="3658062" y="2468420"/>
            <a:ext cx="953338" cy="960684"/>
            <a:chOff x="10584382" y="3100299"/>
            <a:chExt cx="953338" cy="960684"/>
          </a:xfrm>
        </p:grpSpPr>
        <p:sp>
          <p:nvSpPr>
            <p:cNvPr id="29" name="Oval 28">
              <a:extLst>
                <a:ext uri="{FF2B5EF4-FFF2-40B4-BE49-F238E27FC236}">
                  <a16:creationId xmlns:a16="http://schemas.microsoft.com/office/drawing/2014/main" id="{4B46998F-9A6E-4C77-8CEC-39F51E544935}"/>
                </a:ext>
              </a:extLst>
            </p:cNvPr>
            <p:cNvSpPr/>
            <p:nvPr/>
          </p:nvSpPr>
          <p:spPr bwMode="gray">
            <a:xfrm>
              <a:off x="10584382" y="3646767"/>
              <a:ext cx="414216" cy="414216"/>
            </a:xfrm>
            <a:prstGeom prst="ellipse">
              <a:avLst/>
            </a:prstGeom>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G</a:t>
              </a:r>
            </a:p>
          </p:txBody>
        </p:sp>
        <p:sp>
          <p:nvSpPr>
            <p:cNvPr id="31" name="Oval 30">
              <a:extLst>
                <a:ext uri="{FF2B5EF4-FFF2-40B4-BE49-F238E27FC236}">
                  <a16:creationId xmlns:a16="http://schemas.microsoft.com/office/drawing/2014/main" id="{56B0C758-98EF-4508-8B2F-5E8B84DA726C}"/>
                </a:ext>
              </a:extLst>
            </p:cNvPr>
            <p:cNvSpPr/>
            <p:nvPr/>
          </p:nvSpPr>
          <p:spPr bwMode="gray">
            <a:xfrm>
              <a:off x="11123504" y="3100299"/>
              <a:ext cx="414216" cy="414216"/>
            </a:xfrm>
            <a:prstGeom prst="ellipse">
              <a:avLst/>
            </a:prstGeom>
            <a:solidFill>
              <a:schemeClr val="accent5">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H</a:t>
              </a:r>
            </a:p>
          </p:txBody>
        </p:sp>
        <p:cxnSp>
          <p:nvCxnSpPr>
            <p:cNvPr id="33" name="Straight Arrow Connector 32">
              <a:extLst>
                <a:ext uri="{FF2B5EF4-FFF2-40B4-BE49-F238E27FC236}">
                  <a16:creationId xmlns:a16="http://schemas.microsoft.com/office/drawing/2014/main" id="{EFF1389D-40C1-470E-B7B9-920CBEAF2924}"/>
                </a:ext>
              </a:extLst>
            </p:cNvPr>
            <p:cNvCxnSpPr>
              <a:cxnSpLocks/>
              <a:stCxn id="29" idx="7"/>
              <a:endCxn id="31" idx="3"/>
            </p:cNvCxnSpPr>
            <p:nvPr/>
          </p:nvCxnSpPr>
          <p:spPr bwMode="gray">
            <a:xfrm flipV="1">
              <a:off x="10937937" y="3453854"/>
              <a:ext cx="246228" cy="253574"/>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cxnSp>
        <p:nvCxnSpPr>
          <p:cNvPr id="34" name="Straight Arrow Connector 33">
            <a:extLst>
              <a:ext uri="{FF2B5EF4-FFF2-40B4-BE49-F238E27FC236}">
                <a16:creationId xmlns:a16="http://schemas.microsoft.com/office/drawing/2014/main" id="{7520AF2D-6AD8-4BC6-9C2B-1BA0DACDD10F}"/>
              </a:ext>
            </a:extLst>
          </p:cNvPr>
          <p:cNvCxnSpPr>
            <a:cxnSpLocks/>
            <a:stCxn id="15" idx="6"/>
            <a:endCxn id="20" idx="2"/>
          </p:cNvCxnSpPr>
          <p:nvPr/>
        </p:nvCxnSpPr>
        <p:spPr bwMode="gray">
          <a:xfrm flipV="1">
            <a:off x="2213503" y="1800079"/>
            <a:ext cx="701173" cy="394470"/>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46F8F580-C094-4941-A98E-426B25E903D6}"/>
              </a:ext>
            </a:extLst>
          </p:cNvPr>
          <p:cNvCxnSpPr>
            <a:cxnSpLocks/>
            <a:stCxn id="19" idx="0"/>
            <a:endCxn id="17" idx="4"/>
          </p:cNvCxnSpPr>
          <p:nvPr/>
        </p:nvCxnSpPr>
        <p:spPr bwMode="gray">
          <a:xfrm flipH="1" flipV="1">
            <a:off x="3040303" y="2788421"/>
            <a:ext cx="242069" cy="409280"/>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F04AD58E-2846-42CB-8337-4990972D0502}"/>
              </a:ext>
            </a:extLst>
          </p:cNvPr>
          <p:cNvCxnSpPr>
            <a:cxnSpLocks/>
            <a:stCxn id="21" idx="4"/>
            <a:endCxn id="29" idx="0"/>
          </p:cNvCxnSpPr>
          <p:nvPr/>
        </p:nvCxnSpPr>
        <p:spPr bwMode="gray">
          <a:xfrm>
            <a:off x="3720656" y="2608765"/>
            <a:ext cx="144514" cy="406123"/>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7" name="Arrow: Right 56">
            <a:extLst>
              <a:ext uri="{FF2B5EF4-FFF2-40B4-BE49-F238E27FC236}">
                <a16:creationId xmlns:a16="http://schemas.microsoft.com/office/drawing/2014/main" id="{E7C5FEDA-7204-4E49-895C-8A38B3C65688}"/>
              </a:ext>
            </a:extLst>
          </p:cNvPr>
          <p:cNvSpPr/>
          <p:nvPr/>
        </p:nvSpPr>
        <p:spPr bwMode="gray">
          <a:xfrm>
            <a:off x="4257846" y="3268679"/>
            <a:ext cx="2789804" cy="160425"/>
          </a:xfrm>
          <a:prstGeom prst="rightArrow">
            <a:avLst>
              <a:gd name="adj1" fmla="val 50000"/>
              <a:gd name="adj2" fmla="val 146004"/>
            </a:avLst>
          </a:prstGeom>
          <a:solidFill>
            <a:schemeClr val="bg1">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 name="Rectangle 2">
            <a:extLst>
              <a:ext uri="{FF2B5EF4-FFF2-40B4-BE49-F238E27FC236}">
                <a16:creationId xmlns:a16="http://schemas.microsoft.com/office/drawing/2014/main" id="{D0774663-4601-43B2-A743-A31641E1D0CD}"/>
              </a:ext>
            </a:extLst>
          </p:cNvPr>
          <p:cNvSpPr/>
          <p:nvPr/>
        </p:nvSpPr>
        <p:spPr bwMode="gray">
          <a:xfrm>
            <a:off x="8253529" y="1652151"/>
            <a:ext cx="242396" cy="355390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b="1" dirty="0" err="1">
              <a:solidFill>
                <a:schemeClr val="bg1"/>
              </a:solidFill>
            </a:endParaRPr>
          </a:p>
        </p:txBody>
      </p:sp>
      <p:sp>
        <p:nvSpPr>
          <p:cNvPr id="5" name="Left Brace 4">
            <a:extLst>
              <a:ext uri="{FF2B5EF4-FFF2-40B4-BE49-F238E27FC236}">
                <a16:creationId xmlns:a16="http://schemas.microsoft.com/office/drawing/2014/main" id="{03502991-2ADA-4208-AAC1-A110A3680B84}"/>
              </a:ext>
            </a:extLst>
          </p:cNvPr>
          <p:cNvSpPr/>
          <p:nvPr/>
        </p:nvSpPr>
        <p:spPr bwMode="gray">
          <a:xfrm>
            <a:off x="7324576" y="1652151"/>
            <a:ext cx="414216" cy="3553906"/>
          </a:xfrm>
          <a:prstGeom prst="leftBrace">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sz="2800"/>
          </a:p>
        </p:txBody>
      </p:sp>
      <p:sp>
        <p:nvSpPr>
          <p:cNvPr id="58" name="Left Brace 57">
            <a:extLst>
              <a:ext uri="{FF2B5EF4-FFF2-40B4-BE49-F238E27FC236}">
                <a16:creationId xmlns:a16="http://schemas.microsoft.com/office/drawing/2014/main" id="{1B048DF1-557D-4CFE-B1C2-062E0BF3CB3E}"/>
              </a:ext>
            </a:extLst>
          </p:cNvPr>
          <p:cNvSpPr/>
          <p:nvPr/>
        </p:nvSpPr>
        <p:spPr bwMode="gray">
          <a:xfrm rot="10800000">
            <a:off x="9502218" y="1652151"/>
            <a:ext cx="414216" cy="3553906"/>
          </a:xfrm>
          <a:prstGeom prst="leftBrace">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sz="280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616214-CAAE-4A7E-9D44-5D994C97D837}"/>
                  </a:ext>
                </a:extLst>
              </p:cNvPr>
              <p:cNvSpPr txBox="1"/>
              <p:nvPr/>
            </p:nvSpPr>
            <p:spPr bwMode="gray">
              <a:xfrm>
                <a:off x="8150674" y="1300459"/>
                <a:ext cx="939662" cy="39838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b="0" dirty="0"/>
                  <a:t>N</a:t>
                </a:r>
                <a14:m>
                  <m:oMath xmlns:m="http://schemas.openxmlformats.org/officeDocument/2006/math">
                    <m:r>
                      <a:rPr lang="en-US" b="0" i="1" smtClean="0">
                        <a:latin typeface="Cambria Math" panose="02040503050406030204" pitchFamily="18" charset="0"/>
                      </a:rPr>
                      <m:t>𝑜𝑑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𝐺</m:t>
                        </m:r>
                      </m:sub>
                    </m:sSub>
                  </m:oMath>
                </a14:m>
                <a:endParaRPr lang="en-US" dirty="0" err="1"/>
              </a:p>
            </p:txBody>
          </p:sp>
        </mc:Choice>
        <mc:Fallback xmlns="">
          <p:sp>
            <p:nvSpPr>
              <p:cNvPr id="6" name="TextBox 5">
                <a:extLst>
                  <a:ext uri="{FF2B5EF4-FFF2-40B4-BE49-F238E27FC236}">
                    <a16:creationId xmlns:a16="http://schemas.microsoft.com/office/drawing/2014/main" id="{5E616214-CAAE-4A7E-9D44-5D994C97D837}"/>
                  </a:ext>
                </a:extLst>
              </p:cNvPr>
              <p:cNvSpPr txBox="1">
                <a:spLocks noRot="1" noChangeAspect="1" noMove="1" noResize="1" noEditPoints="1" noAdjustHandles="1" noChangeArrowheads="1" noChangeShapeType="1" noTextEdit="1"/>
              </p:cNvSpPr>
              <p:nvPr/>
            </p:nvSpPr>
            <p:spPr bwMode="gray">
              <a:xfrm>
                <a:off x="8150674" y="1300459"/>
                <a:ext cx="939662" cy="398385"/>
              </a:xfrm>
              <a:prstGeom prst="rect">
                <a:avLst/>
              </a:prstGeom>
              <a:blipFill>
                <a:blip r:embed="rId2"/>
                <a:stretch>
                  <a:fillRect l="-14935" t="-1969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DEEE6CC-C813-48CA-86C0-C1F1E4C100E5}"/>
                  </a:ext>
                </a:extLst>
              </p:cNvPr>
              <p:cNvSpPr txBox="1"/>
              <p:nvPr/>
            </p:nvSpPr>
            <p:spPr bwMode="gray">
              <a:xfrm>
                <a:off x="8562556" y="3582927"/>
                <a:ext cx="939662" cy="398385"/>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𝐹𝑒𝑎𝑡𝑢𝑟</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oMath>
                  </m:oMathPara>
                </a14:m>
                <a:endParaRPr lang="en-US" dirty="0" err="1"/>
              </a:p>
            </p:txBody>
          </p:sp>
        </mc:Choice>
        <mc:Fallback xmlns="">
          <p:sp>
            <p:nvSpPr>
              <p:cNvPr id="59" name="TextBox 58">
                <a:extLst>
                  <a:ext uri="{FF2B5EF4-FFF2-40B4-BE49-F238E27FC236}">
                    <a16:creationId xmlns:a16="http://schemas.microsoft.com/office/drawing/2014/main" id="{FDEEE6CC-C813-48CA-86C0-C1F1E4C100E5}"/>
                  </a:ext>
                </a:extLst>
              </p:cNvPr>
              <p:cNvSpPr txBox="1">
                <a:spLocks noRot="1" noChangeAspect="1" noMove="1" noResize="1" noEditPoints="1" noAdjustHandles="1" noChangeArrowheads="1" noChangeShapeType="1" noTextEdit="1"/>
              </p:cNvSpPr>
              <p:nvPr/>
            </p:nvSpPr>
            <p:spPr bwMode="gray">
              <a:xfrm>
                <a:off x="8562556" y="3582927"/>
                <a:ext cx="939662" cy="398385"/>
              </a:xfrm>
              <a:prstGeom prst="rect">
                <a:avLst/>
              </a:prstGeom>
              <a:blipFill>
                <a:blip r:embed="rId3"/>
                <a:stretch>
                  <a:fillRect l="-6494" r="-5195"/>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3A064607-D67B-4495-9B2C-9DE9F59D82B7}"/>
              </a:ext>
            </a:extLst>
          </p:cNvPr>
          <p:cNvSpPr/>
          <p:nvPr/>
        </p:nvSpPr>
        <p:spPr bwMode="gray">
          <a:xfrm>
            <a:off x="8253529" y="3611917"/>
            <a:ext cx="242396" cy="1828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b="1" dirty="0" err="1">
              <a:solidFill>
                <a:schemeClr val="bg1"/>
              </a:solidFill>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6BCDC1F-3ED7-407D-849F-117602CFD3A7}"/>
                  </a:ext>
                </a:extLst>
              </p:cNvPr>
              <p:cNvSpPr txBox="1"/>
              <p:nvPr/>
            </p:nvSpPr>
            <p:spPr bwMode="gray">
              <a:xfrm>
                <a:off x="3966298" y="3550755"/>
                <a:ext cx="3189703" cy="284472"/>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𝑀𝑎𝑝𝑝𝑖𝑛𝑔</m:t>
                      </m:r>
                      <m:r>
                        <a:rPr lang="en-US" b="0" i="1" smtClean="0">
                          <a:latin typeface="Cambria Math" panose="02040503050406030204" pitchFamily="18" charset="0"/>
                        </a:rPr>
                        <m:t> </m:t>
                      </m:r>
                      <m:r>
                        <a:rPr lang="en-US" b="0" i="1" smtClean="0">
                          <a:latin typeface="Cambria Math" panose="02040503050406030204" pitchFamily="18" charset="0"/>
                        </a:rPr>
                        <m:t>𝐹𝑢𝑛𝑐𝑡𝑖𝑜𝑛</m:t>
                      </m:r>
                      <m:r>
                        <a:rPr lang="en-US" b="0" i="1" smtClean="0">
                          <a:latin typeface="Cambria Math" panose="02040503050406030204" pitchFamily="18" charset="0"/>
                        </a:rPr>
                        <m:t> </m:t>
                      </m:r>
                      <m:r>
                        <m:rPr>
                          <m:sty m:val="p"/>
                        </m:rPr>
                        <a:rPr lang="en-US" b="0" i="0" smtClean="0">
                          <a:latin typeface="Cambria Math" panose="02040503050406030204" pitchFamily="18" charset="0"/>
                        </a:rPr>
                        <m:t>Φ</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sup>
                      </m:sSup>
                    </m:oMath>
                  </m:oMathPara>
                </a14:m>
                <a:endParaRPr lang="en-US" dirty="0" err="1"/>
              </a:p>
            </p:txBody>
          </p:sp>
        </mc:Choice>
        <mc:Fallback xmlns="">
          <p:sp>
            <p:nvSpPr>
              <p:cNvPr id="60" name="TextBox 59">
                <a:extLst>
                  <a:ext uri="{FF2B5EF4-FFF2-40B4-BE49-F238E27FC236}">
                    <a16:creationId xmlns:a16="http://schemas.microsoft.com/office/drawing/2014/main" id="{B6BCDC1F-3ED7-407D-849F-117602CFD3A7}"/>
                  </a:ext>
                </a:extLst>
              </p:cNvPr>
              <p:cNvSpPr txBox="1">
                <a:spLocks noRot="1" noChangeAspect="1" noMove="1" noResize="1" noEditPoints="1" noAdjustHandles="1" noChangeArrowheads="1" noChangeShapeType="1" noTextEdit="1"/>
              </p:cNvSpPr>
              <p:nvPr/>
            </p:nvSpPr>
            <p:spPr bwMode="gray">
              <a:xfrm>
                <a:off x="3966298" y="3550755"/>
                <a:ext cx="3189703" cy="284472"/>
              </a:xfrm>
              <a:prstGeom prst="rect">
                <a:avLst/>
              </a:prstGeom>
              <a:blipFill>
                <a:blip r:embed="rId4"/>
                <a:stretch>
                  <a:fillRect l="-382" b="-34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F2DF172-A0A1-4497-8C07-14FA6D420B2F}"/>
                  </a:ext>
                </a:extLst>
              </p:cNvPr>
              <p:cNvSpPr txBox="1"/>
              <p:nvPr/>
            </p:nvSpPr>
            <p:spPr bwMode="gray">
              <a:xfrm>
                <a:off x="7738792" y="5346457"/>
                <a:ext cx="1766067" cy="305137"/>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𝑛𝑜𝑑𝑒𝑠</m:t>
                          </m:r>
                          <m:r>
                            <a:rPr lang="en-US" b="0" i="1" smtClean="0">
                              <a:latin typeface="Cambria Math" panose="02040503050406030204" pitchFamily="18" charset="0"/>
                            </a:rPr>
                            <m:t> </m:t>
                          </m:r>
                        </m:sub>
                      </m:sSub>
                      <m:r>
                        <a:rPr lang="en-US" b="0" i="1" smtClean="0">
                          <a:latin typeface="Cambria Math" panose="02040503050406030204" pitchFamily="18" charset="0"/>
                        </a:rPr>
                        <m:t>𝑋</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𝑓𝑒𝑎𝑡𝑢𝑟𝑒𝑠</m:t>
                          </m:r>
                        </m:sub>
                      </m:sSub>
                    </m:oMath>
                  </m:oMathPara>
                </a14:m>
                <a:endParaRPr lang="en-US" dirty="0" err="1"/>
              </a:p>
            </p:txBody>
          </p:sp>
        </mc:Choice>
        <mc:Fallback xmlns="">
          <p:sp>
            <p:nvSpPr>
              <p:cNvPr id="61" name="TextBox 60">
                <a:extLst>
                  <a:ext uri="{FF2B5EF4-FFF2-40B4-BE49-F238E27FC236}">
                    <a16:creationId xmlns:a16="http://schemas.microsoft.com/office/drawing/2014/main" id="{2F2DF172-A0A1-4497-8C07-14FA6D420B2F}"/>
                  </a:ext>
                </a:extLst>
              </p:cNvPr>
              <p:cNvSpPr txBox="1">
                <a:spLocks noRot="1" noChangeAspect="1" noMove="1" noResize="1" noEditPoints="1" noAdjustHandles="1" noChangeArrowheads="1" noChangeShapeType="1" noTextEdit="1"/>
              </p:cNvSpPr>
              <p:nvPr/>
            </p:nvSpPr>
            <p:spPr bwMode="gray">
              <a:xfrm>
                <a:off x="7738792" y="5346457"/>
                <a:ext cx="1766067" cy="305137"/>
              </a:xfrm>
              <a:prstGeom prst="rect">
                <a:avLst/>
              </a:prstGeom>
              <a:blipFill>
                <a:blip r:embed="rId5"/>
                <a:stretch>
                  <a:fillRect l="-4483" r="-4138" b="-26000"/>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E8BA5E9F-F19A-4740-A613-2801A86678EB}"/>
              </a:ext>
            </a:extLst>
          </p:cNvPr>
          <p:cNvSpPr txBox="1"/>
          <p:nvPr/>
        </p:nvSpPr>
        <p:spPr bwMode="gray">
          <a:xfrm>
            <a:off x="1037734" y="4479897"/>
            <a:ext cx="5947765" cy="1396793"/>
          </a:xfrm>
          <a:prstGeom prst="rect">
            <a:avLst/>
          </a:prstGeom>
          <a:solidFill>
            <a:schemeClr val="accent3">
              <a:lumMod val="20000"/>
              <a:lumOff val="80000"/>
            </a:schemeClr>
          </a:solidFill>
        </p:spPr>
        <p:txBody>
          <a:bodyPr wrap="square">
            <a:spAutoFit/>
          </a:bodyPr>
          <a:lstStyle/>
          <a:p>
            <a:r>
              <a:rPr lang="en-US" sz="1600" b="1" dirty="0">
                <a:latin typeface="+mj-lt"/>
              </a:rPr>
              <a:t>Unsupervised Learning</a:t>
            </a:r>
          </a:p>
          <a:p>
            <a:pPr marL="342900" indent="-342900">
              <a:lnSpc>
                <a:spcPct val="150000"/>
              </a:lnSpc>
              <a:buFont typeface="+mj-lt"/>
              <a:buAutoNum type="arabicPeriod"/>
            </a:pPr>
            <a:r>
              <a:rPr lang="en-US" sz="1600" dirty="0">
                <a:latin typeface="+mj-lt"/>
              </a:rPr>
              <a:t>Learned features that represent node similarity</a:t>
            </a:r>
          </a:p>
          <a:p>
            <a:pPr marL="342900" indent="-342900">
              <a:lnSpc>
                <a:spcPct val="150000"/>
              </a:lnSpc>
              <a:buFont typeface="+mj-lt"/>
              <a:buAutoNum type="arabicPeriod"/>
            </a:pPr>
            <a:r>
              <a:rPr lang="en-US" sz="1600" dirty="0">
                <a:latin typeface="+mj-lt"/>
              </a:rPr>
              <a:t>Similarity function is domain-specific</a:t>
            </a:r>
          </a:p>
          <a:p>
            <a:pPr marL="342900" indent="-342900">
              <a:lnSpc>
                <a:spcPct val="150000"/>
              </a:lnSpc>
              <a:buFont typeface="+mj-lt"/>
              <a:buAutoNum type="arabicPeriod"/>
            </a:pPr>
            <a:r>
              <a:rPr lang="en-US" sz="1600" dirty="0">
                <a:latin typeface="+mj-lt"/>
              </a:rPr>
              <a:t>Find nodes by traversing the graph</a:t>
            </a:r>
          </a:p>
        </p:txBody>
      </p:sp>
    </p:spTree>
    <p:extLst>
      <p:ext uri="{BB962C8B-B14F-4D97-AF65-F5344CB8AC3E}">
        <p14:creationId xmlns:p14="http://schemas.microsoft.com/office/powerpoint/2010/main" val="148291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3" grpId="0" animBg="1"/>
      <p:bldP spid="5" grpId="0" animBg="1"/>
      <p:bldP spid="58" grpId="0" animBg="1"/>
      <p:bldP spid="6" grpId="0"/>
      <p:bldP spid="59" grpId="0"/>
      <p:bldP spid="7" grpId="0" animBg="1"/>
      <p:bldP spid="60" grpId="0"/>
      <p:bldP spid="61" grpId="0"/>
      <p:bldP spid="6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E54FB-8567-4FD1-8E23-E8D8D4938DC7}"/>
              </a:ext>
            </a:extLst>
          </p:cNvPr>
          <p:cNvSpPr>
            <a:spLocks noGrp="1"/>
          </p:cNvSpPr>
          <p:nvPr>
            <p:ph type="title"/>
          </p:nvPr>
        </p:nvSpPr>
        <p:spPr/>
        <p:txBody>
          <a:bodyPr/>
          <a:lstStyle/>
          <a:p>
            <a:r>
              <a:rPr lang="en-US" dirty="0"/>
              <a:t>Optimization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4B9414-655D-47DD-B719-66D1A31A61CE}"/>
                  </a:ext>
                </a:extLst>
              </p:cNvPr>
              <p:cNvSpPr>
                <a:spLocks noGrp="1"/>
              </p:cNvSpPr>
              <p:nvPr>
                <p:ph idx="1"/>
              </p:nvPr>
            </p:nvSpPr>
            <p:spPr>
              <a:xfrm>
                <a:off x="478369" y="1213308"/>
                <a:ext cx="11473384" cy="758156"/>
              </a:xfrm>
            </p:spPr>
            <p:txBody>
              <a:bodyPr/>
              <a:lstStyle/>
              <a:p>
                <a:r>
                  <a:rPr lang="en-US" b="1" dirty="0"/>
                  <a:t>Goal</a:t>
                </a:r>
                <a:r>
                  <a:rPr lang="en-US" dirty="0"/>
                  <a:t>: Find the features that the best predictors of the closest node </a:t>
                </a:r>
                <a:r>
                  <a:rPr lang="en-US" i="1" dirty="0" err="1"/>
                  <a:t>i</a:t>
                </a:r>
                <a:r>
                  <a:rPr lang="en-US" dirty="0"/>
                  <a:t> neighbors </a:t>
                </a:r>
                <a14:m>
                  <m:oMath xmlns:m="http://schemas.openxmlformats.org/officeDocument/2006/math">
                    <m:r>
                      <a:rPr lang="en-US" b="0" i="1" smtClean="0">
                        <a:latin typeface="Cambria Math" panose="02040503050406030204" pitchFamily="18" charset="0"/>
                      </a:rPr>
                      <m:t>𝑁𝑟</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804B9414-655D-47DD-B719-66D1A31A61CE}"/>
                  </a:ext>
                </a:extLst>
              </p:cNvPr>
              <p:cNvSpPr>
                <a:spLocks noGrp="1" noRot="1" noChangeAspect="1" noMove="1" noResize="1" noEditPoints="1" noAdjustHandles="1" noChangeArrowheads="1" noChangeShapeType="1" noTextEdit="1"/>
              </p:cNvSpPr>
              <p:nvPr>
                <p:ph idx="1"/>
              </p:nvPr>
            </p:nvSpPr>
            <p:spPr>
              <a:xfrm>
                <a:off x="478369" y="1213308"/>
                <a:ext cx="11473384" cy="758156"/>
              </a:xfrm>
              <a:blipFill>
                <a:blip r:embed="rId2"/>
                <a:stretch>
                  <a:fillRect l="-1275" t="-725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517896F-12A1-408C-88FD-F753286FD15C}"/>
              </a:ext>
            </a:extLst>
          </p:cNvPr>
          <p:cNvSpPr>
            <a:spLocks noGrp="1"/>
          </p:cNvSpPr>
          <p:nvPr>
            <p:ph type="sldNum" sz="quarter" idx="12"/>
          </p:nvPr>
        </p:nvSpPr>
        <p:spPr/>
        <p:txBody>
          <a:bodyPr/>
          <a:lstStyle/>
          <a:p>
            <a:fld id="{81561042-0DC2-4A04-AA50-F6D44EB20EBA}" type="slidenum">
              <a:rPr lang="en-US" smtClean="0"/>
              <a:t>81</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71B466-627E-4F79-B266-233369382FE8}"/>
                  </a:ext>
                </a:extLst>
              </p:cNvPr>
              <p:cNvSpPr txBox="1"/>
              <p:nvPr/>
            </p:nvSpPr>
            <p:spPr bwMode="gray">
              <a:xfrm>
                <a:off x="2337847" y="2856322"/>
                <a:ext cx="6598763" cy="1461155"/>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𝑁</m:t>
                          </m:r>
                        </m:sub>
                        <m:sup/>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𝑃</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Φ</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func>
                        </m:e>
                      </m:nary>
                    </m:oMath>
                  </m:oMathPara>
                </a14:m>
                <a:endParaRPr lang="en-US" sz="2400" dirty="0" err="1"/>
              </a:p>
            </p:txBody>
          </p:sp>
        </mc:Choice>
        <mc:Fallback xmlns="">
          <p:sp>
            <p:nvSpPr>
              <p:cNvPr id="5" name="TextBox 4">
                <a:extLst>
                  <a:ext uri="{FF2B5EF4-FFF2-40B4-BE49-F238E27FC236}">
                    <a16:creationId xmlns:a16="http://schemas.microsoft.com/office/drawing/2014/main" id="{3571B466-627E-4F79-B266-233369382FE8}"/>
                  </a:ext>
                </a:extLst>
              </p:cNvPr>
              <p:cNvSpPr txBox="1">
                <a:spLocks noRot="1" noChangeAspect="1" noMove="1" noResize="1" noEditPoints="1" noAdjustHandles="1" noChangeArrowheads="1" noChangeShapeType="1" noTextEdit="1"/>
              </p:cNvSpPr>
              <p:nvPr/>
            </p:nvSpPr>
            <p:spPr bwMode="gray">
              <a:xfrm>
                <a:off x="2337847" y="2856322"/>
                <a:ext cx="6598763" cy="1461155"/>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EAB2432-6A69-415B-8D1C-B477934E6C3B}"/>
              </a:ext>
            </a:extLst>
          </p:cNvPr>
          <p:cNvSpPr txBox="1"/>
          <p:nvPr/>
        </p:nvSpPr>
        <p:spPr bwMode="gray">
          <a:xfrm>
            <a:off x="6720749" y="4208936"/>
            <a:ext cx="1558454" cy="31464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Features of node </a:t>
            </a:r>
            <a:r>
              <a:rPr lang="en-US" sz="1200" i="1" dirty="0" err="1"/>
              <a:t>i</a:t>
            </a:r>
            <a:endParaRPr lang="en-US" sz="1200" i="1" dirty="0"/>
          </a:p>
        </p:txBody>
      </p:sp>
      <p:sp>
        <p:nvSpPr>
          <p:cNvPr id="7" name="Rectangle 6">
            <a:extLst>
              <a:ext uri="{FF2B5EF4-FFF2-40B4-BE49-F238E27FC236}">
                <a16:creationId xmlns:a16="http://schemas.microsoft.com/office/drawing/2014/main" id="{657D497F-E6CA-4A9D-878B-25B9B9F9F3FB}"/>
              </a:ext>
            </a:extLst>
          </p:cNvPr>
          <p:cNvSpPr/>
          <p:nvPr/>
        </p:nvSpPr>
        <p:spPr bwMode="gray">
          <a:xfrm>
            <a:off x="6356544" y="3429000"/>
            <a:ext cx="44527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 name="Connector: Elbow 7">
            <a:extLst>
              <a:ext uri="{FF2B5EF4-FFF2-40B4-BE49-F238E27FC236}">
                <a16:creationId xmlns:a16="http://schemas.microsoft.com/office/drawing/2014/main" id="{7033160E-C4C9-4ACD-B98D-49838285F823}"/>
              </a:ext>
            </a:extLst>
          </p:cNvPr>
          <p:cNvCxnSpPr>
            <a:stCxn id="6" idx="0"/>
            <a:endCxn id="7" idx="2"/>
          </p:cNvCxnSpPr>
          <p:nvPr/>
        </p:nvCxnSpPr>
        <p:spPr bwMode="gray">
          <a:xfrm rot="16200000" flipV="1">
            <a:off x="6672471" y="3381430"/>
            <a:ext cx="734217" cy="920795"/>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146703-3760-43A2-99CD-EF490EDD1B1C}"/>
              </a:ext>
            </a:extLst>
          </p:cNvPr>
          <p:cNvSpPr txBox="1"/>
          <p:nvPr/>
        </p:nvSpPr>
        <p:spPr bwMode="gray">
          <a:xfrm>
            <a:off x="4792534" y="4160153"/>
            <a:ext cx="1558454" cy="31464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Neighbors of node </a:t>
            </a:r>
            <a:r>
              <a:rPr lang="en-US" sz="1200" i="1" dirty="0" err="1"/>
              <a:t>i</a:t>
            </a:r>
            <a:endParaRPr lang="en-US" sz="1200" i="1" dirty="0"/>
          </a:p>
        </p:txBody>
      </p:sp>
      <p:sp>
        <p:nvSpPr>
          <p:cNvPr id="11" name="Rectangle 10">
            <a:extLst>
              <a:ext uri="{FF2B5EF4-FFF2-40B4-BE49-F238E27FC236}">
                <a16:creationId xmlns:a16="http://schemas.microsoft.com/office/drawing/2014/main" id="{5E87969F-CBA1-4053-9BD2-B28BF3BBF700}"/>
              </a:ext>
            </a:extLst>
          </p:cNvPr>
          <p:cNvSpPr/>
          <p:nvPr/>
        </p:nvSpPr>
        <p:spPr bwMode="gray">
          <a:xfrm>
            <a:off x="5577318" y="3451858"/>
            <a:ext cx="44527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2" name="Connector: Elbow 11">
            <a:extLst>
              <a:ext uri="{FF2B5EF4-FFF2-40B4-BE49-F238E27FC236}">
                <a16:creationId xmlns:a16="http://schemas.microsoft.com/office/drawing/2014/main" id="{2FEBEC97-9A28-4FBB-95EE-50B031781E3B}"/>
              </a:ext>
            </a:extLst>
          </p:cNvPr>
          <p:cNvCxnSpPr>
            <a:stCxn id="10" idx="0"/>
            <a:endCxn id="11" idx="2"/>
          </p:cNvCxnSpPr>
          <p:nvPr/>
        </p:nvCxnSpPr>
        <p:spPr bwMode="gray">
          <a:xfrm rot="5400000" flipH="1" flipV="1">
            <a:off x="5354570" y="3714768"/>
            <a:ext cx="662576" cy="228194"/>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0332690-A374-429B-BE3D-301F899CE805}"/>
              </a:ext>
            </a:extLst>
          </p:cNvPr>
          <p:cNvSpPr txBox="1"/>
          <p:nvPr/>
        </p:nvSpPr>
        <p:spPr bwMode="gray">
          <a:xfrm>
            <a:off x="3776635" y="5455465"/>
            <a:ext cx="3590251" cy="646331"/>
          </a:xfrm>
          <a:prstGeom prst="rect">
            <a:avLst/>
          </a:prstGeom>
          <a:solidFill>
            <a:schemeClr val="accent3">
              <a:lumMod val="20000"/>
              <a:lumOff val="80000"/>
            </a:schemeClr>
          </a:solidFill>
        </p:spPr>
        <p:txBody>
          <a:bodyPr wrap="square">
            <a:spAutoFit/>
          </a:bodyPr>
          <a:lstStyle/>
          <a:p>
            <a:r>
              <a:rPr lang="en-US" b="1" dirty="0"/>
              <a:t>How to select neighbors?</a:t>
            </a:r>
          </a:p>
          <a:p>
            <a:r>
              <a:rPr lang="en-US" dirty="0"/>
              <a:t>Traverse the graph</a:t>
            </a:r>
          </a:p>
        </p:txBody>
      </p:sp>
      <p:sp>
        <p:nvSpPr>
          <p:cNvPr id="17" name="TextBox 16">
            <a:extLst>
              <a:ext uri="{FF2B5EF4-FFF2-40B4-BE49-F238E27FC236}">
                <a16:creationId xmlns:a16="http://schemas.microsoft.com/office/drawing/2014/main" id="{6E1F2455-8880-466C-BFE6-30B882E49F9D}"/>
              </a:ext>
            </a:extLst>
          </p:cNvPr>
          <p:cNvSpPr txBox="1"/>
          <p:nvPr/>
        </p:nvSpPr>
        <p:spPr bwMode="gray">
          <a:xfrm>
            <a:off x="794323" y="3202737"/>
            <a:ext cx="3164935" cy="646331"/>
          </a:xfrm>
          <a:prstGeom prst="rect">
            <a:avLst/>
          </a:prstGeom>
          <a:noFill/>
        </p:spPr>
        <p:txBody>
          <a:bodyPr wrap="square">
            <a:spAutoFit/>
          </a:bodyPr>
          <a:lstStyle/>
          <a:p>
            <a:r>
              <a:rPr lang="en-US" b="1" dirty="0"/>
              <a:t>Objective Function:</a:t>
            </a:r>
          </a:p>
          <a:p>
            <a:r>
              <a:rPr lang="en-US" b="1" dirty="0"/>
              <a:t>(log-likelihood)</a:t>
            </a:r>
          </a:p>
        </p:txBody>
      </p:sp>
    </p:spTree>
    <p:extLst>
      <p:ext uri="{BB962C8B-B14F-4D97-AF65-F5344CB8AC3E}">
        <p14:creationId xmlns:p14="http://schemas.microsoft.com/office/powerpoint/2010/main" val="23962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10" grpId="0"/>
      <p:bldP spid="11" grpId="0" animBg="1"/>
      <p:bldP spid="15" grpId="0" animBg="1"/>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9B004-DEDF-40AF-BC1A-16F4C5088C9F}"/>
              </a:ext>
            </a:extLst>
          </p:cNvPr>
          <p:cNvSpPr>
            <a:spLocks noGrp="1"/>
          </p:cNvSpPr>
          <p:nvPr>
            <p:ph type="title"/>
          </p:nvPr>
        </p:nvSpPr>
        <p:spPr/>
        <p:txBody>
          <a:bodyPr/>
          <a:lstStyle/>
          <a:p>
            <a:r>
              <a:rPr lang="en-US" dirty="0"/>
              <a:t>Types of embeddings</a:t>
            </a:r>
          </a:p>
        </p:txBody>
      </p:sp>
      <p:sp>
        <p:nvSpPr>
          <p:cNvPr id="4" name="Slide Number Placeholder 3">
            <a:extLst>
              <a:ext uri="{FF2B5EF4-FFF2-40B4-BE49-F238E27FC236}">
                <a16:creationId xmlns:a16="http://schemas.microsoft.com/office/drawing/2014/main" id="{C808CF00-43AD-418F-8281-C7368984E543}"/>
              </a:ext>
            </a:extLst>
          </p:cNvPr>
          <p:cNvSpPr>
            <a:spLocks noGrp="1"/>
          </p:cNvSpPr>
          <p:nvPr>
            <p:ph type="sldNum" sz="quarter" idx="12"/>
          </p:nvPr>
        </p:nvSpPr>
        <p:spPr/>
        <p:txBody>
          <a:bodyPr/>
          <a:lstStyle/>
          <a:p>
            <a:fld id="{81561042-0DC2-4A04-AA50-F6D44EB20EBA}" type="slidenum">
              <a:rPr lang="en-US" smtClean="0"/>
              <a:t>82</a:t>
            </a:fld>
            <a:endParaRPr lang="en-US"/>
          </a:p>
        </p:txBody>
      </p:sp>
      <p:pic>
        <p:nvPicPr>
          <p:cNvPr id="1028" name="Picture 4" descr="Graph Embedding Problem Settings &#10;Gra &#10;EmRNldin &#10;(haph Emtnddinz &#10;Marris &#10;Prosin &#10;Minim in M &#10;Walk &#10;Gia &#10;Subm•e &#10;Gia into Latent ">
            <a:extLst>
              <a:ext uri="{FF2B5EF4-FFF2-40B4-BE49-F238E27FC236}">
                <a16:creationId xmlns:a16="http://schemas.microsoft.com/office/drawing/2014/main" id="{962297CF-9CE7-49BE-872C-A6F21305A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368" y="3387020"/>
            <a:ext cx="4791543" cy="33269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CBF9F7C-2CF3-4526-9E81-B9084CFB5AE8}"/>
              </a:ext>
            </a:extLst>
          </p:cNvPr>
          <p:cNvSpPr txBox="1"/>
          <p:nvPr/>
        </p:nvSpPr>
        <p:spPr bwMode="gray">
          <a:xfrm>
            <a:off x="5540506" y="3275913"/>
            <a:ext cx="6299559" cy="354919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b="1" u="sng" dirty="0"/>
              <a:t>Sources</a:t>
            </a:r>
          </a:p>
          <a:p>
            <a:pPr marL="182563" indent="-182563">
              <a:spcBef>
                <a:spcPts val="300"/>
              </a:spcBef>
              <a:spcAft>
                <a:spcPts val="300"/>
              </a:spcAft>
              <a:buClr>
                <a:schemeClr val="accent1"/>
              </a:buClr>
              <a:buSzPct val="90000"/>
              <a:buFont typeface="Arial" panose="020B0604020202020204" pitchFamily="34" charset="0"/>
              <a:buChar char="■"/>
            </a:pPr>
            <a:r>
              <a:rPr lang="en-US" sz="1200" dirty="0"/>
              <a:t>Cai, H., Zheng, V. W., &amp; Chang, K. C. C. (2018). A comprehensive survey of graph embedding: Problems, techniques, and applications</a:t>
            </a:r>
            <a:r>
              <a:rPr lang="en-US" sz="1200" i="1" dirty="0"/>
              <a:t>. IEEE Transactions on Knowledge and Data Engineering</a:t>
            </a:r>
            <a:r>
              <a:rPr lang="en-US" sz="1200" dirty="0"/>
              <a:t>, 30(9), 1616-1637</a:t>
            </a:r>
          </a:p>
          <a:p>
            <a:pPr marL="182563" indent="-182563">
              <a:spcBef>
                <a:spcPts val="300"/>
              </a:spcBef>
              <a:spcAft>
                <a:spcPts val="300"/>
              </a:spcAft>
              <a:buClr>
                <a:schemeClr val="accent1"/>
              </a:buClr>
              <a:buSzPct val="90000"/>
              <a:buFont typeface="Arial" panose="020B0604020202020204" pitchFamily="34" charset="0"/>
              <a:buChar char="■"/>
            </a:pPr>
            <a:r>
              <a:rPr lang="en-US" sz="1200" dirty="0" err="1"/>
              <a:t>Perozzi</a:t>
            </a:r>
            <a:r>
              <a:rPr lang="en-US" sz="1200" dirty="0"/>
              <a:t>, B., Al-</a:t>
            </a:r>
            <a:r>
              <a:rPr lang="en-US" sz="1200" dirty="0" err="1"/>
              <a:t>Rfou</a:t>
            </a:r>
            <a:r>
              <a:rPr lang="en-US" sz="1200" dirty="0"/>
              <a:t>, R., and </a:t>
            </a:r>
            <a:r>
              <a:rPr lang="en-US" sz="1200" dirty="0" err="1"/>
              <a:t>Skiena</a:t>
            </a:r>
            <a:r>
              <a:rPr lang="en-US" sz="1200" dirty="0"/>
              <a:t>, S. (2014) "</a:t>
            </a:r>
            <a:r>
              <a:rPr lang="en-US" sz="1200" b="1" dirty="0" err="1"/>
              <a:t>Deepwalk</a:t>
            </a:r>
            <a:r>
              <a:rPr lang="en-US" sz="1200" dirty="0"/>
              <a:t>: Online learning of social representations</a:t>
            </a:r>
            <a:r>
              <a:rPr lang="en-US" sz="1200" i="1" dirty="0"/>
              <a:t>." Proceedings of the 20th ACM SIGKDD international conference on Knowledge discovery and data mining</a:t>
            </a:r>
            <a:r>
              <a:rPr lang="en-US" sz="1200" dirty="0"/>
              <a:t>.</a:t>
            </a:r>
          </a:p>
          <a:p>
            <a:pPr marL="182563" indent="-182563">
              <a:spcBef>
                <a:spcPts val="300"/>
              </a:spcBef>
              <a:spcAft>
                <a:spcPts val="300"/>
              </a:spcAft>
              <a:buClr>
                <a:schemeClr val="accent1"/>
              </a:buClr>
              <a:buSzPct val="90000"/>
              <a:buFont typeface="Arial" panose="020B0604020202020204" pitchFamily="34" charset="0"/>
              <a:buChar char="■"/>
            </a:pPr>
            <a:r>
              <a:rPr lang="en-US" sz="1200" dirty="0"/>
              <a:t>Grover, A., &amp; Leskovec, J. (2016) "</a:t>
            </a:r>
            <a:r>
              <a:rPr lang="en-US" sz="1200" b="1" dirty="0"/>
              <a:t>node2vec</a:t>
            </a:r>
            <a:r>
              <a:rPr lang="en-US" sz="1200" dirty="0"/>
              <a:t>: Scalable feature learning for networks." </a:t>
            </a:r>
            <a:r>
              <a:rPr lang="en-US" sz="1200" i="1" dirty="0"/>
              <a:t>Proceedings of the 22nd ACM SIGKDD international conference on Knowledge discovery and data mining</a:t>
            </a:r>
            <a:r>
              <a:rPr lang="en-US" sz="1200" dirty="0"/>
              <a:t>.</a:t>
            </a:r>
          </a:p>
          <a:p>
            <a:pPr marL="182563" indent="-182563">
              <a:spcBef>
                <a:spcPts val="300"/>
              </a:spcBef>
              <a:spcAft>
                <a:spcPts val="300"/>
              </a:spcAft>
              <a:buClr>
                <a:schemeClr val="accent1"/>
              </a:buClr>
              <a:buSzPct val="90000"/>
              <a:buFont typeface="Arial" panose="020B0604020202020204" pitchFamily="34" charset="0"/>
              <a:buChar char="■"/>
            </a:pPr>
            <a:r>
              <a:rPr lang="en-US" sz="1200" dirty="0" err="1"/>
              <a:t>Qiu</a:t>
            </a:r>
            <a:r>
              <a:rPr lang="en-US" sz="1200" dirty="0"/>
              <a:t>, </a:t>
            </a:r>
            <a:r>
              <a:rPr lang="en-US" sz="1200" dirty="0" err="1"/>
              <a:t>Jiezhong</a:t>
            </a:r>
            <a:r>
              <a:rPr lang="en-US" sz="1200" dirty="0"/>
              <a:t>, et al. (2018) "Network embedding as matrix factorization: </a:t>
            </a:r>
            <a:r>
              <a:rPr lang="en-US" sz="1200" b="1" dirty="0"/>
              <a:t>Unifying</a:t>
            </a:r>
            <a:r>
              <a:rPr lang="en-US" sz="1200" dirty="0"/>
              <a:t> </a:t>
            </a:r>
            <a:r>
              <a:rPr lang="en-US" sz="1200" b="1" dirty="0" err="1"/>
              <a:t>deepwalk</a:t>
            </a:r>
            <a:r>
              <a:rPr lang="en-US" sz="1200" dirty="0"/>
              <a:t>, line, </a:t>
            </a:r>
            <a:r>
              <a:rPr lang="en-US" sz="1200" dirty="0" err="1"/>
              <a:t>pte</a:t>
            </a:r>
            <a:r>
              <a:rPr lang="en-US" sz="1200" dirty="0"/>
              <a:t>, and </a:t>
            </a:r>
            <a:r>
              <a:rPr lang="en-US" sz="1200" b="1" dirty="0"/>
              <a:t>node2vec</a:t>
            </a:r>
            <a:r>
              <a:rPr lang="en-US" sz="1200" dirty="0"/>
              <a:t>." </a:t>
            </a:r>
            <a:r>
              <a:rPr lang="en-US" sz="1200" i="1" dirty="0"/>
              <a:t>Proceedings of the Eleventh ACM International Conference on Web Search and Data Mining</a:t>
            </a:r>
            <a:r>
              <a:rPr lang="en-US" sz="1200" dirty="0"/>
              <a:t>.</a:t>
            </a:r>
          </a:p>
          <a:p>
            <a:pPr marL="182563" indent="-182563">
              <a:spcBef>
                <a:spcPts val="300"/>
              </a:spcBef>
              <a:spcAft>
                <a:spcPts val="300"/>
              </a:spcAft>
              <a:buClr>
                <a:schemeClr val="accent1"/>
              </a:buClr>
              <a:buSzPct val="90000"/>
              <a:buFont typeface="Arial" panose="020B0604020202020204" pitchFamily="34" charset="0"/>
              <a:buChar char="■"/>
            </a:pPr>
            <a:r>
              <a:rPr lang="en-US" sz="1200" dirty="0"/>
              <a:t>Grohe, M., (2020). "word2vec, node2vec, graph2vec, x2vec: Towards a </a:t>
            </a:r>
            <a:r>
              <a:rPr lang="en-US" sz="1200" b="1" dirty="0"/>
              <a:t>theory</a:t>
            </a:r>
            <a:r>
              <a:rPr lang="en-US" sz="1200" dirty="0"/>
              <a:t> of vector embeddings of structured data." </a:t>
            </a:r>
            <a:r>
              <a:rPr lang="en-US" sz="1200" i="1" dirty="0"/>
              <a:t>Proceedings of the 39th ACM SIGMOD-SIGACT-SIGAI Symposium on Principles of Database Systems. 2020.</a:t>
            </a:r>
          </a:p>
          <a:p>
            <a:pPr marL="182563" indent="-182563">
              <a:spcBef>
                <a:spcPts val="300"/>
              </a:spcBef>
              <a:spcAft>
                <a:spcPts val="300"/>
              </a:spcAft>
              <a:buClr>
                <a:schemeClr val="accent1"/>
              </a:buClr>
              <a:buSzPct val="90000"/>
              <a:buFont typeface="Arial" panose="020B0604020202020204" pitchFamily="34" charset="0"/>
              <a:buChar char="■"/>
            </a:pPr>
            <a:endParaRPr lang="en-US" sz="1200" dirty="0"/>
          </a:p>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pic>
        <p:nvPicPr>
          <p:cNvPr id="9" name="Picture 8">
            <a:extLst>
              <a:ext uri="{FF2B5EF4-FFF2-40B4-BE49-F238E27FC236}">
                <a16:creationId xmlns:a16="http://schemas.microsoft.com/office/drawing/2014/main" id="{76A9F869-6222-4A93-BFFD-A8E730BE5666}"/>
              </a:ext>
            </a:extLst>
          </p:cNvPr>
          <p:cNvPicPr>
            <a:picLocks noChangeAspect="1"/>
          </p:cNvPicPr>
          <p:nvPr/>
        </p:nvPicPr>
        <p:blipFill>
          <a:blip r:embed="rId3"/>
          <a:stretch>
            <a:fillRect/>
          </a:stretch>
        </p:blipFill>
        <p:spPr>
          <a:xfrm>
            <a:off x="478368" y="921077"/>
            <a:ext cx="1847850" cy="2133600"/>
          </a:xfrm>
          <a:prstGeom prst="rect">
            <a:avLst/>
          </a:prstGeom>
        </p:spPr>
      </p:pic>
      <p:pic>
        <p:nvPicPr>
          <p:cNvPr id="11" name="Picture 10">
            <a:extLst>
              <a:ext uri="{FF2B5EF4-FFF2-40B4-BE49-F238E27FC236}">
                <a16:creationId xmlns:a16="http://schemas.microsoft.com/office/drawing/2014/main" id="{F6E6B32C-2315-412E-B87E-D23C5E51D9E1}"/>
              </a:ext>
            </a:extLst>
          </p:cNvPr>
          <p:cNvPicPr>
            <a:picLocks noChangeAspect="1"/>
          </p:cNvPicPr>
          <p:nvPr/>
        </p:nvPicPr>
        <p:blipFill>
          <a:blip r:embed="rId4"/>
          <a:stretch>
            <a:fillRect/>
          </a:stretch>
        </p:blipFill>
        <p:spPr>
          <a:xfrm>
            <a:off x="2549459" y="1041537"/>
            <a:ext cx="2228850" cy="2114550"/>
          </a:xfrm>
          <a:prstGeom prst="rect">
            <a:avLst/>
          </a:prstGeom>
        </p:spPr>
      </p:pic>
      <p:pic>
        <p:nvPicPr>
          <p:cNvPr id="13" name="Picture 12">
            <a:extLst>
              <a:ext uri="{FF2B5EF4-FFF2-40B4-BE49-F238E27FC236}">
                <a16:creationId xmlns:a16="http://schemas.microsoft.com/office/drawing/2014/main" id="{15BA8165-0CBF-4CF6-83E1-39F9A3435FA7}"/>
              </a:ext>
            </a:extLst>
          </p:cNvPr>
          <p:cNvPicPr>
            <a:picLocks noChangeAspect="1"/>
          </p:cNvPicPr>
          <p:nvPr/>
        </p:nvPicPr>
        <p:blipFill>
          <a:blip r:embed="rId5"/>
          <a:stretch>
            <a:fillRect/>
          </a:stretch>
        </p:blipFill>
        <p:spPr>
          <a:xfrm>
            <a:off x="4859321" y="1041537"/>
            <a:ext cx="2171700" cy="2114550"/>
          </a:xfrm>
          <a:prstGeom prst="rect">
            <a:avLst/>
          </a:prstGeom>
        </p:spPr>
      </p:pic>
      <p:pic>
        <p:nvPicPr>
          <p:cNvPr id="15" name="Picture 14">
            <a:extLst>
              <a:ext uri="{FF2B5EF4-FFF2-40B4-BE49-F238E27FC236}">
                <a16:creationId xmlns:a16="http://schemas.microsoft.com/office/drawing/2014/main" id="{8073874A-665A-42DC-9126-B1270387FE6C}"/>
              </a:ext>
            </a:extLst>
          </p:cNvPr>
          <p:cNvPicPr>
            <a:picLocks noChangeAspect="1"/>
          </p:cNvPicPr>
          <p:nvPr/>
        </p:nvPicPr>
        <p:blipFill>
          <a:blip r:embed="rId6"/>
          <a:stretch>
            <a:fillRect/>
          </a:stretch>
        </p:blipFill>
        <p:spPr>
          <a:xfrm>
            <a:off x="7112033" y="1009821"/>
            <a:ext cx="2324100" cy="2114550"/>
          </a:xfrm>
          <a:prstGeom prst="rect">
            <a:avLst/>
          </a:prstGeom>
        </p:spPr>
      </p:pic>
      <p:pic>
        <p:nvPicPr>
          <p:cNvPr id="17" name="Picture 16">
            <a:extLst>
              <a:ext uri="{FF2B5EF4-FFF2-40B4-BE49-F238E27FC236}">
                <a16:creationId xmlns:a16="http://schemas.microsoft.com/office/drawing/2014/main" id="{F2875FA8-BD5E-4DF7-BF6F-058098BA113C}"/>
              </a:ext>
            </a:extLst>
          </p:cNvPr>
          <p:cNvPicPr>
            <a:picLocks noChangeAspect="1"/>
          </p:cNvPicPr>
          <p:nvPr/>
        </p:nvPicPr>
        <p:blipFill>
          <a:blip r:embed="rId7"/>
          <a:stretch>
            <a:fillRect/>
          </a:stretch>
        </p:blipFill>
        <p:spPr>
          <a:xfrm>
            <a:off x="9512921" y="1041537"/>
            <a:ext cx="2314575" cy="2133600"/>
          </a:xfrm>
          <a:prstGeom prst="rect">
            <a:avLst/>
          </a:prstGeom>
        </p:spPr>
      </p:pic>
    </p:spTree>
    <p:extLst>
      <p:ext uri="{BB962C8B-B14F-4D97-AF65-F5344CB8AC3E}">
        <p14:creationId xmlns:p14="http://schemas.microsoft.com/office/powerpoint/2010/main" val="169111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AA7B3-ED16-4BA2-9215-E9AD28E8EC55}"/>
              </a:ext>
            </a:extLst>
          </p:cNvPr>
          <p:cNvSpPr>
            <a:spLocks noGrp="1"/>
          </p:cNvSpPr>
          <p:nvPr>
            <p:ph type="title"/>
          </p:nvPr>
        </p:nvSpPr>
        <p:spPr/>
        <p:txBody>
          <a:bodyPr/>
          <a:lstStyle/>
          <a:p>
            <a:r>
              <a:rPr lang="en-US" dirty="0"/>
              <a:t>Session Topics</a:t>
            </a:r>
          </a:p>
        </p:txBody>
      </p:sp>
      <p:sp>
        <p:nvSpPr>
          <p:cNvPr id="3" name="Content Placeholder 2">
            <a:extLst>
              <a:ext uri="{FF2B5EF4-FFF2-40B4-BE49-F238E27FC236}">
                <a16:creationId xmlns:a16="http://schemas.microsoft.com/office/drawing/2014/main" id="{F34F5331-1FC7-4178-A4E2-F6C4845A3210}"/>
              </a:ext>
            </a:extLst>
          </p:cNvPr>
          <p:cNvSpPr>
            <a:spLocks noGrp="1"/>
          </p:cNvSpPr>
          <p:nvPr>
            <p:ph idx="1"/>
          </p:nvPr>
        </p:nvSpPr>
        <p:spPr>
          <a:xfrm>
            <a:off x="478369" y="1213308"/>
            <a:ext cx="11473384" cy="1655838"/>
          </a:xfrm>
        </p:spPr>
        <p:txBody>
          <a:bodyPr/>
          <a:lstStyle/>
          <a:p>
            <a:pPr marL="342900" indent="-342900">
              <a:buFont typeface="Arial" panose="020B0604020202020204" pitchFamily="34" charset="0"/>
              <a:buChar char="•"/>
            </a:pPr>
            <a:r>
              <a:rPr lang="en-US" dirty="0" err="1"/>
              <a:t>Softmax</a:t>
            </a:r>
            <a:endParaRPr lang="en-US" dirty="0"/>
          </a:p>
          <a:p>
            <a:pPr marL="342900" indent="-342900">
              <a:buFont typeface="Arial" panose="020B0604020202020204" pitchFamily="34" charset="0"/>
              <a:buChar char="•"/>
            </a:pPr>
            <a:r>
              <a:rPr lang="en-US" dirty="0" err="1"/>
              <a:t>DeepWalk</a:t>
            </a:r>
            <a:endParaRPr lang="en-US" dirty="0"/>
          </a:p>
          <a:p>
            <a:pPr marL="342900" indent="-342900">
              <a:buFont typeface="Arial" panose="020B0604020202020204" pitchFamily="34" charset="0"/>
              <a:buChar char="•"/>
            </a:pPr>
            <a:r>
              <a:rPr lang="en-US" dirty="0"/>
              <a:t>Node2Vec</a:t>
            </a:r>
          </a:p>
          <a:p>
            <a:pPr marL="342900" indent="-342900">
              <a:buFont typeface="Arial" panose="020B0604020202020204" pitchFamily="34" charset="0"/>
              <a:buChar char="•"/>
            </a:pPr>
            <a:r>
              <a:rPr lang="en-US" dirty="0"/>
              <a:t>Graph Embeddings</a:t>
            </a:r>
          </a:p>
        </p:txBody>
      </p:sp>
      <p:sp>
        <p:nvSpPr>
          <p:cNvPr id="4" name="Slide Number Placeholder 3">
            <a:extLst>
              <a:ext uri="{FF2B5EF4-FFF2-40B4-BE49-F238E27FC236}">
                <a16:creationId xmlns:a16="http://schemas.microsoft.com/office/drawing/2014/main" id="{45A0BD80-B808-4D94-9722-2309B652C145}"/>
              </a:ext>
            </a:extLst>
          </p:cNvPr>
          <p:cNvSpPr>
            <a:spLocks noGrp="1"/>
          </p:cNvSpPr>
          <p:nvPr>
            <p:ph type="sldNum" sz="quarter" idx="12"/>
          </p:nvPr>
        </p:nvSpPr>
        <p:spPr/>
        <p:txBody>
          <a:bodyPr/>
          <a:lstStyle/>
          <a:p>
            <a:fld id="{81561042-0DC2-4A04-AA50-F6D44EB20EBA}" type="slidenum">
              <a:rPr lang="en-US" smtClean="0"/>
              <a:t>83</a:t>
            </a:fld>
            <a:endParaRPr lang="en-US"/>
          </a:p>
        </p:txBody>
      </p:sp>
    </p:spTree>
    <p:extLst>
      <p:ext uri="{BB962C8B-B14F-4D97-AF65-F5344CB8AC3E}">
        <p14:creationId xmlns:p14="http://schemas.microsoft.com/office/powerpoint/2010/main" val="21012983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36024-099F-4B1E-AC8F-9823BE51D233}"/>
              </a:ext>
            </a:extLst>
          </p:cNvPr>
          <p:cNvSpPr>
            <a:spLocks noGrp="1"/>
          </p:cNvSpPr>
          <p:nvPr>
            <p:ph type="title"/>
          </p:nvPr>
        </p:nvSpPr>
        <p:spPr/>
        <p:txBody>
          <a:bodyPr/>
          <a:lstStyle/>
          <a:p>
            <a:r>
              <a:rPr lang="en-US" dirty="0"/>
              <a:t>Random Walks </a:t>
            </a:r>
            <a:r>
              <a:rPr lang="en-US" sz="1800" dirty="0"/>
              <a:t>[</a:t>
            </a:r>
            <a:r>
              <a:rPr lang="en-US" sz="1800" dirty="0" err="1"/>
              <a:t>Perozzi</a:t>
            </a:r>
            <a:r>
              <a:rPr lang="en-US" sz="1800" dirty="0"/>
              <a:t>, Al-</a:t>
            </a:r>
            <a:r>
              <a:rPr lang="en-US" sz="1800" dirty="0" err="1"/>
              <a:t>Rfou</a:t>
            </a:r>
            <a:r>
              <a:rPr lang="en-US" sz="1800" dirty="0"/>
              <a:t> &amp; </a:t>
            </a:r>
            <a:r>
              <a:rPr lang="en-US" sz="1800" dirty="0" err="1"/>
              <a:t>Skiena</a:t>
            </a:r>
            <a:r>
              <a:rPr lang="en-US" sz="1800" dirty="0"/>
              <a:t> 2014]</a:t>
            </a:r>
            <a:endParaRPr lang="en-US" dirty="0"/>
          </a:p>
        </p:txBody>
      </p:sp>
      <p:pic>
        <p:nvPicPr>
          <p:cNvPr id="8" name="Content Placeholder 7">
            <a:extLst>
              <a:ext uri="{FF2B5EF4-FFF2-40B4-BE49-F238E27FC236}">
                <a16:creationId xmlns:a16="http://schemas.microsoft.com/office/drawing/2014/main" id="{435E0586-42EB-4F18-B874-11D3FB4725A4}"/>
              </a:ext>
            </a:extLst>
          </p:cNvPr>
          <p:cNvPicPr>
            <a:picLocks noGrp="1" noChangeAspect="1"/>
          </p:cNvPicPr>
          <p:nvPr>
            <p:ph idx="1"/>
          </p:nvPr>
        </p:nvPicPr>
        <p:blipFill>
          <a:blip r:embed="rId2"/>
          <a:stretch>
            <a:fillRect/>
          </a:stretch>
        </p:blipFill>
        <p:spPr>
          <a:xfrm>
            <a:off x="1129244" y="1536053"/>
            <a:ext cx="3933825" cy="552450"/>
          </a:xfrm>
        </p:spPr>
      </p:pic>
      <p:sp>
        <p:nvSpPr>
          <p:cNvPr id="4" name="Slide Number Placeholder 3">
            <a:extLst>
              <a:ext uri="{FF2B5EF4-FFF2-40B4-BE49-F238E27FC236}">
                <a16:creationId xmlns:a16="http://schemas.microsoft.com/office/drawing/2014/main" id="{37858FCD-88E3-487B-97DE-739704D07B1E}"/>
              </a:ext>
            </a:extLst>
          </p:cNvPr>
          <p:cNvSpPr>
            <a:spLocks noGrp="1"/>
          </p:cNvSpPr>
          <p:nvPr>
            <p:ph type="sldNum" sz="quarter" idx="12"/>
          </p:nvPr>
        </p:nvSpPr>
        <p:spPr/>
        <p:txBody>
          <a:bodyPr/>
          <a:lstStyle/>
          <a:p>
            <a:fld id="{81561042-0DC2-4A04-AA50-F6D44EB20EBA}" type="slidenum">
              <a:rPr lang="en-US" smtClean="0"/>
              <a:t>84</a:t>
            </a:fld>
            <a:endParaRPr lang="en-US"/>
          </a:p>
        </p:txBody>
      </p:sp>
      <p:sp>
        <p:nvSpPr>
          <p:cNvPr id="6" name="TextBox 5">
            <a:extLst>
              <a:ext uri="{FF2B5EF4-FFF2-40B4-BE49-F238E27FC236}">
                <a16:creationId xmlns:a16="http://schemas.microsoft.com/office/drawing/2014/main" id="{D5325519-FB72-49E0-8FF8-2F93448CA692}"/>
              </a:ext>
            </a:extLst>
          </p:cNvPr>
          <p:cNvSpPr txBox="1"/>
          <p:nvPr/>
        </p:nvSpPr>
        <p:spPr bwMode="gray">
          <a:xfrm>
            <a:off x="0" y="6333067"/>
            <a:ext cx="10897386" cy="461665"/>
          </a:xfrm>
          <a:prstGeom prst="rect">
            <a:avLst/>
          </a:prstGeom>
          <a:noFill/>
        </p:spPr>
        <p:txBody>
          <a:bodyPr wrap="square">
            <a:spAutoFit/>
          </a:bodyPr>
          <a:lstStyle/>
          <a:p>
            <a:r>
              <a:rPr lang="en-US" sz="1200" dirty="0" err="1"/>
              <a:t>Perozzi</a:t>
            </a:r>
            <a:r>
              <a:rPr lang="en-US" sz="1200" dirty="0"/>
              <a:t>, B., Al-</a:t>
            </a:r>
            <a:r>
              <a:rPr lang="en-US" sz="1200" dirty="0" err="1"/>
              <a:t>Rfou</a:t>
            </a:r>
            <a:r>
              <a:rPr lang="en-US" sz="1200" dirty="0"/>
              <a:t>, R., and </a:t>
            </a:r>
            <a:r>
              <a:rPr lang="en-US" sz="1200" dirty="0" err="1"/>
              <a:t>Skiena</a:t>
            </a:r>
            <a:r>
              <a:rPr lang="en-US" sz="1200" dirty="0"/>
              <a:t>, S. (2014) "</a:t>
            </a:r>
            <a:r>
              <a:rPr lang="en-US" sz="1200" b="1" dirty="0" err="1"/>
              <a:t>Deepwalk</a:t>
            </a:r>
            <a:r>
              <a:rPr lang="en-US" sz="1200" dirty="0"/>
              <a:t>: Online learning of social representations</a:t>
            </a:r>
            <a:r>
              <a:rPr lang="en-US" sz="1200" i="1" dirty="0"/>
              <a:t>." Proceedings of the 20th ACM SIGKDD international conference on Knowledge discovery and data mining</a:t>
            </a:r>
            <a:endParaRPr lang="en-US" sz="12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6E872DE-41FA-4CCA-83F3-98B40CE613B7}"/>
                  </a:ext>
                </a:extLst>
              </p:cNvPr>
              <p:cNvSpPr txBox="1"/>
              <p:nvPr/>
            </p:nvSpPr>
            <p:spPr bwMode="gray">
              <a:xfrm>
                <a:off x="5297864" y="1734532"/>
                <a:ext cx="3933825" cy="2450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 where </a:t>
                </a:r>
                <a14:m>
                  <m:oMath xmlns:m="http://schemas.openxmlformats.org/officeDocument/2006/math">
                    <m:r>
                      <m:rPr>
                        <m:sty m:val="p"/>
                      </m:rPr>
                      <a:rPr lang="el-GR" sz="1200" b="0" i="1" smtClean="0">
                        <a:latin typeface="Cambria Math" panose="02040503050406030204" pitchFamily="18" charset="0"/>
                        <a:ea typeface="Cambria Math" panose="02040503050406030204" pitchFamily="18" charset="0"/>
                      </a:rPr>
                      <m:t>Φ</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𝑣</m:t>
                            </m:r>
                          </m:e>
                          <m:sub>
                            <m:r>
                              <a:rPr lang="en-US" sz="1200" b="0" i="1" smtClean="0">
                                <a:latin typeface="Cambria Math" panose="02040503050406030204" pitchFamily="18" charset="0"/>
                                <a:ea typeface="Cambria Math" panose="02040503050406030204" pitchFamily="18" charset="0"/>
                              </a:rPr>
                              <m:t>𝑖</m:t>
                            </m:r>
                          </m:sub>
                        </m:sSub>
                      </m:e>
                    </m:d>
                    <m:r>
                      <a:rPr lang="en-US" sz="1200" b="0" i="1" smtClean="0">
                        <a:latin typeface="Cambria Math" panose="02040503050406030204" pitchFamily="18" charset="0"/>
                        <a:ea typeface="Cambria Math" panose="02040503050406030204" pitchFamily="18" charset="0"/>
                      </a:rPr>
                      <m:t> </m:t>
                    </m:r>
                  </m:oMath>
                </a14:m>
                <a:r>
                  <a:rPr lang="en-US" sz="1200" dirty="0"/>
                  <a:t>is a feature vector of node </a:t>
                </a:r>
                <a:r>
                  <a:rPr lang="en-US" sz="1200" i="1" dirty="0" err="1"/>
                  <a:t>i</a:t>
                </a:r>
                <a:endParaRPr lang="en-US" sz="1200" i="1" dirty="0"/>
              </a:p>
            </p:txBody>
          </p:sp>
        </mc:Choice>
        <mc:Fallback xmlns="">
          <p:sp>
            <p:nvSpPr>
              <p:cNvPr id="9" name="TextBox 8">
                <a:extLst>
                  <a:ext uri="{FF2B5EF4-FFF2-40B4-BE49-F238E27FC236}">
                    <a16:creationId xmlns:a16="http://schemas.microsoft.com/office/drawing/2014/main" id="{C6E872DE-41FA-4CCA-83F3-98B40CE613B7}"/>
                  </a:ext>
                </a:extLst>
              </p:cNvPr>
              <p:cNvSpPr txBox="1">
                <a:spLocks noRot="1" noChangeAspect="1" noMove="1" noResize="1" noEditPoints="1" noAdjustHandles="1" noChangeArrowheads="1" noChangeShapeType="1" noTextEdit="1"/>
              </p:cNvSpPr>
              <p:nvPr/>
            </p:nvSpPr>
            <p:spPr bwMode="gray">
              <a:xfrm>
                <a:off x="5297864" y="1734532"/>
                <a:ext cx="3933825" cy="245097"/>
              </a:xfrm>
              <a:prstGeom prst="rect">
                <a:avLst/>
              </a:prstGeom>
              <a:blipFill>
                <a:blip r:embed="rId3"/>
                <a:stretch>
                  <a:fillRect l="-2326" t="-20000"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8022D9-24DE-483E-8365-5AF2CCE5354F}"/>
                  </a:ext>
                </a:extLst>
              </p:cNvPr>
              <p:cNvSpPr txBox="1"/>
              <p:nvPr/>
            </p:nvSpPr>
            <p:spPr bwMode="gray">
              <a:xfrm>
                <a:off x="534629" y="942559"/>
                <a:ext cx="6245940" cy="584775"/>
              </a:xfrm>
              <a:prstGeom prst="rect">
                <a:avLst/>
              </a:prstGeom>
              <a:noFill/>
            </p:spPr>
            <p:txBody>
              <a:bodyPr wrap="square">
                <a:spAutoFit/>
              </a:bodyPr>
              <a:lstStyle/>
              <a:p>
                <a:pPr>
                  <a:spcBef>
                    <a:spcPts val="300"/>
                  </a:spcBef>
                  <a:spcAft>
                    <a:spcPts val="300"/>
                  </a:spcAft>
                  <a:buClr>
                    <a:schemeClr val="accent1"/>
                  </a:buClr>
                  <a:buSzPct val="90000"/>
                </a:pPr>
                <a:r>
                  <a:rPr lang="en-US" sz="1600" b="1" dirty="0"/>
                  <a:t>Goal</a:t>
                </a:r>
                <a:r>
                  <a:rPr lang="en-US" sz="1600" dirty="0"/>
                  <a:t>: learn a latent representation of node</a:t>
                </a:r>
                <a:r>
                  <a:rPr lang="en-US" sz="1600" i="1" dirty="0"/>
                  <a:t> </a:t>
                </a:r>
                <a:r>
                  <a:rPr lang="en-US" sz="1600" i="1" dirty="0" err="1"/>
                  <a:t>i</a:t>
                </a:r>
                <a:r>
                  <a:rPr lang="en-US" sz="1600" i="1" dirty="0"/>
                  <a:t> </a:t>
                </a:r>
                <a:r>
                  <a:rPr lang="en-US" sz="1600" dirty="0"/>
                  <a:t>(</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𝑖</m:t>
                        </m:r>
                      </m:sub>
                    </m:sSub>
                  </m:oMath>
                </a14:m>
                <a:r>
                  <a:rPr lang="en-US" sz="1600" dirty="0"/>
                  <a:t>) based on the features of the other nodes</a:t>
                </a:r>
              </a:p>
            </p:txBody>
          </p:sp>
        </mc:Choice>
        <mc:Fallback xmlns="">
          <p:sp>
            <p:nvSpPr>
              <p:cNvPr id="13" name="TextBox 12">
                <a:extLst>
                  <a:ext uri="{FF2B5EF4-FFF2-40B4-BE49-F238E27FC236}">
                    <a16:creationId xmlns:a16="http://schemas.microsoft.com/office/drawing/2014/main" id="{D78022D9-24DE-483E-8365-5AF2CCE5354F}"/>
                  </a:ext>
                </a:extLst>
              </p:cNvPr>
              <p:cNvSpPr txBox="1">
                <a:spLocks noRot="1" noChangeAspect="1" noMove="1" noResize="1" noEditPoints="1" noAdjustHandles="1" noChangeArrowheads="1" noChangeShapeType="1" noTextEdit="1"/>
              </p:cNvSpPr>
              <p:nvPr/>
            </p:nvSpPr>
            <p:spPr bwMode="gray">
              <a:xfrm>
                <a:off x="534629" y="942559"/>
                <a:ext cx="6245940" cy="584775"/>
              </a:xfrm>
              <a:prstGeom prst="rect">
                <a:avLst/>
              </a:prstGeom>
              <a:blipFill>
                <a:blip r:embed="rId4"/>
                <a:stretch>
                  <a:fillRect l="-586" t="-3125" r="-586" b="-12500"/>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EF451412-1887-4A52-8100-0CAE0A64E6CF}"/>
              </a:ext>
            </a:extLst>
          </p:cNvPr>
          <p:cNvPicPr>
            <a:picLocks noChangeAspect="1"/>
          </p:cNvPicPr>
          <p:nvPr/>
        </p:nvPicPr>
        <p:blipFill>
          <a:blip r:embed="rId5"/>
          <a:stretch>
            <a:fillRect/>
          </a:stretch>
        </p:blipFill>
        <p:spPr>
          <a:xfrm>
            <a:off x="534629" y="2261781"/>
            <a:ext cx="5381625" cy="495300"/>
          </a:xfrm>
          <a:prstGeom prst="rect">
            <a:avLst/>
          </a:prstGeom>
        </p:spPr>
      </p:pic>
      <p:pic>
        <p:nvPicPr>
          <p:cNvPr id="17" name="Picture 16">
            <a:extLst>
              <a:ext uri="{FF2B5EF4-FFF2-40B4-BE49-F238E27FC236}">
                <a16:creationId xmlns:a16="http://schemas.microsoft.com/office/drawing/2014/main" id="{8D42EE40-2321-48B5-A055-2A607F980A5B}"/>
              </a:ext>
            </a:extLst>
          </p:cNvPr>
          <p:cNvPicPr>
            <a:picLocks noChangeAspect="1"/>
          </p:cNvPicPr>
          <p:nvPr/>
        </p:nvPicPr>
        <p:blipFill>
          <a:blip r:embed="rId6"/>
          <a:stretch>
            <a:fillRect/>
          </a:stretch>
        </p:blipFill>
        <p:spPr>
          <a:xfrm>
            <a:off x="534629" y="2822950"/>
            <a:ext cx="4554346" cy="3327127"/>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95DA065-A4D9-4DEF-8537-067FC55FB1DF}"/>
                  </a:ext>
                </a:extLst>
              </p:cNvPr>
              <p:cNvSpPr txBox="1"/>
              <p:nvPr/>
            </p:nvSpPr>
            <p:spPr bwMode="gray">
              <a:xfrm>
                <a:off x="4669466" y="4814321"/>
                <a:ext cx="1558454" cy="49530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On random walk for each node </a:t>
                </a:r>
                <a14:m>
                  <m:oMath xmlns:m="http://schemas.openxmlformats.org/officeDocument/2006/math">
                    <m:sSub>
                      <m:sSubPr>
                        <m:ctrlPr>
                          <a:rPr lang="en-US" sz="1200" i="1">
                            <a:latin typeface="Cambria Math" panose="02040503050406030204" pitchFamily="18" charset="0"/>
                          </a:rPr>
                        </m:ctrlPr>
                      </m:sSubPr>
                      <m:e>
                        <m:r>
                          <m:rPr>
                            <m:sty m:val="p"/>
                          </m:rPr>
                          <a:rPr lang="en-US" sz="1200" i="1">
                            <a:latin typeface="Cambria Math" panose="02040503050406030204" pitchFamily="18" charset="0"/>
                          </a:rPr>
                          <m:t>v</m:t>
                        </m:r>
                      </m:e>
                      <m:sub>
                        <m:r>
                          <a:rPr lang="en-US" sz="1200" i="1">
                            <a:latin typeface="Cambria Math" panose="02040503050406030204" pitchFamily="18" charset="0"/>
                          </a:rPr>
                          <m:t>𝑖</m:t>
                        </m:r>
                      </m:sub>
                    </m:sSub>
                  </m:oMath>
                </a14:m>
                <a:endParaRPr lang="en-US" sz="1200" i="1" dirty="0"/>
              </a:p>
            </p:txBody>
          </p:sp>
        </mc:Choice>
        <mc:Fallback xmlns="">
          <p:sp>
            <p:nvSpPr>
              <p:cNvPr id="22" name="TextBox 21">
                <a:extLst>
                  <a:ext uri="{FF2B5EF4-FFF2-40B4-BE49-F238E27FC236}">
                    <a16:creationId xmlns:a16="http://schemas.microsoft.com/office/drawing/2014/main" id="{495DA065-A4D9-4DEF-8537-067FC55FB1DF}"/>
                  </a:ext>
                </a:extLst>
              </p:cNvPr>
              <p:cNvSpPr txBox="1">
                <a:spLocks noRot="1" noChangeAspect="1" noMove="1" noResize="1" noEditPoints="1" noAdjustHandles="1" noChangeArrowheads="1" noChangeShapeType="1" noTextEdit="1"/>
              </p:cNvSpPr>
              <p:nvPr/>
            </p:nvSpPr>
            <p:spPr bwMode="gray">
              <a:xfrm>
                <a:off x="4669466" y="4814321"/>
                <a:ext cx="1558454" cy="495300"/>
              </a:xfrm>
              <a:prstGeom prst="rect">
                <a:avLst/>
              </a:prstGeom>
              <a:blipFill>
                <a:blip r:embed="rId7"/>
                <a:stretch>
                  <a:fillRect l="-6250" t="-9877" r="-7031"/>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C1B3BEEA-1787-4A30-AB48-D4B45ED7C353}"/>
              </a:ext>
            </a:extLst>
          </p:cNvPr>
          <p:cNvSpPr/>
          <p:nvPr/>
        </p:nvSpPr>
        <p:spPr bwMode="gray">
          <a:xfrm rot="5736306" flipV="1">
            <a:off x="3313182" y="5301490"/>
            <a:ext cx="22263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4" name="Connector: Elbow 23">
            <a:extLst>
              <a:ext uri="{FF2B5EF4-FFF2-40B4-BE49-F238E27FC236}">
                <a16:creationId xmlns:a16="http://schemas.microsoft.com/office/drawing/2014/main" id="{AD51322B-3D0A-4510-93E7-19FB8ABB20D7}"/>
              </a:ext>
            </a:extLst>
          </p:cNvPr>
          <p:cNvCxnSpPr>
            <a:cxnSpLocks/>
            <a:stCxn id="22" idx="1"/>
            <a:endCxn id="23" idx="2"/>
          </p:cNvCxnSpPr>
          <p:nvPr/>
        </p:nvCxnSpPr>
        <p:spPr bwMode="gray">
          <a:xfrm rot="10800000" flipV="1">
            <a:off x="3447252" y="5061971"/>
            <a:ext cx="1222215" cy="264612"/>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D4D3006-C46A-47E5-A49D-95D0A85C158E}"/>
                  </a:ext>
                </a:extLst>
              </p:cNvPr>
              <p:cNvSpPr txBox="1"/>
              <p:nvPr/>
            </p:nvSpPr>
            <p:spPr bwMode="gray">
              <a:xfrm>
                <a:off x="4669465" y="5527870"/>
                <a:ext cx="1827199" cy="38757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Update the embedding of node </a:t>
                </a:r>
                <a14:m>
                  <m:oMath xmlns:m="http://schemas.openxmlformats.org/officeDocument/2006/math">
                    <m:sSub>
                      <m:sSubPr>
                        <m:ctrlPr>
                          <a:rPr lang="en-US" sz="1200" b="0" i="1" smtClean="0">
                            <a:latin typeface="Cambria Math" panose="02040503050406030204" pitchFamily="18" charset="0"/>
                          </a:rPr>
                        </m:ctrlPr>
                      </m:sSubPr>
                      <m:e>
                        <m:r>
                          <m:rPr>
                            <m:sty m:val="p"/>
                          </m:rPr>
                          <a:rPr lang="en-US" sz="1200" b="0" i="1" smtClean="0">
                            <a:latin typeface="Cambria Math" panose="02040503050406030204" pitchFamily="18" charset="0"/>
                          </a:rPr>
                          <m:t>v</m:t>
                        </m:r>
                      </m:e>
                      <m:sub>
                        <m:r>
                          <a:rPr lang="en-US" sz="1200" b="0" i="1" smtClean="0">
                            <a:latin typeface="Cambria Math" panose="02040503050406030204" pitchFamily="18" charset="0"/>
                          </a:rPr>
                          <m:t>𝑖</m:t>
                        </m:r>
                      </m:sub>
                    </m:sSub>
                  </m:oMath>
                </a14:m>
                <a:endParaRPr lang="en-US" sz="1200" i="1" dirty="0"/>
              </a:p>
            </p:txBody>
          </p:sp>
        </mc:Choice>
        <mc:Fallback xmlns="">
          <p:sp>
            <p:nvSpPr>
              <p:cNvPr id="33" name="TextBox 32">
                <a:extLst>
                  <a:ext uri="{FF2B5EF4-FFF2-40B4-BE49-F238E27FC236}">
                    <a16:creationId xmlns:a16="http://schemas.microsoft.com/office/drawing/2014/main" id="{0D4D3006-C46A-47E5-A49D-95D0A85C158E}"/>
                  </a:ext>
                </a:extLst>
              </p:cNvPr>
              <p:cNvSpPr txBox="1">
                <a:spLocks noRot="1" noChangeAspect="1" noMove="1" noResize="1" noEditPoints="1" noAdjustHandles="1" noChangeArrowheads="1" noChangeShapeType="1" noTextEdit="1"/>
              </p:cNvSpPr>
              <p:nvPr/>
            </p:nvSpPr>
            <p:spPr bwMode="gray">
              <a:xfrm>
                <a:off x="4669465" y="5527870"/>
                <a:ext cx="1827199" cy="387571"/>
              </a:xfrm>
              <a:prstGeom prst="rect">
                <a:avLst/>
              </a:prstGeom>
              <a:blipFill>
                <a:blip r:embed="rId8"/>
                <a:stretch>
                  <a:fillRect l="-5333" t="-12698" r="-3667" b="-19048"/>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E0EA78FB-2E88-46A9-88F3-910B750C1817}"/>
              </a:ext>
            </a:extLst>
          </p:cNvPr>
          <p:cNvSpPr/>
          <p:nvPr/>
        </p:nvSpPr>
        <p:spPr bwMode="gray">
          <a:xfrm rot="5736306" flipV="1">
            <a:off x="2809278" y="5542626"/>
            <a:ext cx="22263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35" name="Connector: Elbow 34">
            <a:extLst>
              <a:ext uri="{FF2B5EF4-FFF2-40B4-BE49-F238E27FC236}">
                <a16:creationId xmlns:a16="http://schemas.microsoft.com/office/drawing/2014/main" id="{49E2B362-5EAF-4CC0-8F66-9914A446B403}"/>
              </a:ext>
            </a:extLst>
          </p:cNvPr>
          <p:cNvCxnSpPr>
            <a:cxnSpLocks/>
            <a:stCxn id="33" idx="1"/>
            <a:endCxn id="34" idx="2"/>
          </p:cNvCxnSpPr>
          <p:nvPr/>
        </p:nvCxnSpPr>
        <p:spPr bwMode="gray">
          <a:xfrm rot="10800000">
            <a:off x="2943347" y="5567720"/>
            <a:ext cx="1726118" cy="153937"/>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CB27B99-197F-4803-AFF6-1B1EF871E9F0}"/>
                  </a:ext>
                </a:extLst>
              </p:cNvPr>
              <p:cNvSpPr txBox="1"/>
              <p:nvPr/>
            </p:nvSpPr>
            <p:spPr bwMode="gray">
              <a:xfrm>
                <a:off x="9000024" y="3002393"/>
                <a:ext cx="2511150" cy="805632"/>
              </a:xfrm>
              <a:prstGeom prst="rect">
                <a:avLst/>
              </a:prstGeom>
              <a:solidFill>
                <a:schemeClr val="bg1"/>
              </a:solidFill>
            </p:spPr>
            <p:txBody>
              <a:bodyPr wrap="square" lIns="0" tIns="0" rIns="0" bIns="0" rtlCol="0">
                <a:noAutofit/>
              </a:bodyPr>
              <a:lstStyle/>
              <a:p>
                <a:pPr>
                  <a:spcBef>
                    <a:spcPts val="300"/>
                  </a:spcBef>
                  <a:spcAft>
                    <a:spcPts val="300"/>
                  </a:spcAft>
                  <a:buClr>
                    <a:schemeClr val="accent1"/>
                  </a:buClr>
                  <a:buSzPct val="90000"/>
                </a:pPr>
                <a:r>
                  <a:rPr lang="en-US" sz="1200" dirty="0"/>
                  <a:t>Recompute the likelihood function using a different set of neighbor nodes from the random walk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𝑊</m:t>
                        </m:r>
                      </m:e>
                      <m: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𝑣</m:t>
                            </m:r>
                          </m:e>
                          <m:sub>
                            <m:r>
                              <a:rPr lang="en-US" sz="1200" b="0" i="1" smtClean="0">
                                <a:latin typeface="Cambria Math" panose="02040503050406030204" pitchFamily="18" charset="0"/>
                              </a:rPr>
                              <m:t>𝑖</m:t>
                            </m:r>
                          </m:sub>
                        </m:sSub>
                      </m:sub>
                    </m:sSub>
                  </m:oMath>
                </a14:m>
                <a:endParaRPr lang="en-US" sz="1200" i="1" dirty="0"/>
              </a:p>
            </p:txBody>
          </p:sp>
        </mc:Choice>
        <mc:Fallback xmlns="">
          <p:sp>
            <p:nvSpPr>
              <p:cNvPr id="43" name="TextBox 42">
                <a:extLst>
                  <a:ext uri="{FF2B5EF4-FFF2-40B4-BE49-F238E27FC236}">
                    <a16:creationId xmlns:a16="http://schemas.microsoft.com/office/drawing/2014/main" id="{DCB27B99-197F-4803-AFF6-1B1EF871E9F0}"/>
                  </a:ext>
                </a:extLst>
              </p:cNvPr>
              <p:cNvSpPr txBox="1">
                <a:spLocks noRot="1" noChangeAspect="1" noMove="1" noResize="1" noEditPoints="1" noAdjustHandles="1" noChangeArrowheads="1" noChangeShapeType="1" noTextEdit="1"/>
              </p:cNvSpPr>
              <p:nvPr/>
            </p:nvSpPr>
            <p:spPr bwMode="gray">
              <a:xfrm>
                <a:off x="9000024" y="3002393"/>
                <a:ext cx="2511150" cy="805632"/>
              </a:xfrm>
              <a:prstGeom prst="rect">
                <a:avLst/>
              </a:prstGeom>
              <a:blipFill>
                <a:blip r:embed="rId9"/>
                <a:stretch>
                  <a:fillRect l="-3641" t="-6061" r="-2184" b="-1515"/>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A2865FB1-366F-4984-B4DF-054B2F990135}"/>
              </a:ext>
            </a:extLst>
          </p:cNvPr>
          <p:cNvSpPr/>
          <p:nvPr/>
        </p:nvSpPr>
        <p:spPr bwMode="gray">
          <a:xfrm rot="5725630" flipV="1">
            <a:off x="7793612" y="3550778"/>
            <a:ext cx="22263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ABAA4BA-08C3-4907-9AF3-B92C427D9E32}"/>
                  </a:ext>
                </a:extLst>
              </p:cNvPr>
              <p:cNvSpPr txBox="1"/>
              <p:nvPr/>
            </p:nvSpPr>
            <p:spPr bwMode="gray">
              <a:xfrm>
                <a:off x="8886891" y="3935363"/>
                <a:ext cx="2951732" cy="1239136"/>
              </a:xfrm>
              <a:prstGeom prst="rect">
                <a:avLst/>
              </a:prstGeom>
              <a:solidFill>
                <a:schemeClr val="bg1"/>
              </a:solidFill>
            </p:spPr>
            <p:txBody>
              <a:bodyPr wrap="square" lIns="0" tIns="0" rIns="0" bIns="0" rtlCol="0">
                <a:noAutofit/>
              </a:bodyPr>
              <a:lstStyle/>
              <a:p>
                <a:pPr marL="171450" indent="-171450">
                  <a:spcBef>
                    <a:spcPts val="300"/>
                  </a:spcBef>
                  <a:spcAft>
                    <a:spcPts val="300"/>
                  </a:spcAft>
                  <a:buClr>
                    <a:schemeClr val="accent1"/>
                  </a:buClr>
                  <a:buSzPct val="90000"/>
                  <a:buFont typeface="Arial" panose="020B0604020202020204" pitchFamily="34" charset="0"/>
                  <a:buChar char="•"/>
                </a:pPr>
                <a:r>
                  <a:rPr lang="en-US" sz="1200" dirty="0"/>
                  <a:t>Recompute the gradient (</a:t>
                </a:r>
                <a14:m>
                  <m:oMath xmlns:m="http://schemas.openxmlformats.org/officeDocument/2006/math">
                    <m:f>
                      <m:fPr>
                        <m:ctrlPr>
                          <a:rPr lang="en-US" sz="1200" i="1" smtClean="0">
                            <a:latin typeface="Cambria Math" panose="02040503050406030204" pitchFamily="18" charset="0"/>
                          </a:rPr>
                        </m:ctrlPr>
                      </m:fPr>
                      <m:num>
                        <m:r>
                          <a:rPr lang="en-US" sz="1200" i="1" smtClean="0">
                            <a:latin typeface="Cambria Math" panose="02040503050406030204" pitchFamily="18" charset="0"/>
                          </a:rPr>
                          <m:t>𝜕</m:t>
                        </m:r>
                        <m:r>
                          <a:rPr lang="en-US" sz="1200" b="0" i="1" smtClean="0">
                            <a:latin typeface="Cambria Math" panose="02040503050406030204" pitchFamily="18" charset="0"/>
                          </a:rPr>
                          <m:t>𝐽</m:t>
                        </m:r>
                      </m:num>
                      <m:den>
                        <m:r>
                          <a:rPr lang="en-US" sz="1200" i="1" smtClean="0">
                            <a:latin typeface="Cambria Math" panose="02040503050406030204" pitchFamily="18" charset="0"/>
                          </a:rPr>
                          <m:t>𝜕</m:t>
                        </m:r>
                        <m:r>
                          <m:rPr>
                            <m:sty m:val="p"/>
                          </m:rPr>
                          <a:rPr lang="en-US" sz="1200" b="0" i="0" smtClean="0">
                            <a:latin typeface="Cambria Math" panose="02040503050406030204" pitchFamily="18" charset="0"/>
                          </a:rPr>
                          <m:t>Φ</m:t>
                        </m:r>
                      </m:den>
                    </m:f>
                  </m:oMath>
                </a14:m>
                <a:r>
                  <a:rPr lang="en-US" sz="1200" dirty="0"/>
                  <a:t>) function</a:t>
                </a:r>
              </a:p>
              <a:p>
                <a:pPr marL="171450" indent="-171450">
                  <a:spcBef>
                    <a:spcPts val="300"/>
                  </a:spcBef>
                  <a:spcAft>
                    <a:spcPts val="300"/>
                  </a:spcAft>
                  <a:buClr>
                    <a:schemeClr val="accent1"/>
                  </a:buClr>
                  <a:buSzPct val="90000"/>
                  <a:buFont typeface="Arial" panose="020B0604020202020204" pitchFamily="34" charset="0"/>
                  <a:buChar char="•"/>
                </a:pPr>
                <a:r>
                  <a:rPr lang="en-US" sz="1200" dirty="0"/>
                  <a:t>Update the embedding in an </a:t>
                </a:r>
                <a14:m>
                  <m:oMath xmlns:m="http://schemas.openxmlformats.org/officeDocument/2006/math">
                    <m:r>
                      <a:rPr lang="en-US" sz="1200" b="0" i="1" smtClean="0">
                        <a:latin typeface="Cambria Math" panose="02040503050406030204" pitchFamily="18" charset="0"/>
                      </a:rPr>
                      <m:t>𝛼</m:t>
                    </m:r>
                  </m:oMath>
                </a14:m>
                <a:r>
                  <a:rPr lang="en-US" sz="1200" dirty="0"/>
                  <a:t> step of the gradient</a:t>
                </a:r>
                <a:endParaRPr lang="en-US" sz="1200" i="1" dirty="0"/>
              </a:p>
            </p:txBody>
          </p:sp>
        </mc:Choice>
        <mc:Fallback xmlns="">
          <p:sp>
            <p:nvSpPr>
              <p:cNvPr id="55" name="TextBox 54">
                <a:extLst>
                  <a:ext uri="{FF2B5EF4-FFF2-40B4-BE49-F238E27FC236}">
                    <a16:creationId xmlns:a16="http://schemas.microsoft.com/office/drawing/2014/main" id="{4ABAA4BA-08C3-4907-9AF3-B92C427D9E32}"/>
                  </a:ext>
                </a:extLst>
              </p:cNvPr>
              <p:cNvSpPr txBox="1">
                <a:spLocks noRot="1" noChangeAspect="1" noMove="1" noResize="1" noEditPoints="1" noAdjustHandles="1" noChangeArrowheads="1" noChangeShapeType="1" noTextEdit="1"/>
              </p:cNvSpPr>
              <p:nvPr/>
            </p:nvSpPr>
            <p:spPr bwMode="gray">
              <a:xfrm>
                <a:off x="8886891" y="3935363"/>
                <a:ext cx="2951732" cy="1239136"/>
              </a:xfrm>
              <a:prstGeom prst="rect">
                <a:avLst/>
              </a:prstGeom>
              <a:blipFill>
                <a:blip r:embed="rId10"/>
                <a:stretch>
                  <a:fillRect l="-2893" t="-985" r="-2686"/>
                </a:stretch>
              </a:blipFill>
            </p:spPr>
            <p:txBody>
              <a:bodyPr/>
              <a:lstStyle/>
              <a:p>
                <a:r>
                  <a:rPr lang="en-US">
                    <a:noFill/>
                  </a:rPr>
                  <a:t> </a:t>
                </a:r>
              </a:p>
            </p:txBody>
          </p:sp>
        </mc:Fallback>
      </mc:AlternateContent>
      <p:sp>
        <p:nvSpPr>
          <p:cNvPr id="56" name="Rectangle 55">
            <a:extLst>
              <a:ext uri="{FF2B5EF4-FFF2-40B4-BE49-F238E27FC236}">
                <a16:creationId xmlns:a16="http://schemas.microsoft.com/office/drawing/2014/main" id="{65DE6EF8-1739-43F5-A604-FD90E5F1B718}"/>
              </a:ext>
            </a:extLst>
          </p:cNvPr>
          <p:cNvSpPr/>
          <p:nvPr/>
        </p:nvSpPr>
        <p:spPr bwMode="gray">
          <a:xfrm rot="5725630" flipV="1">
            <a:off x="7120171" y="3789302"/>
            <a:ext cx="22263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pic>
        <p:nvPicPr>
          <p:cNvPr id="69" name="Picture 68">
            <a:extLst>
              <a:ext uri="{FF2B5EF4-FFF2-40B4-BE49-F238E27FC236}">
                <a16:creationId xmlns:a16="http://schemas.microsoft.com/office/drawing/2014/main" id="{8F204770-1A5B-4127-829F-83336518F9FB}"/>
              </a:ext>
            </a:extLst>
          </p:cNvPr>
          <p:cNvPicPr>
            <a:picLocks noChangeAspect="1"/>
          </p:cNvPicPr>
          <p:nvPr/>
        </p:nvPicPr>
        <p:blipFill>
          <a:blip r:embed="rId11"/>
          <a:stretch>
            <a:fillRect/>
          </a:stretch>
        </p:blipFill>
        <p:spPr>
          <a:xfrm>
            <a:off x="5448878" y="2840650"/>
            <a:ext cx="3124367" cy="1435177"/>
          </a:xfrm>
          <a:prstGeom prst="rect">
            <a:avLst/>
          </a:prstGeom>
        </p:spPr>
      </p:pic>
      <p:cxnSp>
        <p:nvCxnSpPr>
          <p:cNvPr id="57" name="Connector: Elbow 56">
            <a:extLst>
              <a:ext uri="{FF2B5EF4-FFF2-40B4-BE49-F238E27FC236}">
                <a16:creationId xmlns:a16="http://schemas.microsoft.com/office/drawing/2014/main" id="{DD6C39E4-E09C-4F3F-9464-F575DB74C94A}"/>
              </a:ext>
            </a:extLst>
          </p:cNvPr>
          <p:cNvCxnSpPr>
            <a:cxnSpLocks/>
            <a:stCxn id="55" idx="1"/>
            <a:endCxn id="56" idx="2"/>
          </p:cNvCxnSpPr>
          <p:nvPr/>
        </p:nvCxnSpPr>
        <p:spPr bwMode="gray">
          <a:xfrm rot="10800000">
            <a:off x="7254247" y="3814325"/>
            <a:ext cx="1632645" cy="740607"/>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07B0F22-6154-46BE-916E-A5B0D484EEE5}"/>
              </a:ext>
            </a:extLst>
          </p:cNvPr>
          <p:cNvCxnSpPr>
            <a:cxnSpLocks/>
            <a:stCxn id="43" idx="1"/>
            <a:endCxn id="44" idx="2"/>
          </p:cNvCxnSpPr>
          <p:nvPr/>
        </p:nvCxnSpPr>
        <p:spPr bwMode="gray">
          <a:xfrm rot="10800000" flipV="1">
            <a:off x="7927688" y="3405208"/>
            <a:ext cx="1072337" cy="170591"/>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15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33" grpId="0"/>
      <p:bldP spid="34" grpId="0" animBg="1"/>
      <p:bldP spid="43" grpId="0" animBg="1"/>
      <p:bldP spid="44" grpId="0" animBg="1"/>
      <p:bldP spid="55" grpId="0" animBg="1"/>
      <p:bldP spid="5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Picture 136">
            <a:extLst>
              <a:ext uri="{FF2B5EF4-FFF2-40B4-BE49-F238E27FC236}">
                <a16:creationId xmlns:a16="http://schemas.microsoft.com/office/drawing/2014/main" id="{B0C64E8F-85BA-4145-95DD-52E05D9DBEDD}"/>
              </a:ext>
            </a:extLst>
          </p:cNvPr>
          <p:cNvPicPr>
            <a:picLocks noChangeAspect="1"/>
          </p:cNvPicPr>
          <p:nvPr/>
        </p:nvPicPr>
        <p:blipFill>
          <a:blip r:embed="rId2"/>
          <a:stretch>
            <a:fillRect/>
          </a:stretch>
        </p:blipFill>
        <p:spPr>
          <a:xfrm>
            <a:off x="8544293" y="3115095"/>
            <a:ext cx="3438525" cy="590550"/>
          </a:xfrm>
          <a:prstGeom prst="rect">
            <a:avLst/>
          </a:prstGeom>
        </p:spPr>
      </p:pic>
      <p:sp>
        <p:nvSpPr>
          <p:cNvPr id="2" name="Title 1">
            <a:extLst>
              <a:ext uri="{FF2B5EF4-FFF2-40B4-BE49-F238E27FC236}">
                <a16:creationId xmlns:a16="http://schemas.microsoft.com/office/drawing/2014/main" id="{35034A50-A3E1-434D-95C8-A4CA9A69D564}"/>
              </a:ext>
            </a:extLst>
          </p:cNvPr>
          <p:cNvSpPr>
            <a:spLocks noGrp="1"/>
          </p:cNvSpPr>
          <p:nvPr>
            <p:ph type="title"/>
          </p:nvPr>
        </p:nvSpPr>
        <p:spPr/>
        <p:txBody>
          <a:bodyPr/>
          <a:lstStyle/>
          <a:p>
            <a:r>
              <a:rPr lang="en-US" dirty="0"/>
              <a:t>Node2Vec </a:t>
            </a:r>
            <a:r>
              <a:rPr lang="en-US" sz="1800" dirty="0"/>
              <a:t>[Grover &amp; Leskovec 2016]</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4730D2-A5FE-4211-8A0A-B7D868629E8B}"/>
                  </a:ext>
                </a:extLst>
              </p:cNvPr>
              <p:cNvSpPr>
                <a:spLocks noGrp="1"/>
              </p:cNvSpPr>
              <p:nvPr>
                <p:ph idx="1"/>
              </p:nvPr>
            </p:nvSpPr>
            <p:spPr>
              <a:xfrm>
                <a:off x="478369" y="1213308"/>
                <a:ext cx="11473384" cy="1206997"/>
              </a:xfrm>
            </p:spPr>
            <p:txBody>
              <a:bodyPr/>
              <a:lstStyle/>
              <a:p>
                <a:r>
                  <a:rPr lang="en-US" b="1" dirty="0"/>
                  <a:t>Goal</a:t>
                </a:r>
                <a:r>
                  <a:rPr lang="en-US" dirty="0"/>
                  <a:t>: Same goal - create embeddings that predict how close will a node be to its neighbors</a:t>
                </a:r>
              </a:p>
              <a:p>
                <a:r>
                  <a:rPr lang="en-US" b="1" dirty="0"/>
                  <a:t>Insight</a:t>
                </a:r>
                <a:r>
                  <a:rPr lang="en-US" dirty="0"/>
                  <a:t>: Parameterizable neighborhood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674730D2-A5FE-4211-8A0A-B7D868629E8B}"/>
                  </a:ext>
                </a:extLst>
              </p:cNvPr>
              <p:cNvSpPr>
                <a:spLocks noGrp="1" noRot="1" noChangeAspect="1" noMove="1" noResize="1" noEditPoints="1" noAdjustHandles="1" noChangeArrowheads="1" noChangeShapeType="1" noTextEdit="1"/>
              </p:cNvSpPr>
              <p:nvPr>
                <p:ph idx="1"/>
              </p:nvPr>
            </p:nvSpPr>
            <p:spPr>
              <a:xfrm>
                <a:off x="478369" y="1213308"/>
                <a:ext cx="11473384" cy="1206997"/>
              </a:xfrm>
              <a:blipFill>
                <a:blip r:embed="rId3"/>
                <a:stretch>
                  <a:fillRect l="-1275" t="-454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5A17A51-DE43-4972-82DE-458235A56D13}"/>
              </a:ext>
            </a:extLst>
          </p:cNvPr>
          <p:cNvSpPr>
            <a:spLocks noGrp="1"/>
          </p:cNvSpPr>
          <p:nvPr>
            <p:ph type="sldNum" sz="quarter" idx="12"/>
          </p:nvPr>
        </p:nvSpPr>
        <p:spPr/>
        <p:txBody>
          <a:bodyPr/>
          <a:lstStyle/>
          <a:p>
            <a:fld id="{81561042-0DC2-4A04-AA50-F6D44EB20EBA}" type="slidenum">
              <a:rPr lang="en-US" smtClean="0"/>
              <a:t>85</a:t>
            </a:fld>
            <a:endParaRPr lang="en-US"/>
          </a:p>
        </p:txBody>
      </p:sp>
      <p:sp>
        <p:nvSpPr>
          <p:cNvPr id="6" name="TextBox 5">
            <a:extLst>
              <a:ext uri="{FF2B5EF4-FFF2-40B4-BE49-F238E27FC236}">
                <a16:creationId xmlns:a16="http://schemas.microsoft.com/office/drawing/2014/main" id="{8B48536F-8B9B-43D2-B292-132053937A99}"/>
              </a:ext>
            </a:extLst>
          </p:cNvPr>
          <p:cNvSpPr txBox="1"/>
          <p:nvPr/>
        </p:nvSpPr>
        <p:spPr bwMode="gray">
          <a:xfrm>
            <a:off x="1" y="6316710"/>
            <a:ext cx="7632290" cy="430887"/>
          </a:xfrm>
          <a:prstGeom prst="rect">
            <a:avLst/>
          </a:prstGeom>
          <a:noFill/>
        </p:spPr>
        <p:txBody>
          <a:bodyPr wrap="square">
            <a:spAutoFit/>
          </a:bodyPr>
          <a:lstStyle/>
          <a:p>
            <a:pPr>
              <a:spcBef>
                <a:spcPts val="300"/>
              </a:spcBef>
              <a:spcAft>
                <a:spcPts val="300"/>
              </a:spcAft>
              <a:buClr>
                <a:schemeClr val="accent1"/>
              </a:buClr>
              <a:buSzPct val="90000"/>
            </a:pPr>
            <a:r>
              <a:rPr lang="en-US" sz="1100" dirty="0"/>
              <a:t>Grover, A., &amp; Leskovec, J. (2016) "</a:t>
            </a:r>
            <a:r>
              <a:rPr lang="en-US" sz="1100" b="1" dirty="0"/>
              <a:t>node2vec</a:t>
            </a:r>
            <a:r>
              <a:rPr lang="en-US" sz="1100" dirty="0"/>
              <a:t>: Scalable feature learning for networks." </a:t>
            </a:r>
            <a:r>
              <a:rPr lang="en-US" sz="1100" i="1" dirty="0"/>
              <a:t>Proceedings of the 22nd ACM SIGKDD international conference on Knowledge discovery and data mining</a:t>
            </a:r>
            <a:r>
              <a:rPr lang="en-US" sz="1100" dirty="0"/>
              <a:t>.</a:t>
            </a:r>
          </a:p>
        </p:txBody>
      </p:sp>
      <p:grpSp>
        <p:nvGrpSpPr>
          <p:cNvPr id="27" name="Group 26">
            <a:extLst>
              <a:ext uri="{FF2B5EF4-FFF2-40B4-BE49-F238E27FC236}">
                <a16:creationId xmlns:a16="http://schemas.microsoft.com/office/drawing/2014/main" id="{18D89B5C-A0A1-4526-A191-17EBAEC26137}"/>
              </a:ext>
            </a:extLst>
          </p:cNvPr>
          <p:cNvGrpSpPr/>
          <p:nvPr/>
        </p:nvGrpSpPr>
        <p:grpSpPr>
          <a:xfrm>
            <a:off x="443812" y="2277737"/>
            <a:ext cx="2128477" cy="2018946"/>
            <a:chOff x="9938188" y="4606083"/>
            <a:chExt cx="2128477" cy="2018946"/>
          </a:xfrm>
        </p:grpSpPr>
        <p:sp>
          <p:nvSpPr>
            <p:cNvPr id="28" name="Oval 27">
              <a:extLst>
                <a:ext uri="{FF2B5EF4-FFF2-40B4-BE49-F238E27FC236}">
                  <a16:creationId xmlns:a16="http://schemas.microsoft.com/office/drawing/2014/main" id="{4419C3E3-9FBE-457D-823F-9AD7295A193B}"/>
                </a:ext>
              </a:extLst>
            </p:cNvPr>
            <p:cNvSpPr/>
            <p:nvPr/>
          </p:nvSpPr>
          <p:spPr bwMode="gray">
            <a:xfrm>
              <a:off x="9938188" y="5000553"/>
              <a:ext cx="414216" cy="414216"/>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29" name="Oval 28">
              <a:extLst>
                <a:ext uri="{FF2B5EF4-FFF2-40B4-BE49-F238E27FC236}">
                  <a16:creationId xmlns:a16="http://schemas.microsoft.com/office/drawing/2014/main" id="{CDB6245F-F6F4-4B20-A79D-A07A13C94BBD}"/>
                </a:ext>
              </a:extLst>
            </p:cNvPr>
            <p:cNvSpPr/>
            <p:nvPr/>
          </p:nvSpPr>
          <p:spPr bwMode="gray">
            <a:xfrm>
              <a:off x="9938188" y="5928236"/>
              <a:ext cx="414216" cy="414216"/>
            </a:xfrm>
            <a:prstGeom prst="ellipse">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30" name="Oval 29">
              <a:extLst>
                <a:ext uri="{FF2B5EF4-FFF2-40B4-BE49-F238E27FC236}">
                  <a16:creationId xmlns:a16="http://schemas.microsoft.com/office/drawing/2014/main" id="{056D9E90-DB4E-47C8-BF6E-35247F145CDF}"/>
                </a:ext>
              </a:extLst>
            </p:cNvPr>
            <p:cNvSpPr/>
            <p:nvPr/>
          </p:nvSpPr>
          <p:spPr bwMode="gray">
            <a:xfrm>
              <a:off x="10972096" y="5387317"/>
              <a:ext cx="414216" cy="414216"/>
            </a:xfrm>
            <a:prstGeom prst="ellipse">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31" name="Straight Arrow Connector 30">
              <a:extLst>
                <a:ext uri="{FF2B5EF4-FFF2-40B4-BE49-F238E27FC236}">
                  <a16:creationId xmlns:a16="http://schemas.microsoft.com/office/drawing/2014/main" id="{70C9E63C-E344-4268-8B75-FC3A52A5FF74}"/>
                </a:ext>
              </a:extLst>
            </p:cNvPr>
            <p:cNvCxnSpPr>
              <a:cxnSpLocks/>
              <a:stCxn id="28" idx="4"/>
              <a:endCxn id="29" idx="0"/>
            </p:cNvCxnSpPr>
            <p:nvPr/>
          </p:nvCxnSpPr>
          <p:spPr bwMode="gray">
            <a:xfrm>
              <a:off x="10145296" y="5414769"/>
              <a:ext cx="0" cy="513467"/>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2" name="Oval 31">
              <a:extLst>
                <a:ext uri="{FF2B5EF4-FFF2-40B4-BE49-F238E27FC236}">
                  <a16:creationId xmlns:a16="http://schemas.microsoft.com/office/drawing/2014/main" id="{E9A048AC-C023-492C-A19E-118A7A4682AD}"/>
                </a:ext>
              </a:extLst>
            </p:cNvPr>
            <p:cNvSpPr/>
            <p:nvPr/>
          </p:nvSpPr>
          <p:spPr bwMode="gray">
            <a:xfrm>
              <a:off x="11214165" y="6210813"/>
              <a:ext cx="414216" cy="414216"/>
            </a:xfrm>
            <a:prstGeom prst="ellipse">
              <a:avLst/>
            </a:prstGeom>
            <a:solidFill>
              <a:schemeClr val="accent1">
                <a:lumMod val="20000"/>
                <a:lumOff val="80000"/>
              </a:schemeClr>
            </a:solidFill>
            <a:ln>
              <a:solidFill>
                <a:schemeClr val="accent4">
                  <a:lumMod val="60000"/>
                  <a:lumOff val="4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sp>
          <p:nvSpPr>
            <p:cNvPr id="33" name="Oval 32">
              <a:extLst>
                <a:ext uri="{FF2B5EF4-FFF2-40B4-BE49-F238E27FC236}">
                  <a16:creationId xmlns:a16="http://schemas.microsoft.com/office/drawing/2014/main" id="{955D2F25-9F46-4D28-B40F-37B2648241E5}"/>
                </a:ext>
              </a:extLst>
            </p:cNvPr>
            <p:cNvSpPr/>
            <p:nvPr/>
          </p:nvSpPr>
          <p:spPr bwMode="gray">
            <a:xfrm>
              <a:off x="11053577" y="4606083"/>
              <a:ext cx="414216" cy="414216"/>
            </a:xfrm>
            <a:prstGeom prst="ellipse">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34" name="Oval 33">
              <a:extLst>
                <a:ext uri="{FF2B5EF4-FFF2-40B4-BE49-F238E27FC236}">
                  <a16:creationId xmlns:a16="http://schemas.microsoft.com/office/drawing/2014/main" id="{ECC72299-79E0-4A7E-9C58-AF0E801F19C9}"/>
                </a:ext>
              </a:extLst>
            </p:cNvPr>
            <p:cNvSpPr/>
            <p:nvPr/>
          </p:nvSpPr>
          <p:spPr bwMode="gray">
            <a:xfrm>
              <a:off x="11652449" y="5207661"/>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35" name="Straight Arrow Connector 34">
              <a:extLst>
                <a:ext uri="{FF2B5EF4-FFF2-40B4-BE49-F238E27FC236}">
                  <a16:creationId xmlns:a16="http://schemas.microsoft.com/office/drawing/2014/main" id="{0DF3063C-77AA-4FD7-B7C9-45486E837302}"/>
                </a:ext>
              </a:extLst>
            </p:cNvPr>
            <p:cNvCxnSpPr>
              <a:cxnSpLocks/>
              <a:stCxn id="30" idx="0"/>
              <a:endCxn id="33" idx="4"/>
            </p:cNvCxnSpPr>
            <p:nvPr/>
          </p:nvCxnSpPr>
          <p:spPr bwMode="gray">
            <a:xfrm flipV="1">
              <a:off x="11179204" y="5020299"/>
              <a:ext cx="81481" cy="367018"/>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F0A66FC6-A104-4480-82B4-2896BE56E813}"/>
                </a:ext>
              </a:extLst>
            </p:cNvPr>
            <p:cNvCxnSpPr>
              <a:cxnSpLocks/>
              <a:stCxn id="30" idx="7"/>
              <a:endCxn id="34" idx="2"/>
            </p:cNvCxnSpPr>
            <p:nvPr/>
          </p:nvCxnSpPr>
          <p:spPr bwMode="gray">
            <a:xfrm flipV="1">
              <a:off x="11325651" y="5414769"/>
              <a:ext cx="326798" cy="33209"/>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329A983B-1C81-49C5-8CE4-A171FD92A677}"/>
                </a:ext>
              </a:extLst>
            </p:cNvPr>
            <p:cNvCxnSpPr>
              <a:cxnSpLocks/>
              <a:stCxn id="33" idx="5"/>
              <a:endCxn id="34" idx="1"/>
            </p:cNvCxnSpPr>
            <p:nvPr/>
          </p:nvCxnSpPr>
          <p:spPr bwMode="gray">
            <a:xfrm>
              <a:off x="11407132" y="4959638"/>
              <a:ext cx="305978" cy="308684"/>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0BC6643A-ECB8-4454-B9CB-02927A2E5B11}"/>
                </a:ext>
              </a:extLst>
            </p:cNvPr>
            <p:cNvCxnSpPr>
              <a:cxnSpLocks/>
              <a:stCxn id="29" idx="5"/>
              <a:endCxn id="32" idx="2"/>
            </p:cNvCxnSpPr>
            <p:nvPr/>
          </p:nvCxnSpPr>
          <p:spPr bwMode="gray">
            <a:xfrm>
              <a:off x="10291743" y="6281791"/>
              <a:ext cx="922422" cy="136130"/>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2FA10838-5A67-45B2-AFCE-EF7596415F6E}"/>
                </a:ext>
              </a:extLst>
            </p:cNvPr>
            <p:cNvCxnSpPr>
              <a:cxnSpLocks/>
              <a:stCxn id="28" idx="5"/>
              <a:endCxn id="32" idx="1"/>
            </p:cNvCxnSpPr>
            <p:nvPr/>
          </p:nvCxnSpPr>
          <p:spPr bwMode="gray">
            <a:xfrm>
              <a:off x="10291743" y="5354108"/>
              <a:ext cx="983083" cy="917366"/>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D6914072-D052-40D5-A9A5-8E70401CE432}"/>
              </a:ext>
            </a:extLst>
          </p:cNvPr>
          <p:cNvGrpSpPr/>
          <p:nvPr/>
        </p:nvGrpSpPr>
        <p:grpSpPr>
          <a:xfrm>
            <a:off x="2302587" y="3153186"/>
            <a:ext cx="953338" cy="960684"/>
            <a:chOff x="10584382" y="3100299"/>
            <a:chExt cx="953338" cy="960684"/>
          </a:xfrm>
        </p:grpSpPr>
        <p:sp>
          <p:nvSpPr>
            <p:cNvPr id="41" name="Oval 40">
              <a:extLst>
                <a:ext uri="{FF2B5EF4-FFF2-40B4-BE49-F238E27FC236}">
                  <a16:creationId xmlns:a16="http://schemas.microsoft.com/office/drawing/2014/main" id="{A85FCF3A-0C6C-4F93-9F49-A5CD79717171}"/>
                </a:ext>
              </a:extLst>
            </p:cNvPr>
            <p:cNvSpPr/>
            <p:nvPr/>
          </p:nvSpPr>
          <p:spPr bwMode="gray">
            <a:xfrm>
              <a:off x="10584382" y="3646767"/>
              <a:ext cx="414216" cy="414216"/>
            </a:xfrm>
            <a:prstGeom prst="ellipse">
              <a:avLst/>
            </a:prstGeom>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G</a:t>
              </a:r>
            </a:p>
          </p:txBody>
        </p:sp>
        <p:sp>
          <p:nvSpPr>
            <p:cNvPr id="42" name="Oval 41">
              <a:extLst>
                <a:ext uri="{FF2B5EF4-FFF2-40B4-BE49-F238E27FC236}">
                  <a16:creationId xmlns:a16="http://schemas.microsoft.com/office/drawing/2014/main" id="{6527F6EA-A337-4D76-A428-A9442AB9D938}"/>
                </a:ext>
              </a:extLst>
            </p:cNvPr>
            <p:cNvSpPr/>
            <p:nvPr/>
          </p:nvSpPr>
          <p:spPr bwMode="gray">
            <a:xfrm>
              <a:off x="11123504" y="3100299"/>
              <a:ext cx="414216" cy="414216"/>
            </a:xfrm>
            <a:prstGeom prst="ellipse">
              <a:avLst/>
            </a:prstGeom>
            <a:solidFill>
              <a:schemeClr val="accent5">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H</a:t>
              </a:r>
            </a:p>
          </p:txBody>
        </p:sp>
        <p:cxnSp>
          <p:nvCxnSpPr>
            <p:cNvPr id="43" name="Straight Arrow Connector 42">
              <a:extLst>
                <a:ext uri="{FF2B5EF4-FFF2-40B4-BE49-F238E27FC236}">
                  <a16:creationId xmlns:a16="http://schemas.microsoft.com/office/drawing/2014/main" id="{ED8340DD-BF03-4DB4-81BF-4A8D2E378B9E}"/>
                </a:ext>
              </a:extLst>
            </p:cNvPr>
            <p:cNvCxnSpPr>
              <a:cxnSpLocks/>
              <a:stCxn id="41" idx="7"/>
              <a:endCxn id="42" idx="3"/>
            </p:cNvCxnSpPr>
            <p:nvPr/>
          </p:nvCxnSpPr>
          <p:spPr bwMode="gray">
            <a:xfrm flipV="1">
              <a:off x="10937937" y="3453854"/>
              <a:ext cx="246228" cy="253574"/>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44" name="Straight Arrow Connector 43">
            <a:extLst>
              <a:ext uri="{FF2B5EF4-FFF2-40B4-BE49-F238E27FC236}">
                <a16:creationId xmlns:a16="http://schemas.microsoft.com/office/drawing/2014/main" id="{88C07D5D-5B5A-44FC-8C1B-E7274ABA1382}"/>
              </a:ext>
            </a:extLst>
          </p:cNvPr>
          <p:cNvCxnSpPr>
            <a:cxnSpLocks/>
            <a:stCxn id="28" idx="6"/>
            <a:endCxn id="33" idx="2"/>
          </p:cNvCxnSpPr>
          <p:nvPr/>
        </p:nvCxnSpPr>
        <p:spPr bwMode="gray">
          <a:xfrm flipV="1">
            <a:off x="858028" y="2484845"/>
            <a:ext cx="701173" cy="394470"/>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B9837FD-254D-4BED-AD06-F6EC560FA339}"/>
              </a:ext>
            </a:extLst>
          </p:cNvPr>
          <p:cNvCxnSpPr>
            <a:cxnSpLocks/>
            <a:stCxn id="32" idx="0"/>
            <a:endCxn id="30" idx="4"/>
          </p:cNvCxnSpPr>
          <p:nvPr/>
        </p:nvCxnSpPr>
        <p:spPr bwMode="gray">
          <a:xfrm flipH="1" flipV="1">
            <a:off x="1684828" y="3473187"/>
            <a:ext cx="242069" cy="409280"/>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34BA6E9-EFB1-48A4-A632-0DB95E76E4E2}"/>
              </a:ext>
            </a:extLst>
          </p:cNvPr>
          <p:cNvCxnSpPr>
            <a:cxnSpLocks/>
            <a:stCxn id="34" idx="4"/>
            <a:endCxn id="41" idx="0"/>
          </p:cNvCxnSpPr>
          <p:nvPr/>
        </p:nvCxnSpPr>
        <p:spPr bwMode="gray">
          <a:xfrm>
            <a:off x="2365181" y="3293531"/>
            <a:ext cx="144514" cy="406123"/>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E406586E-CE34-4060-8157-8066A85B7340}"/>
              </a:ext>
            </a:extLst>
          </p:cNvPr>
          <p:cNvCxnSpPr>
            <a:cxnSpLocks/>
          </p:cNvCxnSpPr>
          <p:nvPr/>
        </p:nvCxnSpPr>
        <p:spPr bwMode="gray">
          <a:xfrm flipV="1">
            <a:off x="907170" y="2358449"/>
            <a:ext cx="570550" cy="303625"/>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Straight Arrow Connector 47">
            <a:extLst>
              <a:ext uri="{FF2B5EF4-FFF2-40B4-BE49-F238E27FC236}">
                <a16:creationId xmlns:a16="http://schemas.microsoft.com/office/drawing/2014/main" id="{B614A0B8-6E85-4809-B369-10E5541C9BA9}"/>
              </a:ext>
            </a:extLst>
          </p:cNvPr>
          <p:cNvCxnSpPr>
            <a:cxnSpLocks/>
          </p:cNvCxnSpPr>
          <p:nvPr/>
        </p:nvCxnSpPr>
        <p:spPr bwMode="gray">
          <a:xfrm flipH="1">
            <a:off x="512832" y="3137595"/>
            <a:ext cx="27728" cy="399103"/>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Straight Arrow Connector 48">
            <a:extLst>
              <a:ext uri="{FF2B5EF4-FFF2-40B4-BE49-F238E27FC236}">
                <a16:creationId xmlns:a16="http://schemas.microsoft.com/office/drawing/2014/main" id="{81E497EC-4022-4111-93A7-4D4B9B69F6C8}"/>
              </a:ext>
            </a:extLst>
          </p:cNvPr>
          <p:cNvCxnSpPr>
            <a:cxnSpLocks/>
          </p:cNvCxnSpPr>
          <p:nvPr/>
        </p:nvCxnSpPr>
        <p:spPr bwMode="gray">
          <a:xfrm>
            <a:off x="818110" y="3163409"/>
            <a:ext cx="810442" cy="779719"/>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1CFEC014-74FF-4336-AEF4-D906A6A46CCA}"/>
              </a:ext>
            </a:extLst>
          </p:cNvPr>
          <p:cNvCxnSpPr>
            <a:cxnSpLocks/>
          </p:cNvCxnSpPr>
          <p:nvPr/>
        </p:nvCxnSpPr>
        <p:spPr bwMode="gray">
          <a:xfrm flipH="1" flipV="1">
            <a:off x="1882823" y="3439837"/>
            <a:ext cx="135229" cy="414591"/>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B5416A4D-5181-4D95-8F70-64E6918132D8}"/>
              </a:ext>
            </a:extLst>
          </p:cNvPr>
          <p:cNvCxnSpPr>
            <a:cxnSpLocks/>
          </p:cNvCxnSpPr>
          <p:nvPr/>
        </p:nvCxnSpPr>
        <p:spPr bwMode="gray">
          <a:xfrm flipV="1">
            <a:off x="1922272" y="3181944"/>
            <a:ext cx="236627" cy="33210"/>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Straight Arrow Connector 60">
            <a:extLst>
              <a:ext uri="{FF2B5EF4-FFF2-40B4-BE49-F238E27FC236}">
                <a16:creationId xmlns:a16="http://schemas.microsoft.com/office/drawing/2014/main" id="{09DFBA85-0770-4236-A006-318151994E9C}"/>
              </a:ext>
            </a:extLst>
          </p:cNvPr>
          <p:cNvCxnSpPr>
            <a:cxnSpLocks/>
          </p:cNvCxnSpPr>
          <p:nvPr/>
        </p:nvCxnSpPr>
        <p:spPr bwMode="gray">
          <a:xfrm>
            <a:off x="2497907" y="3352448"/>
            <a:ext cx="74382" cy="281080"/>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A3DCDF9C-B838-4DA5-84CE-4319483F4189}"/>
              </a:ext>
            </a:extLst>
          </p:cNvPr>
          <p:cNvCxnSpPr>
            <a:cxnSpLocks/>
          </p:cNvCxnSpPr>
          <p:nvPr/>
        </p:nvCxnSpPr>
        <p:spPr bwMode="gray">
          <a:xfrm>
            <a:off x="1421263" y="4906042"/>
            <a:ext cx="843484" cy="643"/>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Straight Arrow Connector 77">
            <a:extLst>
              <a:ext uri="{FF2B5EF4-FFF2-40B4-BE49-F238E27FC236}">
                <a16:creationId xmlns:a16="http://schemas.microsoft.com/office/drawing/2014/main" id="{E4FA408F-4774-4151-8443-276099865651}"/>
              </a:ext>
            </a:extLst>
          </p:cNvPr>
          <p:cNvCxnSpPr>
            <a:cxnSpLocks/>
          </p:cNvCxnSpPr>
          <p:nvPr/>
        </p:nvCxnSpPr>
        <p:spPr bwMode="gray">
          <a:xfrm flipV="1">
            <a:off x="1401397" y="5383650"/>
            <a:ext cx="872788" cy="1"/>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2" name="TextBox 81">
            <a:extLst>
              <a:ext uri="{FF2B5EF4-FFF2-40B4-BE49-F238E27FC236}">
                <a16:creationId xmlns:a16="http://schemas.microsoft.com/office/drawing/2014/main" id="{1F28F13B-DF89-45AB-89C6-F02CEC6ADA3E}"/>
              </a:ext>
            </a:extLst>
          </p:cNvPr>
          <p:cNvSpPr txBox="1"/>
          <p:nvPr/>
        </p:nvSpPr>
        <p:spPr bwMode="gray">
          <a:xfrm>
            <a:off x="412781" y="4586715"/>
            <a:ext cx="2916592" cy="292523"/>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dirty="0"/>
              <a:t>Breadth First Search (local view)</a:t>
            </a:r>
          </a:p>
        </p:txBody>
      </p:sp>
      <p:sp>
        <p:nvSpPr>
          <p:cNvPr id="83" name="TextBox 82">
            <a:extLst>
              <a:ext uri="{FF2B5EF4-FFF2-40B4-BE49-F238E27FC236}">
                <a16:creationId xmlns:a16="http://schemas.microsoft.com/office/drawing/2014/main" id="{4A946C19-6053-41AE-A41F-AF6D4EE50994}"/>
              </a:ext>
            </a:extLst>
          </p:cNvPr>
          <p:cNvSpPr txBox="1"/>
          <p:nvPr/>
        </p:nvSpPr>
        <p:spPr bwMode="gray">
          <a:xfrm>
            <a:off x="403311" y="5024084"/>
            <a:ext cx="2916592" cy="292523"/>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dirty="0"/>
              <a:t>Depth First Search (global view)</a:t>
            </a:r>
          </a:p>
        </p:txBody>
      </p:sp>
      <p:sp>
        <p:nvSpPr>
          <p:cNvPr id="87" name="TextBox 86">
            <a:extLst>
              <a:ext uri="{FF2B5EF4-FFF2-40B4-BE49-F238E27FC236}">
                <a16:creationId xmlns:a16="http://schemas.microsoft.com/office/drawing/2014/main" id="{7F15FF54-74AA-4470-9434-8E4570450371}"/>
              </a:ext>
            </a:extLst>
          </p:cNvPr>
          <p:cNvSpPr txBox="1"/>
          <p:nvPr/>
        </p:nvSpPr>
        <p:spPr bwMode="gray">
          <a:xfrm>
            <a:off x="4284355" y="4583230"/>
            <a:ext cx="3280508" cy="52322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Probability of Breadth First Search Walk:</a:t>
            </a:r>
          </a:p>
          <a:p>
            <a:pPr>
              <a:spcBef>
                <a:spcPts val="300"/>
              </a:spcBef>
              <a:spcAft>
                <a:spcPts val="300"/>
              </a:spcAft>
              <a:buClr>
                <a:schemeClr val="accent1"/>
              </a:buClr>
              <a:buSzPct val="90000"/>
            </a:pPr>
            <a:r>
              <a:rPr lang="en-US" sz="1200" dirty="0"/>
              <a:t> Low value of </a:t>
            </a:r>
            <a:r>
              <a:rPr lang="en-US" sz="1200" b="1" dirty="0"/>
              <a:t>p</a:t>
            </a:r>
          </a:p>
          <a:p>
            <a:pPr>
              <a:spcBef>
                <a:spcPts val="300"/>
              </a:spcBef>
              <a:spcAft>
                <a:spcPts val="300"/>
              </a:spcAft>
              <a:buClr>
                <a:schemeClr val="accent1"/>
              </a:buClr>
              <a:buSzPct val="90000"/>
            </a:pPr>
            <a:endParaRPr lang="en-US" sz="1200" dirty="0"/>
          </a:p>
          <a:p>
            <a:pPr>
              <a:spcBef>
                <a:spcPts val="300"/>
              </a:spcBef>
              <a:spcAft>
                <a:spcPts val="300"/>
              </a:spcAft>
              <a:buClr>
                <a:schemeClr val="accent1"/>
              </a:buClr>
              <a:buSzPct val="90000"/>
            </a:pPr>
            <a:r>
              <a:rPr lang="en-US" sz="1200" dirty="0"/>
              <a:t>Probability of Breadth First Search Walk:</a:t>
            </a:r>
          </a:p>
          <a:p>
            <a:pPr>
              <a:spcBef>
                <a:spcPts val="300"/>
              </a:spcBef>
              <a:spcAft>
                <a:spcPts val="300"/>
              </a:spcAft>
              <a:buClr>
                <a:schemeClr val="accent1"/>
              </a:buClr>
              <a:buSzPct val="90000"/>
            </a:pPr>
            <a:r>
              <a:rPr lang="en-US" sz="1200" dirty="0"/>
              <a:t> Low value of </a:t>
            </a:r>
            <a:r>
              <a:rPr lang="en-US" sz="1200" b="1" dirty="0"/>
              <a:t>q</a:t>
            </a:r>
          </a:p>
        </p:txBody>
      </p:sp>
      <p:grpSp>
        <p:nvGrpSpPr>
          <p:cNvPr id="90" name="Group 89">
            <a:extLst>
              <a:ext uri="{FF2B5EF4-FFF2-40B4-BE49-F238E27FC236}">
                <a16:creationId xmlns:a16="http://schemas.microsoft.com/office/drawing/2014/main" id="{5000E1CB-D492-4021-A44E-43AF44D3980D}"/>
              </a:ext>
            </a:extLst>
          </p:cNvPr>
          <p:cNvGrpSpPr/>
          <p:nvPr/>
        </p:nvGrpSpPr>
        <p:grpSpPr>
          <a:xfrm>
            <a:off x="4476485" y="2205985"/>
            <a:ext cx="2128477" cy="2018946"/>
            <a:chOff x="9938188" y="4606083"/>
            <a:chExt cx="2128477" cy="2018946"/>
          </a:xfrm>
        </p:grpSpPr>
        <p:sp>
          <p:nvSpPr>
            <p:cNvPr id="91" name="Oval 90">
              <a:extLst>
                <a:ext uri="{FF2B5EF4-FFF2-40B4-BE49-F238E27FC236}">
                  <a16:creationId xmlns:a16="http://schemas.microsoft.com/office/drawing/2014/main" id="{6BF0D07B-67D5-4853-9A29-25C666F0C23A}"/>
                </a:ext>
              </a:extLst>
            </p:cNvPr>
            <p:cNvSpPr/>
            <p:nvPr/>
          </p:nvSpPr>
          <p:spPr bwMode="gray">
            <a:xfrm>
              <a:off x="9938188" y="5000553"/>
              <a:ext cx="414216" cy="414216"/>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92" name="Oval 91">
              <a:extLst>
                <a:ext uri="{FF2B5EF4-FFF2-40B4-BE49-F238E27FC236}">
                  <a16:creationId xmlns:a16="http://schemas.microsoft.com/office/drawing/2014/main" id="{34F1D685-5478-4A4C-ADCA-B84A793B694D}"/>
                </a:ext>
              </a:extLst>
            </p:cNvPr>
            <p:cNvSpPr/>
            <p:nvPr/>
          </p:nvSpPr>
          <p:spPr bwMode="gray">
            <a:xfrm>
              <a:off x="9938188" y="5928236"/>
              <a:ext cx="414216" cy="414216"/>
            </a:xfrm>
            <a:prstGeom prst="ellipse">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93" name="Oval 92">
              <a:extLst>
                <a:ext uri="{FF2B5EF4-FFF2-40B4-BE49-F238E27FC236}">
                  <a16:creationId xmlns:a16="http://schemas.microsoft.com/office/drawing/2014/main" id="{9FD4AF64-470D-4F4B-BE56-72BD8DC9AC0F}"/>
                </a:ext>
              </a:extLst>
            </p:cNvPr>
            <p:cNvSpPr/>
            <p:nvPr/>
          </p:nvSpPr>
          <p:spPr bwMode="gray">
            <a:xfrm>
              <a:off x="10972096" y="5387317"/>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94" name="Straight Arrow Connector 93">
              <a:extLst>
                <a:ext uri="{FF2B5EF4-FFF2-40B4-BE49-F238E27FC236}">
                  <a16:creationId xmlns:a16="http://schemas.microsoft.com/office/drawing/2014/main" id="{7B12DECF-8ED7-46D0-AFF7-B49D8039FAE9}"/>
                </a:ext>
              </a:extLst>
            </p:cNvPr>
            <p:cNvCxnSpPr>
              <a:cxnSpLocks/>
              <a:stCxn id="91" idx="4"/>
              <a:endCxn id="92" idx="0"/>
            </p:cNvCxnSpPr>
            <p:nvPr/>
          </p:nvCxnSpPr>
          <p:spPr bwMode="gray">
            <a:xfrm>
              <a:off x="10145296" y="5414769"/>
              <a:ext cx="0" cy="513467"/>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5" name="Oval 94">
              <a:extLst>
                <a:ext uri="{FF2B5EF4-FFF2-40B4-BE49-F238E27FC236}">
                  <a16:creationId xmlns:a16="http://schemas.microsoft.com/office/drawing/2014/main" id="{22239993-17B4-4968-B135-90CCED32EE72}"/>
                </a:ext>
              </a:extLst>
            </p:cNvPr>
            <p:cNvSpPr/>
            <p:nvPr/>
          </p:nvSpPr>
          <p:spPr bwMode="gray">
            <a:xfrm>
              <a:off x="11214165" y="6210813"/>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sp>
          <p:nvSpPr>
            <p:cNvPr id="96" name="Oval 95">
              <a:extLst>
                <a:ext uri="{FF2B5EF4-FFF2-40B4-BE49-F238E27FC236}">
                  <a16:creationId xmlns:a16="http://schemas.microsoft.com/office/drawing/2014/main" id="{2E596FB1-D443-422A-8BF5-E77C34F4E693}"/>
                </a:ext>
              </a:extLst>
            </p:cNvPr>
            <p:cNvSpPr/>
            <p:nvPr/>
          </p:nvSpPr>
          <p:spPr bwMode="gray">
            <a:xfrm>
              <a:off x="11053577" y="4606083"/>
              <a:ext cx="414216" cy="414216"/>
            </a:xfrm>
            <a:prstGeom prst="ellipse">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97" name="Oval 96">
              <a:extLst>
                <a:ext uri="{FF2B5EF4-FFF2-40B4-BE49-F238E27FC236}">
                  <a16:creationId xmlns:a16="http://schemas.microsoft.com/office/drawing/2014/main" id="{1A7A8E76-01CD-43D8-A6C5-AD32C2D5C207}"/>
                </a:ext>
              </a:extLst>
            </p:cNvPr>
            <p:cNvSpPr/>
            <p:nvPr/>
          </p:nvSpPr>
          <p:spPr bwMode="gray">
            <a:xfrm>
              <a:off x="11652449" y="5207661"/>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98" name="Straight Arrow Connector 97">
              <a:extLst>
                <a:ext uri="{FF2B5EF4-FFF2-40B4-BE49-F238E27FC236}">
                  <a16:creationId xmlns:a16="http://schemas.microsoft.com/office/drawing/2014/main" id="{8716DC52-0013-4960-9696-3F93D8494C4E}"/>
                </a:ext>
              </a:extLst>
            </p:cNvPr>
            <p:cNvCxnSpPr>
              <a:cxnSpLocks/>
              <a:stCxn id="93" idx="0"/>
              <a:endCxn id="96" idx="4"/>
            </p:cNvCxnSpPr>
            <p:nvPr/>
          </p:nvCxnSpPr>
          <p:spPr bwMode="gray">
            <a:xfrm flipV="1">
              <a:off x="11179204" y="5020299"/>
              <a:ext cx="81481" cy="367018"/>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114CEA25-C7BF-45FE-8E24-FBE1D9DA008D}"/>
                </a:ext>
              </a:extLst>
            </p:cNvPr>
            <p:cNvCxnSpPr>
              <a:cxnSpLocks/>
              <a:stCxn id="93" idx="7"/>
              <a:endCxn id="97" idx="2"/>
            </p:cNvCxnSpPr>
            <p:nvPr/>
          </p:nvCxnSpPr>
          <p:spPr bwMode="gray">
            <a:xfrm flipV="1">
              <a:off x="11325651" y="5414769"/>
              <a:ext cx="326798" cy="33209"/>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57D04F99-DD50-4AD0-A462-875894BF2889}"/>
                </a:ext>
              </a:extLst>
            </p:cNvPr>
            <p:cNvCxnSpPr>
              <a:cxnSpLocks/>
              <a:stCxn id="96" idx="5"/>
              <a:endCxn id="97" idx="1"/>
            </p:cNvCxnSpPr>
            <p:nvPr/>
          </p:nvCxnSpPr>
          <p:spPr bwMode="gray">
            <a:xfrm>
              <a:off x="11407132" y="4959638"/>
              <a:ext cx="305978" cy="308684"/>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CD51CF8F-091F-46E8-910C-0C3F5E5C700C}"/>
                </a:ext>
              </a:extLst>
            </p:cNvPr>
            <p:cNvCxnSpPr>
              <a:cxnSpLocks/>
              <a:stCxn id="92" idx="5"/>
              <a:endCxn id="95" idx="2"/>
            </p:cNvCxnSpPr>
            <p:nvPr/>
          </p:nvCxnSpPr>
          <p:spPr bwMode="gray">
            <a:xfrm>
              <a:off x="10291743" y="6281791"/>
              <a:ext cx="922422" cy="136130"/>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CAE3A27E-F59C-4D6B-8929-B1022DEDFDFA}"/>
                </a:ext>
              </a:extLst>
            </p:cNvPr>
            <p:cNvCxnSpPr>
              <a:cxnSpLocks/>
              <a:stCxn id="91" idx="5"/>
              <a:endCxn id="95" idx="1"/>
            </p:cNvCxnSpPr>
            <p:nvPr/>
          </p:nvCxnSpPr>
          <p:spPr bwMode="gray">
            <a:xfrm>
              <a:off x="10291743" y="5354108"/>
              <a:ext cx="983083" cy="917366"/>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29FBB7F3-7373-43B1-9DE5-A8389BE07032}"/>
              </a:ext>
            </a:extLst>
          </p:cNvPr>
          <p:cNvGrpSpPr/>
          <p:nvPr/>
        </p:nvGrpSpPr>
        <p:grpSpPr>
          <a:xfrm>
            <a:off x="6335260" y="3081434"/>
            <a:ext cx="953338" cy="960684"/>
            <a:chOff x="10584382" y="3100299"/>
            <a:chExt cx="953338" cy="960684"/>
          </a:xfrm>
        </p:grpSpPr>
        <p:sp>
          <p:nvSpPr>
            <p:cNvPr id="104" name="Oval 103">
              <a:extLst>
                <a:ext uri="{FF2B5EF4-FFF2-40B4-BE49-F238E27FC236}">
                  <a16:creationId xmlns:a16="http://schemas.microsoft.com/office/drawing/2014/main" id="{35DB36E8-7A06-4B43-8298-7A7E3BBBA80E}"/>
                </a:ext>
              </a:extLst>
            </p:cNvPr>
            <p:cNvSpPr/>
            <p:nvPr/>
          </p:nvSpPr>
          <p:spPr bwMode="gray">
            <a:xfrm>
              <a:off x="10584382" y="3646767"/>
              <a:ext cx="414216" cy="414216"/>
            </a:xfrm>
            <a:prstGeom prst="ellipse">
              <a:avLst/>
            </a:prstGeom>
            <a:solidFill>
              <a:srgbClr val="00B0F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G</a:t>
              </a:r>
            </a:p>
          </p:txBody>
        </p:sp>
        <p:sp>
          <p:nvSpPr>
            <p:cNvPr id="105" name="Oval 104">
              <a:extLst>
                <a:ext uri="{FF2B5EF4-FFF2-40B4-BE49-F238E27FC236}">
                  <a16:creationId xmlns:a16="http://schemas.microsoft.com/office/drawing/2014/main" id="{A2282706-B239-4475-AC28-F2088D169B3B}"/>
                </a:ext>
              </a:extLst>
            </p:cNvPr>
            <p:cNvSpPr/>
            <p:nvPr/>
          </p:nvSpPr>
          <p:spPr bwMode="gray">
            <a:xfrm>
              <a:off x="11123504" y="3100299"/>
              <a:ext cx="414216" cy="414216"/>
            </a:xfrm>
            <a:prstGeom prst="ellipse">
              <a:avLst/>
            </a:prstGeom>
            <a:solidFill>
              <a:schemeClr val="accent5">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H</a:t>
              </a:r>
            </a:p>
          </p:txBody>
        </p:sp>
        <p:cxnSp>
          <p:nvCxnSpPr>
            <p:cNvPr id="106" name="Straight Arrow Connector 105">
              <a:extLst>
                <a:ext uri="{FF2B5EF4-FFF2-40B4-BE49-F238E27FC236}">
                  <a16:creationId xmlns:a16="http://schemas.microsoft.com/office/drawing/2014/main" id="{1EAD9352-ED4A-47D6-B5B6-631AF8B6E51C}"/>
                </a:ext>
              </a:extLst>
            </p:cNvPr>
            <p:cNvCxnSpPr>
              <a:cxnSpLocks/>
              <a:stCxn id="104" idx="7"/>
              <a:endCxn id="105" idx="3"/>
            </p:cNvCxnSpPr>
            <p:nvPr/>
          </p:nvCxnSpPr>
          <p:spPr bwMode="gray">
            <a:xfrm flipV="1">
              <a:off x="10937937" y="3453854"/>
              <a:ext cx="246228" cy="253574"/>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107" name="Straight Arrow Connector 106">
            <a:extLst>
              <a:ext uri="{FF2B5EF4-FFF2-40B4-BE49-F238E27FC236}">
                <a16:creationId xmlns:a16="http://schemas.microsoft.com/office/drawing/2014/main" id="{72E2390C-4DCD-4B3C-9C5D-EE3714F62DE6}"/>
              </a:ext>
            </a:extLst>
          </p:cNvPr>
          <p:cNvCxnSpPr>
            <a:cxnSpLocks/>
            <a:stCxn id="91" idx="6"/>
            <a:endCxn id="96" idx="2"/>
          </p:cNvCxnSpPr>
          <p:nvPr/>
        </p:nvCxnSpPr>
        <p:spPr bwMode="gray">
          <a:xfrm flipV="1">
            <a:off x="4890701" y="2413093"/>
            <a:ext cx="701173" cy="394470"/>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03D09881-C8E4-46B9-B4DA-ADFC71E40605}"/>
              </a:ext>
            </a:extLst>
          </p:cNvPr>
          <p:cNvCxnSpPr>
            <a:cxnSpLocks/>
            <a:stCxn id="95" idx="0"/>
            <a:endCxn id="93" idx="4"/>
          </p:cNvCxnSpPr>
          <p:nvPr/>
        </p:nvCxnSpPr>
        <p:spPr bwMode="gray">
          <a:xfrm flipH="1" flipV="1">
            <a:off x="5717501" y="3401435"/>
            <a:ext cx="242069" cy="409280"/>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2669D001-404F-4FCF-9F0C-6C74A03B2CF7}"/>
              </a:ext>
            </a:extLst>
          </p:cNvPr>
          <p:cNvCxnSpPr>
            <a:cxnSpLocks/>
            <a:stCxn id="97" idx="4"/>
            <a:endCxn id="104" idx="0"/>
          </p:cNvCxnSpPr>
          <p:nvPr/>
        </p:nvCxnSpPr>
        <p:spPr bwMode="gray">
          <a:xfrm>
            <a:off x="6397854" y="3221779"/>
            <a:ext cx="144514" cy="406123"/>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3B818EC8-F9C8-4C50-83D5-6F962AD30F8A}"/>
              </a:ext>
            </a:extLst>
          </p:cNvPr>
          <p:cNvCxnSpPr>
            <a:cxnSpLocks/>
          </p:cNvCxnSpPr>
          <p:nvPr/>
        </p:nvCxnSpPr>
        <p:spPr bwMode="gray">
          <a:xfrm flipV="1">
            <a:off x="4939843" y="2286697"/>
            <a:ext cx="570550" cy="303625"/>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1" name="Straight Arrow Connector 110">
            <a:extLst>
              <a:ext uri="{FF2B5EF4-FFF2-40B4-BE49-F238E27FC236}">
                <a16:creationId xmlns:a16="http://schemas.microsoft.com/office/drawing/2014/main" id="{8F101651-1D95-4343-887A-81E1625C65F5}"/>
              </a:ext>
            </a:extLst>
          </p:cNvPr>
          <p:cNvCxnSpPr>
            <a:cxnSpLocks/>
          </p:cNvCxnSpPr>
          <p:nvPr/>
        </p:nvCxnSpPr>
        <p:spPr bwMode="gray">
          <a:xfrm flipH="1">
            <a:off x="4545505" y="3065843"/>
            <a:ext cx="27728" cy="399103"/>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2" name="Straight Arrow Connector 111">
            <a:extLst>
              <a:ext uri="{FF2B5EF4-FFF2-40B4-BE49-F238E27FC236}">
                <a16:creationId xmlns:a16="http://schemas.microsoft.com/office/drawing/2014/main" id="{F50233B1-87F3-4614-B697-1C98EB1E30F3}"/>
              </a:ext>
            </a:extLst>
          </p:cNvPr>
          <p:cNvCxnSpPr>
            <a:cxnSpLocks/>
          </p:cNvCxnSpPr>
          <p:nvPr/>
        </p:nvCxnSpPr>
        <p:spPr bwMode="gray">
          <a:xfrm>
            <a:off x="4850783" y="3091657"/>
            <a:ext cx="810442" cy="779719"/>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3" name="Straight Arrow Connector 112">
            <a:extLst>
              <a:ext uri="{FF2B5EF4-FFF2-40B4-BE49-F238E27FC236}">
                <a16:creationId xmlns:a16="http://schemas.microsoft.com/office/drawing/2014/main" id="{639422FD-8A0E-4531-8403-6B42486BF945}"/>
              </a:ext>
            </a:extLst>
          </p:cNvPr>
          <p:cNvCxnSpPr>
            <a:cxnSpLocks/>
          </p:cNvCxnSpPr>
          <p:nvPr/>
        </p:nvCxnSpPr>
        <p:spPr bwMode="gray">
          <a:xfrm flipH="1" flipV="1">
            <a:off x="5915496" y="3368085"/>
            <a:ext cx="135229" cy="414591"/>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4" name="Straight Arrow Connector 113">
            <a:extLst>
              <a:ext uri="{FF2B5EF4-FFF2-40B4-BE49-F238E27FC236}">
                <a16:creationId xmlns:a16="http://schemas.microsoft.com/office/drawing/2014/main" id="{B14D9A35-78C9-402A-B7F8-2BD802914C51}"/>
              </a:ext>
            </a:extLst>
          </p:cNvPr>
          <p:cNvCxnSpPr>
            <a:cxnSpLocks/>
          </p:cNvCxnSpPr>
          <p:nvPr/>
        </p:nvCxnSpPr>
        <p:spPr bwMode="gray">
          <a:xfrm flipV="1">
            <a:off x="5954945" y="3110192"/>
            <a:ext cx="236627" cy="33210"/>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5" name="Straight Arrow Connector 114">
            <a:extLst>
              <a:ext uri="{FF2B5EF4-FFF2-40B4-BE49-F238E27FC236}">
                <a16:creationId xmlns:a16="http://schemas.microsoft.com/office/drawing/2014/main" id="{EA19E589-7471-4439-BEA7-18C996228A74}"/>
              </a:ext>
            </a:extLst>
          </p:cNvPr>
          <p:cNvCxnSpPr>
            <a:cxnSpLocks/>
          </p:cNvCxnSpPr>
          <p:nvPr/>
        </p:nvCxnSpPr>
        <p:spPr bwMode="gray">
          <a:xfrm>
            <a:off x="6530580" y="3280696"/>
            <a:ext cx="74382" cy="281080"/>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0" name="TextBox 119">
            <a:extLst>
              <a:ext uri="{FF2B5EF4-FFF2-40B4-BE49-F238E27FC236}">
                <a16:creationId xmlns:a16="http://schemas.microsoft.com/office/drawing/2014/main" id="{B987669A-EA46-4F18-9B89-9C14D5631941}"/>
              </a:ext>
            </a:extLst>
          </p:cNvPr>
          <p:cNvSpPr txBox="1"/>
          <p:nvPr/>
        </p:nvSpPr>
        <p:spPr bwMode="gray">
          <a:xfrm>
            <a:off x="4021800" y="3089222"/>
            <a:ext cx="831185" cy="30362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b="1" dirty="0"/>
              <a:t>1/q</a:t>
            </a:r>
          </a:p>
        </p:txBody>
      </p:sp>
      <p:sp>
        <p:nvSpPr>
          <p:cNvPr id="121" name="TextBox 120">
            <a:extLst>
              <a:ext uri="{FF2B5EF4-FFF2-40B4-BE49-F238E27FC236}">
                <a16:creationId xmlns:a16="http://schemas.microsoft.com/office/drawing/2014/main" id="{D21E81CD-3CFD-4C00-9158-4FC141593511}"/>
              </a:ext>
            </a:extLst>
          </p:cNvPr>
          <p:cNvSpPr txBox="1"/>
          <p:nvPr/>
        </p:nvSpPr>
        <p:spPr bwMode="gray">
          <a:xfrm>
            <a:off x="4870489" y="2160471"/>
            <a:ext cx="831185" cy="30362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b="1" dirty="0"/>
              <a:t>1/q</a:t>
            </a:r>
          </a:p>
        </p:txBody>
      </p:sp>
      <p:sp>
        <p:nvSpPr>
          <p:cNvPr id="122" name="TextBox 121">
            <a:extLst>
              <a:ext uri="{FF2B5EF4-FFF2-40B4-BE49-F238E27FC236}">
                <a16:creationId xmlns:a16="http://schemas.microsoft.com/office/drawing/2014/main" id="{EDB3A73E-A1D4-4CD8-8AFC-3A2C9CC0A8A3}"/>
              </a:ext>
            </a:extLst>
          </p:cNvPr>
          <p:cNvSpPr txBox="1"/>
          <p:nvPr/>
        </p:nvSpPr>
        <p:spPr bwMode="gray">
          <a:xfrm>
            <a:off x="5391110" y="2674377"/>
            <a:ext cx="386646" cy="202822"/>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b="1" dirty="0"/>
              <a:t>1</a:t>
            </a:r>
          </a:p>
        </p:txBody>
      </p:sp>
      <p:sp>
        <p:nvSpPr>
          <p:cNvPr id="123" name="TextBox 122">
            <a:extLst>
              <a:ext uri="{FF2B5EF4-FFF2-40B4-BE49-F238E27FC236}">
                <a16:creationId xmlns:a16="http://schemas.microsoft.com/office/drawing/2014/main" id="{7B755412-2513-45BE-99C5-16D6F031CA0F}"/>
              </a:ext>
            </a:extLst>
          </p:cNvPr>
          <p:cNvSpPr txBox="1"/>
          <p:nvPr/>
        </p:nvSpPr>
        <p:spPr bwMode="gray">
          <a:xfrm>
            <a:off x="4726394" y="3308680"/>
            <a:ext cx="831185" cy="30362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b="1" dirty="0"/>
              <a:t>1/p</a:t>
            </a: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8A8EB2D8-24E6-4719-99E2-A4EE8E5F847C}"/>
                  </a:ext>
                </a:extLst>
              </p:cNvPr>
              <p:cNvSpPr txBox="1"/>
              <p:nvPr/>
            </p:nvSpPr>
            <p:spPr bwMode="gray">
              <a:xfrm>
                <a:off x="8449299" y="1948972"/>
                <a:ext cx="3264332" cy="1096092"/>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𝑾</m:t>
                      </m:r>
                      <m:r>
                        <a:rPr lang="en-US" sz="1400" b="1" i="1" smtClean="0">
                          <a:latin typeface="Cambria Math" panose="02040503050406030204" pitchFamily="18" charset="0"/>
                        </a:rPr>
                        <m:t>=</m:t>
                      </m:r>
                      <m:d>
                        <m:dPr>
                          <m:begChr m:val="{"/>
                          <m:endChr m:val="}"/>
                          <m:ctrlPr>
                            <a:rPr lang="en-US" sz="1400" b="1" i="1" smtClean="0">
                              <a:latin typeface="Cambria Math" panose="02040503050406030204" pitchFamily="18" charset="0"/>
                            </a:rPr>
                          </m:ctrlPr>
                        </m:dPr>
                        <m:e>
                          <m:m>
                            <m:mPr>
                              <m:mcs>
                                <m:mc>
                                  <m:mcPr>
                                    <m:count m:val="3"/>
                                    <m:mcJc m:val="center"/>
                                  </m:mcPr>
                                </m:mc>
                              </m:mcs>
                              <m:ctrlPr>
                                <a:rPr lang="en-US" sz="1400" i="1" smtClean="0">
                                  <a:latin typeface="Cambria Math" panose="02040503050406030204" pitchFamily="18" charset="0"/>
                                </a:rPr>
                              </m:ctrlPr>
                            </m:mPr>
                            <m:mr>
                              <m:e>
                                <m:r>
                                  <m:rPr>
                                    <m:brk m:alnAt="7"/>
                                  </m:rPr>
                                  <a:rPr lang="en-US" sz="1400" b="1" i="1" smtClean="0">
                                    <a:latin typeface="Cambria Math" panose="02040503050406030204" pitchFamily="18" charset="0"/>
                                  </a:rPr>
                                  <m:t>𝑵</m:t>
                                </m:r>
                                <m:r>
                                  <a:rPr lang="en-US" sz="1400" b="1" i="1" smtClean="0">
                                    <a:latin typeface="Cambria Math" panose="02040503050406030204" pitchFamily="18" charset="0"/>
                                  </a:rPr>
                                  <m:t>𝒐𝒅𝒆𝒔</m:t>
                                </m:r>
                              </m:e>
                              <m:e>
                                <m:r>
                                  <a:rPr lang="en-US" sz="1400" b="0" i="1" smtClean="0">
                                    <a:latin typeface="Cambria Math" panose="02040503050406030204" pitchFamily="18" charset="0"/>
                                  </a:rPr>
                                  <m:t> </m:t>
                                </m:r>
                                <m:r>
                                  <a:rPr lang="en-US" sz="1400" b="1" i="1" smtClean="0">
                                    <a:latin typeface="Cambria Math" panose="02040503050406030204" pitchFamily="18" charset="0"/>
                                  </a:rPr>
                                  <m:t>𝑽𝒊𝒔𝒊𝒕𝒊𝒏𝒈</m:t>
                                </m:r>
                                <m:r>
                                  <a:rPr lang="en-US" sz="1400" b="1" i="1" smtClean="0">
                                    <a:latin typeface="Cambria Math" panose="02040503050406030204" pitchFamily="18" charset="0"/>
                                  </a:rPr>
                                  <m:t> </m:t>
                                </m:r>
                                <m:r>
                                  <a:rPr lang="en-US" sz="1400" b="1" i="1" smtClean="0">
                                    <a:latin typeface="Cambria Math" panose="02040503050406030204" pitchFamily="18" charset="0"/>
                                  </a:rPr>
                                  <m:t>𝑾𝒆𝒊𝒈𝒉𝒕</m:t>
                                </m:r>
                              </m:e>
                              <m:e>
                                <m:r>
                                  <a:rPr lang="en-US" sz="1400" b="0" i="1" smtClean="0">
                                    <a:latin typeface="Cambria Math" panose="02040503050406030204" pitchFamily="18" charset="0"/>
                                  </a:rPr>
                                  <m:t> </m:t>
                                </m:r>
                              </m:e>
                            </m:mr>
                            <m:mr>
                              <m:e>
                                <m:r>
                                  <a:rPr lang="en-US" sz="1400" b="0" i="1" smtClean="0">
                                    <a:latin typeface="Cambria Math" panose="02040503050406030204" pitchFamily="18" charset="0"/>
                                  </a:rPr>
                                  <m:t>𝐸</m:t>
                                </m:r>
                              </m:e>
                              <m:e>
                                <m:r>
                                  <a:rPr lang="en-US" sz="1400" b="0" i="1" smtClean="0">
                                    <a:latin typeface="Cambria Math" panose="02040503050406030204" pitchFamily="18" charset="0"/>
                                  </a:rPr>
                                  <m:t>1/</m:t>
                                </m:r>
                                <m:r>
                                  <a:rPr lang="en-US" sz="1400" b="0" i="1" smtClean="0">
                                    <a:latin typeface="Cambria Math" panose="02040503050406030204" pitchFamily="18" charset="0"/>
                                  </a:rPr>
                                  <m:t>𝑞</m:t>
                                </m:r>
                              </m:e>
                              <m:e>
                                <m:r>
                                  <a:rPr lang="en-US" sz="1400" b="0" i="1" smtClean="0">
                                    <a:latin typeface="Cambria Math" panose="02040503050406030204" pitchFamily="18" charset="0"/>
                                  </a:rPr>
                                  <m:t> </m:t>
                                </m:r>
                              </m:e>
                            </m:mr>
                            <m:mr>
                              <m:e>
                                <m:eqArr>
                                  <m:eqArrPr>
                                    <m:ctrlPr>
                                      <a:rPr lang="en-US" sz="1400" i="1" smtClean="0">
                                        <a:latin typeface="Cambria Math" panose="02040503050406030204" pitchFamily="18" charset="0"/>
                                      </a:rPr>
                                    </m:ctrlPr>
                                  </m:eqArrPr>
                                  <m:e>
                                    <m:r>
                                      <a:rPr lang="en-US" sz="1400" b="0" i="1" smtClean="0">
                                        <a:latin typeface="Cambria Math" panose="02040503050406030204" pitchFamily="18" charset="0"/>
                                      </a:rPr>
                                      <m:t>𝐷</m:t>
                                    </m:r>
                                  </m:e>
                                  <m:e>
                                    <m:r>
                                      <a:rPr lang="en-US" sz="1400" b="0" i="1" smtClean="0">
                                        <a:latin typeface="Cambria Math" panose="02040503050406030204" pitchFamily="18" charset="0"/>
                                      </a:rPr>
                                      <m:t>𝐶</m:t>
                                    </m:r>
                                  </m:e>
                                  <m:e>
                                    <m:r>
                                      <a:rPr lang="en-US" sz="1400" b="0" i="1" smtClean="0">
                                        <a:latin typeface="Cambria Math" panose="02040503050406030204" pitchFamily="18" charset="0"/>
                                      </a:rPr>
                                      <m:t>𝐵</m:t>
                                    </m:r>
                                  </m:e>
                                </m:eqArr>
                              </m:e>
                              <m:e>
                                <m:eqArr>
                                  <m:eqArrPr>
                                    <m:ctrlPr>
                                      <a:rPr lang="en-US" sz="1400" i="1" smtClean="0">
                                        <a:latin typeface="Cambria Math" panose="02040503050406030204" pitchFamily="18" charset="0"/>
                                      </a:rPr>
                                    </m:ctrlPr>
                                  </m:eqArrPr>
                                  <m:e>
                                    <m:r>
                                      <a:rPr lang="en-US" sz="1400" b="0" i="1" smtClean="0">
                                        <a:latin typeface="Cambria Math" panose="02040503050406030204" pitchFamily="18" charset="0"/>
                                      </a:rPr>
                                      <m:t>1/</m:t>
                                    </m:r>
                                    <m:r>
                                      <a:rPr lang="en-US" sz="1400" b="0" i="1" smtClean="0">
                                        <a:latin typeface="Cambria Math" panose="02040503050406030204" pitchFamily="18" charset="0"/>
                                      </a:rPr>
                                      <m:t>𝑝</m:t>
                                    </m:r>
                                  </m:e>
                                  <m:e>
                                    <m:r>
                                      <a:rPr lang="en-US" sz="1400" b="0" i="1" smtClean="0">
                                        <a:latin typeface="Cambria Math" panose="02040503050406030204" pitchFamily="18" charset="0"/>
                                      </a:rPr>
                                      <m:t>1/</m:t>
                                    </m:r>
                                    <m:r>
                                      <a:rPr lang="en-US" sz="1400" b="0" i="1" smtClean="0">
                                        <a:latin typeface="Cambria Math" panose="02040503050406030204" pitchFamily="18" charset="0"/>
                                      </a:rPr>
                                      <m:t>𝑞</m:t>
                                    </m:r>
                                  </m:e>
                                  <m:e>
                                    <m:r>
                                      <a:rPr lang="en-US" sz="1400" b="0" i="1" smtClean="0">
                                        <a:latin typeface="Cambria Math" panose="02040503050406030204" pitchFamily="18" charset="0"/>
                                      </a:rPr>
                                      <m:t>1</m:t>
                                    </m:r>
                                  </m:e>
                                </m:eqArr>
                              </m:e>
                              <m:e>
                                <m:r>
                                  <a:rPr lang="en-US" sz="1400" b="0" i="1" smtClean="0">
                                    <a:latin typeface="Cambria Math" panose="02040503050406030204" pitchFamily="18" charset="0"/>
                                  </a:rPr>
                                  <m:t> </m:t>
                                </m:r>
                              </m:e>
                            </m:mr>
                          </m:m>
                        </m:e>
                      </m:d>
                    </m:oMath>
                  </m:oMathPara>
                </a14:m>
                <a:endParaRPr lang="en-US" sz="1400" b="1" dirty="0"/>
              </a:p>
              <a:p>
                <a:pPr>
                  <a:spcBef>
                    <a:spcPts val="300"/>
                  </a:spcBef>
                  <a:spcAft>
                    <a:spcPts val="300"/>
                  </a:spcAft>
                  <a:buClr>
                    <a:schemeClr val="accent1"/>
                  </a:buClr>
                  <a:buSzPct val="90000"/>
                </a:pPr>
                <a:endParaRPr lang="en-US" sz="1400" b="1" dirty="0"/>
              </a:p>
            </p:txBody>
          </p:sp>
        </mc:Choice>
        <mc:Fallback xmlns="">
          <p:sp>
            <p:nvSpPr>
              <p:cNvPr id="124" name="TextBox 123">
                <a:extLst>
                  <a:ext uri="{FF2B5EF4-FFF2-40B4-BE49-F238E27FC236}">
                    <a16:creationId xmlns:a16="http://schemas.microsoft.com/office/drawing/2014/main" id="{8A8EB2D8-24E6-4719-99E2-A4EE8E5F847C}"/>
                  </a:ext>
                </a:extLst>
              </p:cNvPr>
              <p:cNvSpPr txBox="1">
                <a:spLocks noRot="1" noChangeAspect="1" noMove="1" noResize="1" noEditPoints="1" noAdjustHandles="1" noChangeArrowheads="1" noChangeShapeType="1" noTextEdit="1"/>
              </p:cNvSpPr>
              <p:nvPr/>
            </p:nvSpPr>
            <p:spPr bwMode="gray">
              <a:xfrm>
                <a:off x="8449299" y="1948972"/>
                <a:ext cx="3264332" cy="1096092"/>
              </a:xfrm>
              <a:prstGeom prst="rect">
                <a:avLst/>
              </a:prstGeom>
              <a:blipFill>
                <a:blip r:embed="rId4"/>
                <a:stretch>
                  <a:fillRect/>
                </a:stretch>
              </a:blipFill>
            </p:spPr>
            <p:txBody>
              <a:bodyPr/>
              <a:lstStyle/>
              <a:p>
                <a:r>
                  <a:rPr lang="en-US">
                    <a:noFill/>
                  </a:rPr>
                  <a:t> </a:t>
                </a:r>
              </a:p>
            </p:txBody>
          </p:sp>
        </mc:Fallback>
      </mc:AlternateContent>
      <p:cxnSp>
        <p:nvCxnSpPr>
          <p:cNvPr id="125" name="Straight Arrow Connector 124">
            <a:extLst>
              <a:ext uri="{FF2B5EF4-FFF2-40B4-BE49-F238E27FC236}">
                <a16:creationId xmlns:a16="http://schemas.microsoft.com/office/drawing/2014/main" id="{4FD94184-59CF-40E1-9598-4D08F1159A33}"/>
              </a:ext>
            </a:extLst>
          </p:cNvPr>
          <p:cNvCxnSpPr>
            <a:cxnSpLocks/>
          </p:cNvCxnSpPr>
          <p:nvPr/>
        </p:nvCxnSpPr>
        <p:spPr bwMode="gray">
          <a:xfrm>
            <a:off x="858028" y="2879315"/>
            <a:ext cx="680353" cy="240317"/>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25A0346F-7F5C-4026-9E7F-6A79DDD7FDF2}"/>
              </a:ext>
            </a:extLst>
          </p:cNvPr>
          <p:cNvCxnSpPr>
            <a:cxnSpLocks/>
          </p:cNvCxnSpPr>
          <p:nvPr/>
        </p:nvCxnSpPr>
        <p:spPr bwMode="gray">
          <a:xfrm>
            <a:off x="1059570" y="2814475"/>
            <a:ext cx="515458" cy="144903"/>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39" name="Picture 138">
            <a:extLst>
              <a:ext uri="{FF2B5EF4-FFF2-40B4-BE49-F238E27FC236}">
                <a16:creationId xmlns:a16="http://schemas.microsoft.com/office/drawing/2014/main" id="{5CCFAD66-19F5-4F7F-954E-72763BBF4ACE}"/>
              </a:ext>
            </a:extLst>
          </p:cNvPr>
          <p:cNvPicPr>
            <a:picLocks noChangeAspect="1"/>
          </p:cNvPicPr>
          <p:nvPr/>
        </p:nvPicPr>
        <p:blipFill>
          <a:blip r:embed="rId5"/>
          <a:stretch>
            <a:fillRect/>
          </a:stretch>
        </p:blipFill>
        <p:spPr>
          <a:xfrm>
            <a:off x="8263709" y="4069413"/>
            <a:ext cx="3719109" cy="602141"/>
          </a:xfrm>
          <a:prstGeom prst="rect">
            <a:avLst/>
          </a:prstGeom>
        </p:spPr>
      </p:pic>
      <p:cxnSp>
        <p:nvCxnSpPr>
          <p:cNvPr id="131" name="Straight Arrow Connector 130">
            <a:extLst>
              <a:ext uri="{FF2B5EF4-FFF2-40B4-BE49-F238E27FC236}">
                <a16:creationId xmlns:a16="http://schemas.microsoft.com/office/drawing/2014/main" id="{6516C323-C9A9-4885-B932-A89C2BB1CC5F}"/>
              </a:ext>
            </a:extLst>
          </p:cNvPr>
          <p:cNvCxnSpPr>
            <a:cxnSpLocks/>
            <a:stCxn id="91" idx="6"/>
            <a:endCxn id="93" idx="1"/>
          </p:cNvCxnSpPr>
          <p:nvPr/>
        </p:nvCxnSpPr>
        <p:spPr bwMode="gray">
          <a:xfrm>
            <a:off x="4890701" y="2807563"/>
            <a:ext cx="680353" cy="240317"/>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48" name="Picture 147">
            <a:extLst>
              <a:ext uri="{FF2B5EF4-FFF2-40B4-BE49-F238E27FC236}">
                <a16:creationId xmlns:a16="http://schemas.microsoft.com/office/drawing/2014/main" id="{06C3AE59-5FA9-4637-B0B9-BD6B6194728D}"/>
              </a:ext>
            </a:extLst>
          </p:cNvPr>
          <p:cNvPicPr>
            <a:picLocks noChangeAspect="1"/>
          </p:cNvPicPr>
          <p:nvPr/>
        </p:nvPicPr>
        <p:blipFill>
          <a:blip r:embed="rId6"/>
          <a:stretch>
            <a:fillRect/>
          </a:stretch>
        </p:blipFill>
        <p:spPr>
          <a:xfrm>
            <a:off x="8239709" y="4826093"/>
            <a:ext cx="3886200" cy="714375"/>
          </a:xfrm>
          <a:prstGeom prst="rect">
            <a:avLst/>
          </a:prstGeom>
        </p:spPr>
      </p:pic>
      <p:pic>
        <p:nvPicPr>
          <p:cNvPr id="152" name="Picture 151">
            <a:extLst>
              <a:ext uri="{FF2B5EF4-FFF2-40B4-BE49-F238E27FC236}">
                <a16:creationId xmlns:a16="http://schemas.microsoft.com/office/drawing/2014/main" id="{13C34D6D-BE1F-4AA3-8D5B-EEFEF0F2B472}"/>
              </a:ext>
            </a:extLst>
          </p:cNvPr>
          <p:cNvPicPr>
            <a:picLocks noChangeAspect="1"/>
          </p:cNvPicPr>
          <p:nvPr/>
        </p:nvPicPr>
        <p:blipFill>
          <a:blip r:embed="rId7"/>
          <a:stretch>
            <a:fillRect/>
          </a:stretch>
        </p:blipFill>
        <p:spPr>
          <a:xfrm>
            <a:off x="7843003" y="5554250"/>
            <a:ext cx="3994226" cy="621703"/>
          </a:xfrm>
          <a:prstGeom prst="rect">
            <a:avLst/>
          </a:prstGeom>
        </p:spPr>
      </p:pic>
      <p:cxnSp>
        <p:nvCxnSpPr>
          <p:cNvPr id="157" name="Connector: Elbow 156">
            <a:extLst>
              <a:ext uri="{FF2B5EF4-FFF2-40B4-BE49-F238E27FC236}">
                <a16:creationId xmlns:a16="http://schemas.microsoft.com/office/drawing/2014/main" id="{DF3D6C65-01CF-4655-8480-187D31BDC93F}"/>
              </a:ext>
            </a:extLst>
          </p:cNvPr>
          <p:cNvCxnSpPr>
            <a:cxnSpLocks/>
            <a:stCxn id="169" idx="1"/>
            <a:endCxn id="167" idx="2"/>
          </p:cNvCxnSpPr>
          <p:nvPr/>
        </p:nvCxnSpPr>
        <p:spPr bwMode="gray">
          <a:xfrm rot="16200000" flipH="1" flipV="1">
            <a:off x="9729033" y="3327638"/>
            <a:ext cx="383871" cy="2787219"/>
          </a:xfrm>
          <a:prstGeom prst="bentConnector3">
            <a:avLst>
              <a:gd name="adj1" fmla="val 4099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5E6044AC-5DF3-4835-8AFC-571099B361AE}"/>
              </a:ext>
            </a:extLst>
          </p:cNvPr>
          <p:cNvSpPr/>
          <p:nvPr/>
        </p:nvSpPr>
        <p:spPr bwMode="gray">
          <a:xfrm flipV="1">
            <a:off x="8368978" y="4122390"/>
            <a:ext cx="22263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67" name="Rectangle 166">
            <a:extLst>
              <a:ext uri="{FF2B5EF4-FFF2-40B4-BE49-F238E27FC236}">
                <a16:creationId xmlns:a16="http://schemas.microsoft.com/office/drawing/2014/main" id="{E6844AB5-8610-439C-81B2-0AB71671CD72}"/>
              </a:ext>
            </a:extLst>
          </p:cNvPr>
          <p:cNvSpPr/>
          <p:nvPr/>
        </p:nvSpPr>
        <p:spPr bwMode="gray">
          <a:xfrm flipV="1">
            <a:off x="8416040" y="4913184"/>
            <a:ext cx="22263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69" name="Right Brace 168">
            <a:extLst>
              <a:ext uri="{FF2B5EF4-FFF2-40B4-BE49-F238E27FC236}">
                <a16:creationId xmlns:a16="http://schemas.microsoft.com/office/drawing/2014/main" id="{BADDAD96-DA57-4FA4-876A-ACB56C80357D}"/>
              </a:ext>
            </a:extLst>
          </p:cNvPr>
          <p:cNvSpPr/>
          <p:nvPr/>
        </p:nvSpPr>
        <p:spPr bwMode="gray">
          <a:xfrm rot="5400000">
            <a:off x="11247829" y="3939914"/>
            <a:ext cx="133497" cy="1045300"/>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3" name="Rectangle 172">
            <a:extLst>
              <a:ext uri="{FF2B5EF4-FFF2-40B4-BE49-F238E27FC236}">
                <a16:creationId xmlns:a16="http://schemas.microsoft.com/office/drawing/2014/main" id="{FF6A4147-721B-40A2-B461-53AF35B5EB88}"/>
              </a:ext>
            </a:extLst>
          </p:cNvPr>
          <p:cNvSpPr/>
          <p:nvPr/>
        </p:nvSpPr>
        <p:spPr bwMode="gray">
          <a:xfrm flipV="1">
            <a:off x="9473746" y="5657065"/>
            <a:ext cx="22263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74" name="Rectangle 173">
            <a:extLst>
              <a:ext uri="{FF2B5EF4-FFF2-40B4-BE49-F238E27FC236}">
                <a16:creationId xmlns:a16="http://schemas.microsoft.com/office/drawing/2014/main" id="{8DD962A4-5540-42CE-8A9F-FA0DAB038807}"/>
              </a:ext>
            </a:extLst>
          </p:cNvPr>
          <p:cNvSpPr/>
          <p:nvPr/>
        </p:nvSpPr>
        <p:spPr bwMode="gray">
          <a:xfrm>
            <a:off x="10012680" y="4890324"/>
            <a:ext cx="1600200" cy="252114"/>
          </a:xfrm>
          <a:prstGeom prst="rect">
            <a:avLst/>
          </a:prstGeom>
          <a:solidFill>
            <a:srgbClr val="B1063A">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75" name="Connector: Elbow 174">
            <a:extLst>
              <a:ext uri="{FF2B5EF4-FFF2-40B4-BE49-F238E27FC236}">
                <a16:creationId xmlns:a16="http://schemas.microsoft.com/office/drawing/2014/main" id="{31E3F651-88D8-49E4-816A-91D00C9BAE3F}"/>
              </a:ext>
            </a:extLst>
          </p:cNvPr>
          <p:cNvCxnSpPr>
            <a:cxnSpLocks/>
            <a:stCxn id="174" idx="1"/>
            <a:endCxn id="173" idx="2"/>
          </p:cNvCxnSpPr>
          <p:nvPr/>
        </p:nvCxnSpPr>
        <p:spPr bwMode="gray">
          <a:xfrm rot="10800000" flipV="1">
            <a:off x="9585066" y="5016381"/>
            <a:ext cx="427615" cy="640684"/>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81F8B2B5-EFFA-4B83-A69F-A654067D14AA}"/>
              </a:ext>
            </a:extLst>
          </p:cNvPr>
          <p:cNvCxnSpPr>
            <a:cxnSpLocks/>
            <a:stCxn id="182" idx="1"/>
            <a:endCxn id="164" idx="2"/>
          </p:cNvCxnSpPr>
          <p:nvPr/>
        </p:nvCxnSpPr>
        <p:spPr bwMode="gray">
          <a:xfrm rot="16200000" flipH="1" flipV="1">
            <a:off x="9454739" y="2669906"/>
            <a:ext cx="478042" cy="2426926"/>
          </a:xfrm>
          <a:prstGeom prst="bentConnector3">
            <a:avLst>
              <a:gd name="adj1" fmla="val 38857"/>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2" name="Right Brace 181">
            <a:extLst>
              <a:ext uri="{FF2B5EF4-FFF2-40B4-BE49-F238E27FC236}">
                <a16:creationId xmlns:a16="http://schemas.microsoft.com/office/drawing/2014/main" id="{9C4D927E-B008-462F-9B00-C9EBB1F32173}"/>
              </a:ext>
            </a:extLst>
          </p:cNvPr>
          <p:cNvSpPr/>
          <p:nvPr/>
        </p:nvSpPr>
        <p:spPr bwMode="gray">
          <a:xfrm rot="5400000">
            <a:off x="10845850" y="2809023"/>
            <a:ext cx="122746" cy="1547903"/>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5" name="Connector: Elbow 184">
            <a:extLst>
              <a:ext uri="{FF2B5EF4-FFF2-40B4-BE49-F238E27FC236}">
                <a16:creationId xmlns:a16="http://schemas.microsoft.com/office/drawing/2014/main" id="{0EE4E3DB-B190-4D99-8678-105CFE600A28}"/>
              </a:ext>
            </a:extLst>
          </p:cNvPr>
          <p:cNvCxnSpPr>
            <a:cxnSpLocks/>
            <a:stCxn id="186" idx="1"/>
          </p:cNvCxnSpPr>
          <p:nvPr/>
        </p:nvCxnSpPr>
        <p:spPr bwMode="gray">
          <a:xfrm rot="16200000" flipH="1" flipV="1">
            <a:off x="9729033" y="3327639"/>
            <a:ext cx="383871" cy="2787219"/>
          </a:xfrm>
          <a:prstGeom prst="bentConnector3">
            <a:avLst>
              <a:gd name="adj1" fmla="val 4099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6" name="Right Brace 185">
            <a:extLst>
              <a:ext uri="{FF2B5EF4-FFF2-40B4-BE49-F238E27FC236}">
                <a16:creationId xmlns:a16="http://schemas.microsoft.com/office/drawing/2014/main" id="{1BB9D80F-E6E5-4CC8-9D4E-6BFB2E4A0850}"/>
              </a:ext>
            </a:extLst>
          </p:cNvPr>
          <p:cNvSpPr/>
          <p:nvPr/>
        </p:nvSpPr>
        <p:spPr bwMode="gray">
          <a:xfrm rot="5400000">
            <a:off x="11247829" y="3939915"/>
            <a:ext cx="133497" cy="1045300"/>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7224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3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8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8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6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3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5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8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8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4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7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7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7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7" grpId="0"/>
      <p:bldP spid="120" grpId="0"/>
      <p:bldP spid="121" grpId="0"/>
      <p:bldP spid="122" grpId="0"/>
      <p:bldP spid="123" grpId="0"/>
      <p:bldP spid="124" grpId="0"/>
      <p:bldP spid="164" grpId="0" animBg="1"/>
      <p:bldP spid="167" grpId="0" animBg="1"/>
      <p:bldP spid="169" grpId="0" animBg="1"/>
      <p:bldP spid="173" grpId="0" animBg="1"/>
      <p:bldP spid="174" grpId="0" animBg="1"/>
      <p:bldP spid="182" grpId="0" animBg="1"/>
      <p:bldP spid="18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87B7F-E882-426E-A7E7-B07955FEAF35}"/>
              </a:ext>
            </a:extLst>
          </p:cNvPr>
          <p:cNvSpPr>
            <a:spLocks noGrp="1"/>
          </p:cNvSpPr>
          <p:nvPr>
            <p:ph type="title"/>
          </p:nvPr>
        </p:nvSpPr>
        <p:spPr/>
        <p:txBody>
          <a:bodyPr/>
          <a:lstStyle/>
          <a:p>
            <a:r>
              <a:rPr lang="en-US" dirty="0" err="1"/>
              <a:t>Softmax</a:t>
            </a:r>
            <a:r>
              <a:rPr lang="en-US" dirty="0"/>
              <a:t> [1]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8A4064-747A-4D80-88C0-399484C60F6F}"/>
                  </a:ext>
                </a:extLst>
              </p:cNvPr>
              <p:cNvSpPr>
                <a:spLocks noGrp="1"/>
              </p:cNvSpPr>
              <p:nvPr>
                <p:ph idx="1"/>
              </p:nvPr>
            </p:nvSpPr>
            <p:spPr>
              <a:xfrm>
                <a:off x="4135326" y="1167699"/>
                <a:ext cx="3255431" cy="658450"/>
              </a:xfrm>
            </p:spPr>
            <p:txBody>
              <a:bodyPr/>
              <a:lstStyle/>
              <a:p>
                <a:r>
                  <a:rPr lang="en-US" dirty="0"/>
                  <a:t>where,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r>
                      <a:rPr lang="en-US" b="0" i="1" smtClean="0">
                        <a:latin typeface="Cambria Math" panose="02040503050406030204" pitchFamily="18" charset="0"/>
                        <a:ea typeface="Cambria Math" panose="02040503050406030204" pitchFamily="18" charset="0"/>
                      </a:rPr>
                      <m:t> </m:t>
                    </m:r>
                  </m:oMath>
                </a14:m>
                <a:r>
                  <a:rPr lang="en-US" b="0" i="0" dirty="0">
                    <a:latin typeface="+mj-lt"/>
                    <a:ea typeface="Cambria Math" panose="02040503050406030204" pitchFamily="18" charset="0"/>
                  </a:rPr>
                  <a:t>features and </a:t>
                </a:r>
                <a14:m>
                  <m:oMath xmlns:m="http://schemas.openxmlformats.org/officeDocument/2006/math">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 </m:t>
                    </m:r>
                  </m:oMath>
                </a14:m>
                <a:r>
                  <a:rPr lang="en-US" b="0" i="0" dirty="0">
                    <a:latin typeface="+mj-lt"/>
                    <a:ea typeface="Cambria Math" panose="02040503050406030204" pitchFamily="18" charset="0"/>
                  </a:rPr>
                  <a:t>parameters to optimize</a:t>
                </a:r>
                <a:endParaRPr lang="en-US" dirty="0"/>
              </a:p>
            </p:txBody>
          </p:sp>
        </mc:Choice>
        <mc:Fallback xmlns="">
          <p:sp>
            <p:nvSpPr>
              <p:cNvPr id="3" name="Content Placeholder 2">
                <a:extLst>
                  <a:ext uri="{FF2B5EF4-FFF2-40B4-BE49-F238E27FC236}">
                    <a16:creationId xmlns:a16="http://schemas.microsoft.com/office/drawing/2014/main" id="{E98A4064-747A-4D80-88C0-399484C60F6F}"/>
                  </a:ext>
                </a:extLst>
              </p:cNvPr>
              <p:cNvSpPr>
                <a:spLocks noGrp="1" noRot="1" noChangeAspect="1" noMove="1" noResize="1" noEditPoints="1" noAdjustHandles="1" noChangeArrowheads="1" noChangeShapeType="1" noTextEdit="1"/>
              </p:cNvSpPr>
              <p:nvPr>
                <p:ph idx="1"/>
              </p:nvPr>
            </p:nvSpPr>
            <p:spPr>
              <a:xfrm>
                <a:off x="4135326" y="1167699"/>
                <a:ext cx="3255431" cy="658450"/>
              </a:xfrm>
              <a:blipFill>
                <a:blip r:embed="rId2"/>
                <a:stretch>
                  <a:fillRect l="-4494" t="-9259" r="-562" b="-203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B2CD768-085D-4A96-9BD7-B85E3A6AC1B0}"/>
              </a:ext>
            </a:extLst>
          </p:cNvPr>
          <p:cNvSpPr>
            <a:spLocks noGrp="1"/>
          </p:cNvSpPr>
          <p:nvPr>
            <p:ph type="sldNum" sz="quarter" idx="12"/>
          </p:nvPr>
        </p:nvSpPr>
        <p:spPr/>
        <p:txBody>
          <a:bodyPr/>
          <a:lstStyle/>
          <a:p>
            <a:fld id="{81561042-0DC2-4A04-AA50-F6D44EB20EBA}" type="slidenum">
              <a:rPr lang="en-US" smtClean="0"/>
              <a:t>86</a:t>
            </a:fld>
            <a:endParaRPr lang="en-US"/>
          </a:p>
        </p:txBody>
      </p:sp>
      <p:pic>
        <p:nvPicPr>
          <p:cNvPr id="6" name="Picture 5">
            <a:extLst>
              <a:ext uri="{FF2B5EF4-FFF2-40B4-BE49-F238E27FC236}">
                <a16:creationId xmlns:a16="http://schemas.microsoft.com/office/drawing/2014/main" id="{4AA890B7-5F03-467E-925D-C386DBBC19C3}"/>
              </a:ext>
            </a:extLst>
          </p:cNvPr>
          <p:cNvPicPr>
            <a:picLocks noChangeAspect="1"/>
          </p:cNvPicPr>
          <p:nvPr/>
        </p:nvPicPr>
        <p:blipFill>
          <a:blip r:embed="rId3"/>
          <a:stretch>
            <a:fillRect/>
          </a:stretch>
        </p:blipFill>
        <p:spPr>
          <a:xfrm>
            <a:off x="478369" y="918320"/>
            <a:ext cx="3255431" cy="896201"/>
          </a:xfrm>
          <a:prstGeom prst="rect">
            <a:avLst/>
          </a:prstGeom>
        </p:spPr>
      </p:pic>
      <p:pic>
        <p:nvPicPr>
          <p:cNvPr id="8" name="Picture 7">
            <a:extLst>
              <a:ext uri="{FF2B5EF4-FFF2-40B4-BE49-F238E27FC236}">
                <a16:creationId xmlns:a16="http://schemas.microsoft.com/office/drawing/2014/main" id="{1E7BE5EA-9BF0-472C-9263-C1E8468463FD}"/>
              </a:ext>
            </a:extLst>
          </p:cNvPr>
          <p:cNvPicPr>
            <a:picLocks noChangeAspect="1"/>
          </p:cNvPicPr>
          <p:nvPr/>
        </p:nvPicPr>
        <p:blipFill>
          <a:blip r:embed="rId4"/>
          <a:stretch>
            <a:fillRect/>
          </a:stretch>
        </p:blipFill>
        <p:spPr>
          <a:xfrm>
            <a:off x="2325052" y="4093679"/>
            <a:ext cx="6718935" cy="935041"/>
          </a:xfrm>
          <a:prstGeom prst="rect">
            <a:avLst/>
          </a:prstGeom>
        </p:spPr>
      </p:pic>
      <p:pic>
        <p:nvPicPr>
          <p:cNvPr id="10" name="Picture 9" descr="Diagram&#10;&#10;Description automatically generated">
            <a:extLst>
              <a:ext uri="{FF2B5EF4-FFF2-40B4-BE49-F238E27FC236}">
                <a16:creationId xmlns:a16="http://schemas.microsoft.com/office/drawing/2014/main" id="{840439E6-18ED-4710-8214-44A70D083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0010" y="1025230"/>
            <a:ext cx="3385185" cy="225811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32615FB-CD5F-48CD-9133-F1789761F78B}"/>
                  </a:ext>
                </a:extLst>
              </p:cNvPr>
              <p:cNvSpPr txBox="1"/>
              <p:nvPr/>
            </p:nvSpPr>
            <p:spPr bwMode="gray">
              <a:xfrm>
                <a:off x="242042" y="4327624"/>
                <a:ext cx="6244590" cy="369332"/>
              </a:xfrm>
              <a:prstGeom prst="rect">
                <a:avLst/>
              </a:prstGeom>
              <a:noFill/>
            </p:spPr>
            <p:txBody>
              <a:bodyPr wrap="square">
                <a:spAutoFit/>
              </a:bodyPr>
              <a:lstStyle/>
              <a:p>
                <a:r>
                  <a:rPr lang="en-US" dirty="0"/>
                  <a:t>Cost function </a:t>
                </a:r>
                <a14:m>
                  <m:oMath xmlns:m="http://schemas.openxmlformats.org/officeDocument/2006/math">
                    <m:r>
                      <a:rPr lang="en-US" i="1" dirty="0" smtClean="0">
                        <a:latin typeface="Cambria Math" panose="02040503050406030204" pitchFamily="18" charset="0"/>
                      </a:rPr>
                      <m:t>𝐽</m:t>
                    </m:r>
                  </m:oMath>
                </a14:m>
                <a:r>
                  <a:rPr lang="en-US" dirty="0"/>
                  <a:t> </a:t>
                </a:r>
              </a:p>
            </p:txBody>
          </p:sp>
        </mc:Choice>
        <mc:Fallback xmlns="">
          <p:sp>
            <p:nvSpPr>
              <p:cNvPr id="12" name="TextBox 11">
                <a:extLst>
                  <a:ext uri="{FF2B5EF4-FFF2-40B4-BE49-F238E27FC236}">
                    <a16:creationId xmlns:a16="http://schemas.microsoft.com/office/drawing/2014/main" id="{932615FB-CD5F-48CD-9133-F1789761F78B}"/>
                  </a:ext>
                </a:extLst>
              </p:cNvPr>
              <p:cNvSpPr txBox="1">
                <a:spLocks noRot="1" noChangeAspect="1" noMove="1" noResize="1" noEditPoints="1" noAdjustHandles="1" noChangeArrowheads="1" noChangeShapeType="1" noTextEdit="1"/>
              </p:cNvSpPr>
              <p:nvPr/>
            </p:nvSpPr>
            <p:spPr bwMode="gray">
              <a:xfrm>
                <a:off x="242042" y="4327624"/>
                <a:ext cx="6244590" cy="369332"/>
              </a:xfrm>
              <a:prstGeom prst="rect">
                <a:avLst/>
              </a:prstGeom>
              <a:blipFill>
                <a:blip r:embed="rId6"/>
                <a:stretch>
                  <a:fillRect l="-879" t="-10000" b="-26667"/>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4E321BF9-3490-411E-8C64-44C9A180FA66}"/>
              </a:ext>
            </a:extLst>
          </p:cNvPr>
          <p:cNvPicPr>
            <a:picLocks noChangeAspect="1"/>
          </p:cNvPicPr>
          <p:nvPr/>
        </p:nvPicPr>
        <p:blipFill>
          <a:blip r:embed="rId7"/>
          <a:stretch>
            <a:fillRect/>
          </a:stretch>
        </p:blipFill>
        <p:spPr>
          <a:xfrm>
            <a:off x="488845" y="2720340"/>
            <a:ext cx="3543300" cy="70866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50A40D8-3DFE-464F-9BCC-F23F1BCD2B76}"/>
                  </a:ext>
                </a:extLst>
              </p:cNvPr>
              <p:cNvSpPr txBox="1"/>
              <p:nvPr/>
            </p:nvSpPr>
            <p:spPr bwMode="gray">
              <a:xfrm>
                <a:off x="4329112" y="2848246"/>
                <a:ext cx="3565208" cy="461665"/>
              </a:xfrm>
              <a:prstGeom prst="rect">
                <a:avLst/>
              </a:prstGeom>
              <a:noFill/>
            </p:spPr>
            <p:txBody>
              <a:bodyPr wrap="square">
                <a:spAutoFit/>
              </a:bodyPr>
              <a:lstStyle/>
              <a:p>
                <a:r>
                  <a:rPr lang="en-US" dirty="0"/>
                  <a:t>w</a:t>
                </a:r>
                <a:r>
                  <a:rPr lang="en-US" b="0" dirty="0"/>
                  <a:t>here, </a:t>
                </a:r>
                <a14:m>
                  <m:oMath xmlns:m="http://schemas.openxmlformats.org/officeDocument/2006/math">
                    <m:r>
                      <m:rPr>
                        <m:sty m:val="p"/>
                      </m:rPr>
                      <a:rPr lang="en-US" b="0" i="0" smtClean="0">
                        <a:latin typeface="Cambria Math" panose="02040503050406030204" pitchFamily="18" charset="0"/>
                      </a:rPr>
                      <m:t>y</m:t>
                    </m:r>
                    <m:r>
                      <a:rPr lang="en-US" b="0" i="1" smtClean="0">
                        <a:latin typeface="Cambria Math" panose="02040503050406030204" pitchFamily="18" charset="0"/>
                      </a:rPr>
                      <m:t> </m:t>
                    </m:r>
                  </m:oMath>
                </a14:m>
                <a:r>
                  <a:rPr lang="en-US" b="0" i="0" dirty="0">
                    <a:latin typeface="+mj-lt"/>
                  </a:rPr>
                  <a:t>are the classes of</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𝑥</m:t>
                    </m:r>
                  </m:oMath>
                </a14:m>
                <a:endParaRPr lang="en-US" dirty="0"/>
              </a:p>
            </p:txBody>
          </p:sp>
        </mc:Choice>
        <mc:Fallback xmlns="">
          <p:sp>
            <p:nvSpPr>
              <p:cNvPr id="16" name="TextBox 15">
                <a:extLst>
                  <a:ext uri="{FF2B5EF4-FFF2-40B4-BE49-F238E27FC236}">
                    <a16:creationId xmlns:a16="http://schemas.microsoft.com/office/drawing/2014/main" id="{350A40D8-3DFE-464F-9BCC-F23F1BCD2B76}"/>
                  </a:ext>
                </a:extLst>
              </p:cNvPr>
              <p:cNvSpPr txBox="1">
                <a:spLocks noRot="1" noChangeAspect="1" noMove="1" noResize="1" noEditPoints="1" noAdjustHandles="1" noChangeArrowheads="1" noChangeShapeType="1" noTextEdit="1"/>
              </p:cNvSpPr>
              <p:nvPr/>
            </p:nvSpPr>
            <p:spPr bwMode="gray">
              <a:xfrm>
                <a:off x="4329112" y="2848246"/>
                <a:ext cx="3565208" cy="461665"/>
              </a:xfrm>
              <a:prstGeom prst="rect">
                <a:avLst/>
              </a:prstGeom>
              <a:blipFill>
                <a:blip r:embed="rId8"/>
                <a:stretch>
                  <a:fillRect l="-1368" b="-1578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2273D951-48A8-4CB2-A198-9926D7C02FE7}"/>
              </a:ext>
            </a:extLst>
          </p:cNvPr>
          <p:cNvSpPr txBox="1"/>
          <p:nvPr/>
        </p:nvSpPr>
        <p:spPr bwMode="gray">
          <a:xfrm>
            <a:off x="127634" y="6442328"/>
            <a:ext cx="9702165" cy="307777"/>
          </a:xfrm>
          <a:prstGeom prst="rect">
            <a:avLst/>
          </a:prstGeom>
          <a:noFill/>
        </p:spPr>
        <p:txBody>
          <a:bodyPr wrap="square">
            <a:spAutoFit/>
          </a:bodyPr>
          <a:lstStyle/>
          <a:p>
            <a:r>
              <a:rPr lang="en-US" sz="1400" dirty="0"/>
              <a:t>[1] http://ufldl.stanford.edu/tutorial/supervised/SoftmaxRegression/</a:t>
            </a:r>
          </a:p>
        </p:txBody>
      </p:sp>
      <p:pic>
        <p:nvPicPr>
          <p:cNvPr id="20" name="Picture 19">
            <a:extLst>
              <a:ext uri="{FF2B5EF4-FFF2-40B4-BE49-F238E27FC236}">
                <a16:creationId xmlns:a16="http://schemas.microsoft.com/office/drawing/2014/main" id="{C2BA0B15-E55D-44B4-BF44-80F17CBE6C15}"/>
              </a:ext>
            </a:extLst>
          </p:cNvPr>
          <p:cNvPicPr>
            <a:picLocks noChangeAspect="1"/>
          </p:cNvPicPr>
          <p:nvPr/>
        </p:nvPicPr>
        <p:blipFill>
          <a:blip r:embed="rId9"/>
          <a:stretch>
            <a:fillRect/>
          </a:stretch>
        </p:blipFill>
        <p:spPr>
          <a:xfrm>
            <a:off x="2341661" y="5429652"/>
            <a:ext cx="6842760" cy="765672"/>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D4227E2-189D-42A9-A67C-2BF3A517ED32}"/>
                  </a:ext>
                </a:extLst>
              </p:cNvPr>
              <p:cNvSpPr txBox="1"/>
              <p:nvPr/>
            </p:nvSpPr>
            <p:spPr bwMode="gray">
              <a:xfrm>
                <a:off x="242042" y="5532074"/>
                <a:ext cx="6244590" cy="369332"/>
              </a:xfrm>
              <a:prstGeom prst="rect">
                <a:avLst/>
              </a:prstGeom>
              <a:noFill/>
            </p:spPr>
            <p:txBody>
              <a:bodyPr wrap="square">
                <a:spAutoFit/>
              </a:bodyPr>
              <a:lstStyle/>
              <a:p>
                <a:r>
                  <a:rPr lang="en-US" dirty="0"/>
                  <a:t>Gradient of </a:t>
                </a:r>
                <a14:m>
                  <m:oMath xmlns:m="http://schemas.openxmlformats.org/officeDocument/2006/math">
                    <m:r>
                      <a:rPr lang="en-US" i="1" dirty="0" smtClean="0">
                        <a:latin typeface="Cambria Math" panose="02040503050406030204" pitchFamily="18" charset="0"/>
                      </a:rPr>
                      <m:t>𝐽</m:t>
                    </m:r>
                  </m:oMath>
                </a14:m>
                <a:endParaRPr lang="en-US" dirty="0"/>
              </a:p>
            </p:txBody>
          </p:sp>
        </mc:Choice>
        <mc:Fallback xmlns="">
          <p:sp>
            <p:nvSpPr>
              <p:cNvPr id="22" name="TextBox 21">
                <a:extLst>
                  <a:ext uri="{FF2B5EF4-FFF2-40B4-BE49-F238E27FC236}">
                    <a16:creationId xmlns:a16="http://schemas.microsoft.com/office/drawing/2014/main" id="{6D4227E2-189D-42A9-A67C-2BF3A517ED32}"/>
                  </a:ext>
                </a:extLst>
              </p:cNvPr>
              <p:cNvSpPr txBox="1">
                <a:spLocks noRot="1" noChangeAspect="1" noMove="1" noResize="1" noEditPoints="1" noAdjustHandles="1" noChangeArrowheads="1" noChangeShapeType="1" noTextEdit="1"/>
              </p:cNvSpPr>
              <p:nvPr/>
            </p:nvSpPr>
            <p:spPr bwMode="gray">
              <a:xfrm>
                <a:off x="242042" y="5532074"/>
                <a:ext cx="6244590" cy="369332"/>
              </a:xfrm>
              <a:prstGeom prst="rect">
                <a:avLst/>
              </a:prstGeom>
              <a:blipFill>
                <a:blip r:embed="rId10"/>
                <a:stretch>
                  <a:fillRect l="-879"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18505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3CBF4-3487-41E3-AB04-C9881D74347F}"/>
              </a:ext>
            </a:extLst>
          </p:cNvPr>
          <p:cNvSpPr>
            <a:spLocks noGrp="1"/>
          </p:cNvSpPr>
          <p:nvPr>
            <p:ph type="title"/>
          </p:nvPr>
        </p:nvSpPr>
        <p:spPr/>
        <p:txBody>
          <a:bodyPr/>
          <a:lstStyle/>
          <a:p>
            <a:r>
              <a:rPr lang="en-US" dirty="0"/>
              <a:t>Graph Embedding 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B91C98-330A-446E-8A14-1BB70B4F3F0B}"/>
                  </a:ext>
                </a:extLst>
              </p:cNvPr>
              <p:cNvSpPr>
                <a:spLocks noGrp="1"/>
              </p:cNvSpPr>
              <p:nvPr>
                <p:ph idx="1"/>
              </p:nvPr>
            </p:nvSpPr>
            <p:spPr>
              <a:xfrm>
                <a:off x="478369" y="962244"/>
                <a:ext cx="11473384" cy="1613070"/>
              </a:xfrm>
            </p:spPr>
            <p:txBody>
              <a:bodyPr/>
              <a:lstStyle/>
              <a:p>
                <a:r>
                  <a:rPr lang="en-US" b="1" dirty="0"/>
                  <a:t>Aggregation</a:t>
                </a:r>
                <a:r>
                  <a:rPr lang="en-US" dirty="0"/>
                  <a:t>: </a:t>
                </a:r>
              </a:p>
              <a:p>
                <a:endParaRPr lang="en-US" sz="1800" dirty="0">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x-IV_mathan" sz="1800" smtClean="0">
                          <a:effectLst/>
                          <a:latin typeface="Cambria Math" panose="02040503050406030204" pitchFamily="18" charset="0"/>
                        </a:rPr>
                        <m:t>𝐸𝑚𝑏𝑒𝑑𝑑𝑖𝑛𝑔</m:t>
                      </m:r>
                      <m:r>
                        <a:rPr lang="en-US" sz="1800" b="0" i="1" smtClean="0">
                          <a:effectLst/>
                          <a:latin typeface="Cambria Math" panose="02040503050406030204" pitchFamily="18" charset="0"/>
                        </a:rPr>
                        <m:t>𝑂𝑓</m:t>
                      </m:r>
                      <m:r>
                        <a:rPr lang="x-IV_mathan" sz="1800">
                          <a:effectLst/>
                          <a:latin typeface="Cambria Math" panose="02040503050406030204" pitchFamily="18" charset="0"/>
                        </a:rPr>
                        <m:t>𝐷𝑜𝑐𝑢𝑚𝑒𝑛𝑡</m:t>
                      </m:r>
                      <m:r>
                        <a:rPr lang="x-IV_mathan" sz="1800">
                          <a:effectLst/>
                          <a:latin typeface="Cambria Math" panose="02040503050406030204" pitchFamily="18" charset="0"/>
                        </a:rPr>
                        <m:t>=</m:t>
                      </m:r>
                      <m:r>
                        <a:rPr lang="x-IV_mathan" sz="1800" i="1">
                          <a:effectLst/>
                          <a:latin typeface="Cambria Math" panose="02040503050406030204" pitchFamily="18" charset="0"/>
                        </a:rPr>
                        <m:t> </m:t>
                      </m:r>
                      <m:nary>
                        <m:naryPr>
                          <m:chr m:val="∑"/>
                          <m:supHide m:val="on"/>
                          <m:ctrlPr>
                            <a:rPr lang="x-IV_mathan" sz="1800" i="1">
                              <a:effectLst/>
                              <a:latin typeface="Cambria Math" panose="02040503050406030204" pitchFamily="18" charset="0"/>
                            </a:rPr>
                          </m:ctrlPr>
                        </m:naryPr>
                        <m:sub>
                          <m:r>
                            <a:rPr lang="x-IV_mathan" sz="1800">
                              <a:effectLst/>
                              <a:latin typeface="Cambria Math" panose="02040503050406030204" pitchFamily="18" charset="0"/>
                            </a:rPr>
                            <m:t>𝑖</m:t>
                          </m:r>
                          <m:r>
                            <a:rPr lang="x-IV_mathan" sz="1800">
                              <a:effectLst/>
                              <a:latin typeface="Cambria Math" panose="02040503050406030204" pitchFamily="18" charset="0"/>
                            </a:rPr>
                            <m:t>∈</m:t>
                          </m:r>
                          <m:r>
                            <a:rPr lang="x-IV_mathan" sz="1800">
                              <a:effectLst/>
                              <a:latin typeface="Cambria Math" panose="02040503050406030204" pitchFamily="18" charset="0"/>
                            </a:rPr>
                            <m:t>𝑊𝑜𝑟𝑑𝑠</m:t>
                          </m:r>
                        </m:sub>
                        <m:sup/>
                        <m:e>
                          <m:r>
                            <a:rPr lang="x-IV_mathan" sz="1800">
                              <a:effectLst/>
                              <a:latin typeface="Cambria Math" panose="02040503050406030204" pitchFamily="18" charset="0"/>
                            </a:rPr>
                            <m:t>𝐸𝑚𝑏𝑒𝑑𝑑𝑖𝑛𝑔𝑂𝑓𝑊𝑜𝑟</m:t>
                          </m:r>
                          <m:sSub>
                            <m:sSubPr>
                              <m:ctrlPr>
                                <a:rPr lang="x-IV_mathan" sz="1800" i="1">
                                  <a:effectLst/>
                                  <a:latin typeface="Cambria Math" panose="02040503050406030204" pitchFamily="18" charset="0"/>
                                </a:rPr>
                              </m:ctrlPr>
                            </m:sSubPr>
                            <m:e>
                              <m:r>
                                <a:rPr lang="x-IV_mathan" sz="1800">
                                  <a:effectLst/>
                                  <a:latin typeface="Cambria Math" panose="02040503050406030204" pitchFamily="18" charset="0"/>
                                </a:rPr>
                                <m:t>𝑑</m:t>
                              </m:r>
                            </m:e>
                            <m:sub>
                              <m:r>
                                <a:rPr lang="x-IV_mathan" sz="1800">
                                  <a:effectLst/>
                                  <a:latin typeface="Cambria Math" panose="02040503050406030204" pitchFamily="18" charset="0"/>
                                </a:rPr>
                                <m:t>𝑖</m:t>
                              </m:r>
                            </m:sub>
                          </m:sSub>
                        </m:e>
                      </m:nary>
                    </m:oMath>
                  </m:oMathPara>
                </a14:m>
                <a:endParaRPr lang="en-US" dirty="0"/>
              </a:p>
              <a:p>
                <a:r>
                  <a:rPr lang="en-US" sz="1800" dirty="0">
                    <a:effectLst/>
                    <a:latin typeface="Calibri" panose="020F0502020204030204" pitchFamily="34" charset="0"/>
                  </a:rPr>
                  <a:t>Just sum over the Node Embeddings that are in the graph/subgraph  (similar of what we have in language</a:t>
                </a:r>
                <a:endParaRPr lang="en-US" dirty="0"/>
              </a:p>
            </p:txBody>
          </p:sp>
        </mc:Choice>
        <mc:Fallback xmlns="">
          <p:sp>
            <p:nvSpPr>
              <p:cNvPr id="3" name="Content Placeholder 2">
                <a:extLst>
                  <a:ext uri="{FF2B5EF4-FFF2-40B4-BE49-F238E27FC236}">
                    <a16:creationId xmlns:a16="http://schemas.microsoft.com/office/drawing/2014/main" id="{5FB91C98-330A-446E-8A14-1BB70B4F3F0B}"/>
                  </a:ext>
                </a:extLst>
              </p:cNvPr>
              <p:cNvSpPr>
                <a:spLocks noGrp="1" noRot="1" noChangeAspect="1" noMove="1" noResize="1" noEditPoints="1" noAdjustHandles="1" noChangeArrowheads="1" noChangeShapeType="1" noTextEdit="1"/>
              </p:cNvSpPr>
              <p:nvPr>
                <p:ph idx="1"/>
              </p:nvPr>
            </p:nvSpPr>
            <p:spPr>
              <a:xfrm>
                <a:off x="478369" y="962244"/>
                <a:ext cx="11473384" cy="1613070"/>
              </a:xfrm>
              <a:blipFill>
                <a:blip r:embed="rId2"/>
                <a:stretch>
                  <a:fillRect l="-1275" t="-26136" b="-65152"/>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4ED49ECD-ADDA-4270-8F6E-61DEECE0C4EE}"/>
              </a:ext>
            </a:extLst>
          </p:cNvPr>
          <p:cNvSpPr txBox="1">
            <a:spLocks/>
          </p:cNvSpPr>
          <p:nvPr/>
        </p:nvSpPr>
        <p:spPr bwMode="gray">
          <a:xfrm>
            <a:off x="478369" y="3359906"/>
            <a:ext cx="11473384" cy="1112933"/>
          </a:xfrm>
          <a:prstGeom prst="rect">
            <a:avLst/>
          </a:prstGeom>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b="1" dirty="0"/>
              <a:t>Virtual node</a:t>
            </a:r>
            <a:r>
              <a:rPr lang="en-US" dirty="0"/>
              <a:t>: </a:t>
            </a:r>
          </a:p>
          <a:p>
            <a:r>
              <a:rPr lang="en-US" sz="1800" dirty="0">
                <a:latin typeface="Calibri" panose="020F0502020204030204" pitchFamily="34" charset="0"/>
              </a:rPr>
              <a:t>Create a </a:t>
            </a:r>
            <a:r>
              <a:rPr lang="en-US" sz="1800" dirty="0">
                <a:effectLst/>
                <a:latin typeface="Calibri" panose="020F0502020204030204" pitchFamily="34" charset="0"/>
              </a:rPr>
              <a:t>virtual that connects all nodes in a subgraph. Runs node embeddings for all nodes in the subgraph and the virtual node. The embedding of the virtual node will be the embedding of the subgraph.</a:t>
            </a:r>
            <a:endParaRPr lang="en-US" dirty="0"/>
          </a:p>
        </p:txBody>
      </p:sp>
      <p:grpSp>
        <p:nvGrpSpPr>
          <p:cNvPr id="6" name="Group 5">
            <a:extLst>
              <a:ext uri="{FF2B5EF4-FFF2-40B4-BE49-F238E27FC236}">
                <a16:creationId xmlns:a16="http://schemas.microsoft.com/office/drawing/2014/main" id="{A7E3C851-3C87-4CF9-A21E-EAAD8E48F405}"/>
              </a:ext>
            </a:extLst>
          </p:cNvPr>
          <p:cNvGrpSpPr/>
          <p:nvPr/>
        </p:nvGrpSpPr>
        <p:grpSpPr>
          <a:xfrm>
            <a:off x="5197254" y="4964396"/>
            <a:ext cx="1557205" cy="1481112"/>
            <a:chOff x="9938188" y="4606083"/>
            <a:chExt cx="2128477" cy="2018946"/>
          </a:xfrm>
        </p:grpSpPr>
        <p:sp>
          <p:nvSpPr>
            <p:cNvPr id="7" name="Oval 6">
              <a:extLst>
                <a:ext uri="{FF2B5EF4-FFF2-40B4-BE49-F238E27FC236}">
                  <a16:creationId xmlns:a16="http://schemas.microsoft.com/office/drawing/2014/main" id="{A42F86D2-B1C2-44E2-A14C-A6CBF581B10D}"/>
                </a:ext>
              </a:extLst>
            </p:cNvPr>
            <p:cNvSpPr/>
            <p:nvPr/>
          </p:nvSpPr>
          <p:spPr bwMode="gray">
            <a:xfrm>
              <a:off x="9938188" y="5000553"/>
              <a:ext cx="414216" cy="414216"/>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8" name="Oval 7">
              <a:extLst>
                <a:ext uri="{FF2B5EF4-FFF2-40B4-BE49-F238E27FC236}">
                  <a16:creationId xmlns:a16="http://schemas.microsoft.com/office/drawing/2014/main" id="{CD3A7638-2158-4F28-8BA4-07391C4FB427}"/>
                </a:ext>
              </a:extLst>
            </p:cNvPr>
            <p:cNvSpPr/>
            <p:nvPr/>
          </p:nvSpPr>
          <p:spPr bwMode="gray">
            <a:xfrm>
              <a:off x="9938188" y="5928236"/>
              <a:ext cx="414216" cy="414216"/>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9" name="Oval 8">
              <a:extLst>
                <a:ext uri="{FF2B5EF4-FFF2-40B4-BE49-F238E27FC236}">
                  <a16:creationId xmlns:a16="http://schemas.microsoft.com/office/drawing/2014/main" id="{97D6B320-D05D-4394-B83D-4CF725E7AF6B}"/>
                </a:ext>
              </a:extLst>
            </p:cNvPr>
            <p:cNvSpPr/>
            <p:nvPr/>
          </p:nvSpPr>
          <p:spPr bwMode="gray">
            <a:xfrm>
              <a:off x="10972096" y="5387317"/>
              <a:ext cx="414216" cy="414216"/>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10" name="Straight Arrow Connector 9">
              <a:extLst>
                <a:ext uri="{FF2B5EF4-FFF2-40B4-BE49-F238E27FC236}">
                  <a16:creationId xmlns:a16="http://schemas.microsoft.com/office/drawing/2014/main" id="{C40B44DC-32C8-40E2-9795-ACA275AF6AE8}"/>
                </a:ext>
              </a:extLst>
            </p:cNvPr>
            <p:cNvCxnSpPr>
              <a:cxnSpLocks/>
              <a:stCxn id="7" idx="4"/>
              <a:endCxn id="8" idx="0"/>
            </p:cNvCxnSpPr>
            <p:nvPr/>
          </p:nvCxnSpPr>
          <p:spPr bwMode="gray">
            <a:xfrm>
              <a:off x="10145296" y="5414769"/>
              <a:ext cx="0" cy="513467"/>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F7861BBB-9132-4421-8973-B4FDA29AB66E}"/>
                </a:ext>
              </a:extLst>
            </p:cNvPr>
            <p:cNvSpPr/>
            <p:nvPr/>
          </p:nvSpPr>
          <p:spPr bwMode="gray">
            <a:xfrm>
              <a:off x="11214165" y="6210813"/>
              <a:ext cx="414216" cy="414216"/>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sp>
          <p:nvSpPr>
            <p:cNvPr id="12" name="Oval 11">
              <a:extLst>
                <a:ext uri="{FF2B5EF4-FFF2-40B4-BE49-F238E27FC236}">
                  <a16:creationId xmlns:a16="http://schemas.microsoft.com/office/drawing/2014/main" id="{28259FFA-DD1C-475B-9D50-F84901A3A30D}"/>
                </a:ext>
              </a:extLst>
            </p:cNvPr>
            <p:cNvSpPr/>
            <p:nvPr/>
          </p:nvSpPr>
          <p:spPr bwMode="gray">
            <a:xfrm>
              <a:off x="11053577" y="4606083"/>
              <a:ext cx="414216" cy="414216"/>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13" name="Oval 12">
              <a:extLst>
                <a:ext uri="{FF2B5EF4-FFF2-40B4-BE49-F238E27FC236}">
                  <a16:creationId xmlns:a16="http://schemas.microsoft.com/office/drawing/2014/main" id="{0F2ED4CB-272E-441B-86C7-0568AF00804B}"/>
                </a:ext>
              </a:extLst>
            </p:cNvPr>
            <p:cNvSpPr/>
            <p:nvPr/>
          </p:nvSpPr>
          <p:spPr bwMode="gray">
            <a:xfrm>
              <a:off x="11652449" y="5207661"/>
              <a:ext cx="414216" cy="414216"/>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14" name="Straight Arrow Connector 13">
              <a:extLst>
                <a:ext uri="{FF2B5EF4-FFF2-40B4-BE49-F238E27FC236}">
                  <a16:creationId xmlns:a16="http://schemas.microsoft.com/office/drawing/2014/main" id="{646294AF-8A66-488F-93EB-9277C71A95D3}"/>
                </a:ext>
              </a:extLst>
            </p:cNvPr>
            <p:cNvCxnSpPr>
              <a:cxnSpLocks/>
              <a:stCxn id="9" idx="0"/>
              <a:endCxn id="12" idx="4"/>
            </p:cNvCxnSpPr>
            <p:nvPr/>
          </p:nvCxnSpPr>
          <p:spPr bwMode="gray">
            <a:xfrm flipV="1">
              <a:off x="11179204" y="5020299"/>
              <a:ext cx="81481" cy="367018"/>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790B6040-7ADA-48E0-9962-7B536470FC27}"/>
                </a:ext>
              </a:extLst>
            </p:cNvPr>
            <p:cNvCxnSpPr>
              <a:cxnSpLocks/>
              <a:stCxn id="9" idx="7"/>
              <a:endCxn id="13" idx="2"/>
            </p:cNvCxnSpPr>
            <p:nvPr/>
          </p:nvCxnSpPr>
          <p:spPr bwMode="gray">
            <a:xfrm flipV="1">
              <a:off x="11325651" y="5414769"/>
              <a:ext cx="326798" cy="33209"/>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0D1952B-DBBF-4933-B6F3-9362389126EC}"/>
                </a:ext>
              </a:extLst>
            </p:cNvPr>
            <p:cNvCxnSpPr>
              <a:cxnSpLocks/>
              <a:stCxn id="12" idx="5"/>
              <a:endCxn id="13" idx="1"/>
            </p:cNvCxnSpPr>
            <p:nvPr/>
          </p:nvCxnSpPr>
          <p:spPr bwMode="gray">
            <a:xfrm>
              <a:off x="11407132" y="4959638"/>
              <a:ext cx="305978" cy="308684"/>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F415850-9877-4E12-A1DD-CEE87AE84C06}"/>
                </a:ext>
              </a:extLst>
            </p:cNvPr>
            <p:cNvCxnSpPr>
              <a:cxnSpLocks/>
              <a:stCxn id="8" idx="5"/>
              <a:endCxn id="11" idx="2"/>
            </p:cNvCxnSpPr>
            <p:nvPr/>
          </p:nvCxnSpPr>
          <p:spPr bwMode="gray">
            <a:xfrm>
              <a:off x="10291743" y="6281791"/>
              <a:ext cx="922422" cy="136130"/>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41D1A041-FBB3-4AE7-B10E-BD6EB71CF541}"/>
                </a:ext>
              </a:extLst>
            </p:cNvPr>
            <p:cNvCxnSpPr>
              <a:cxnSpLocks/>
              <a:stCxn id="7" idx="5"/>
              <a:endCxn id="11" idx="1"/>
            </p:cNvCxnSpPr>
            <p:nvPr/>
          </p:nvCxnSpPr>
          <p:spPr bwMode="gray">
            <a:xfrm>
              <a:off x="10291743" y="5354108"/>
              <a:ext cx="983083" cy="917366"/>
            </a:xfrm>
            <a:prstGeom prst="straightConnector1">
              <a:avLst/>
            </a:prstGeom>
            <a:ln w="127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9" name="Oval 18">
            <a:extLst>
              <a:ext uri="{FF2B5EF4-FFF2-40B4-BE49-F238E27FC236}">
                <a16:creationId xmlns:a16="http://schemas.microsoft.com/office/drawing/2014/main" id="{DBBD1ED8-E48E-441F-B167-EB3A2AE0A7F5}"/>
              </a:ext>
            </a:extLst>
          </p:cNvPr>
          <p:cNvSpPr/>
          <p:nvPr/>
        </p:nvSpPr>
        <p:spPr bwMode="gray">
          <a:xfrm>
            <a:off x="4348331" y="4879110"/>
            <a:ext cx="683322" cy="457633"/>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V1</a:t>
            </a:r>
          </a:p>
        </p:txBody>
      </p:sp>
      <p:sp>
        <p:nvSpPr>
          <p:cNvPr id="21" name="Oval 20">
            <a:extLst>
              <a:ext uri="{FF2B5EF4-FFF2-40B4-BE49-F238E27FC236}">
                <a16:creationId xmlns:a16="http://schemas.microsoft.com/office/drawing/2014/main" id="{D05E1FAC-3160-4B5A-B98D-370F61D3BB88}"/>
              </a:ext>
            </a:extLst>
          </p:cNvPr>
          <p:cNvSpPr/>
          <p:nvPr/>
        </p:nvSpPr>
        <p:spPr bwMode="gray">
          <a:xfrm>
            <a:off x="6614624" y="4551264"/>
            <a:ext cx="683322" cy="457633"/>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V2</a:t>
            </a:r>
          </a:p>
        </p:txBody>
      </p:sp>
      <p:cxnSp>
        <p:nvCxnSpPr>
          <p:cNvPr id="23" name="Straight Connector 22">
            <a:extLst>
              <a:ext uri="{FF2B5EF4-FFF2-40B4-BE49-F238E27FC236}">
                <a16:creationId xmlns:a16="http://schemas.microsoft.com/office/drawing/2014/main" id="{0E58AA22-3212-44E6-A44E-78CAA414CE06}"/>
              </a:ext>
            </a:extLst>
          </p:cNvPr>
          <p:cNvCxnSpPr>
            <a:cxnSpLocks/>
            <a:stCxn id="19" idx="4"/>
            <a:endCxn id="7" idx="1"/>
          </p:cNvCxnSpPr>
          <p:nvPr/>
        </p:nvCxnSpPr>
        <p:spPr bwMode="gray">
          <a:xfrm flipV="1">
            <a:off x="4689992" y="5298283"/>
            <a:ext cx="551642" cy="3846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DBA0DDE-EF88-4D76-BA19-C946D0DB7A67}"/>
              </a:ext>
            </a:extLst>
          </p:cNvPr>
          <p:cNvCxnSpPr>
            <a:cxnSpLocks/>
            <a:stCxn id="19" idx="4"/>
            <a:endCxn id="8" idx="1"/>
          </p:cNvCxnSpPr>
          <p:nvPr/>
        </p:nvCxnSpPr>
        <p:spPr bwMode="gray">
          <a:xfrm>
            <a:off x="4689992" y="5336743"/>
            <a:ext cx="551642" cy="64209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7A13DA7-274D-4502-B555-D35CBF86991E}"/>
              </a:ext>
            </a:extLst>
          </p:cNvPr>
          <p:cNvCxnSpPr>
            <a:cxnSpLocks/>
            <a:stCxn id="19" idx="4"/>
            <a:endCxn id="11" idx="2"/>
          </p:cNvCxnSpPr>
          <p:nvPr/>
        </p:nvCxnSpPr>
        <p:spPr bwMode="gray">
          <a:xfrm>
            <a:off x="4689992" y="5336743"/>
            <a:ext cx="1440774" cy="95682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427685-EEAF-4EA4-AA6C-AAB0C3662818}"/>
              </a:ext>
            </a:extLst>
          </p:cNvPr>
          <p:cNvCxnSpPr>
            <a:cxnSpLocks/>
            <a:stCxn id="21" idx="3"/>
            <a:endCxn id="12" idx="7"/>
          </p:cNvCxnSpPr>
          <p:nvPr/>
        </p:nvCxnSpPr>
        <p:spPr bwMode="gray">
          <a:xfrm flipH="1">
            <a:off x="6271941" y="4941878"/>
            <a:ext cx="442753" cy="670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C495E6E-5146-4096-87F6-69411C7D1EB3}"/>
              </a:ext>
            </a:extLst>
          </p:cNvPr>
          <p:cNvCxnSpPr>
            <a:cxnSpLocks/>
            <a:stCxn id="21" idx="3"/>
            <a:endCxn id="13" idx="0"/>
          </p:cNvCxnSpPr>
          <p:nvPr/>
        </p:nvCxnSpPr>
        <p:spPr bwMode="gray">
          <a:xfrm flipH="1">
            <a:off x="6602938" y="4941878"/>
            <a:ext cx="111756" cy="46384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FCB0CD7-AAA6-4E30-8144-693923867854}"/>
              </a:ext>
            </a:extLst>
          </p:cNvPr>
          <p:cNvCxnSpPr>
            <a:cxnSpLocks/>
            <a:stCxn id="21" idx="3"/>
            <a:endCxn id="9" idx="7"/>
          </p:cNvCxnSpPr>
          <p:nvPr/>
        </p:nvCxnSpPr>
        <p:spPr bwMode="gray">
          <a:xfrm flipH="1">
            <a:off x="6212330" y="4941878"/>
            <a:ext cx="502364" cy="64013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30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animBg="1"/>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3CBF4-3487-41E3-AB04-C9881D74347F}"/>
              </a:ext>
            </a:extLst>
          </p:cNvPr>
          <p:cNvSpPr>
            <a:spLocks noGrp="1"/>
          </p:cNvSpPr>
          <p:nvPr>
            <p:ph type="title"/>
          </p:nvPr>
        </p:nvSpPr>
        <p:spPr/>
        <p:txBody>
          <a:bodyPr/>
          <a:lstStyle/>
          <a:p>
            <a:r>
              <a:rPr lang="en-US" dirty="0"/>
              <a:t>Graph Embedding Methods – Anonymous Walks</a:t>
            </a:r>
          </a:p>
        </p:txBody>
      </p:sp>
      <p:sp>
        <p:nvSpPr>
          <p:cNvPr id="4" name="Slide Number Placeholder 3">
            <a:extLst>
              <a:ext uri="{FF2B5EF4-FFF2-40B4-BE49-F238E27FC236}">
                <a16:creationId xmlns:a16="http://schemas.microsoft.com/office/drawing/2014/main" id="{10AF09F1-5C99-41F4-B7D0-7963C68E214E}"/>
              </a:ext>
            </a:extLst>
          </p:cNvPr>
          <p:cNvSpPr>
            <a:spLocks noGrp="1"/>
          </p:cNvSpPr>
          <p:nvPr>
            <p:ph type="sldNum" sz="quarter" idx="12"/>
          </p:nvPr>
        </p:nvSpPr>
        <p:spPr/>
        <p:txBody>
          <a:bodyPr/>
          <a:lstStyle/>
          <a:p>
            <a:fld id="{81561042-0DC2-4A04-AA50-F6D44EB20EBA}" type="slidenum">
              <a:rPr lang="en-US" smtClean="0"/>
              <a:t>88</a:t>
            </a:fld>
            <a:endParaRPr lang="en-US"/>
          </a:p>
        </p:txBody>
      </p:sp>
      <p:pic>
        <p:nvPicPr>
          <p:cNvPr id="44" name="Picture 43">
            <a:extLst>
              <a:ext uri="{FF2B5EF4-FFF2-40B4-BE49-F238E27FC236}">
                <a16:creationId xmlns:a16="http://schemas.microsoft.com/office/drawing/2014/main" id="{ED1C349B-A124-42DB-9A2B-492253869DD1}"/>
              </a:ext>
            </a:extLst>
          </p:cNvPr>
          <p:cNvPicPr>
            <a:picLocks noChangeAspect="1"/>
          </p:cNvPicPr>
          <p:nvPr/>
        </p:nvPicPr>
        <p:blipFill>
          <a:blip r:embed="rId2"/>
          <a:stretch>
            <a:fillRect/>
          </a:stretch>
        </p:blipFill>
        <p:spPr>
          <a:xfrm>
            <a:off x="487284" y="1224627"/>
            <a:ext cx="3269395" cy="2438647"/>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3AF2A8C-3505-493A-9171-17B9D10A74E8}"/>
                  </a:ext>
                </a:extLst>
              </p:cNvPr>
              <p:cNvSpPr txBox="1"/>
              <p:nvPr/>
            </p:nvSpPr>
            <p:spPr bwMode="gray">
              <a:xfrm>
                <a:off x="4275295" y="1273480"/>
                <a:ext cx="2404473" cy="266424"/>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Probability of a walk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𝑖</m:t>
                        </m:r>
                      </m:sub>
                    </m:sSub>
                  </m:oMath>
                </a14:m>
                <a:endParaRPr lang="en-US" sz="1200" dirty="0" err="1"/>
              </a:p>
            </p:txBody>
          </p:sp>
        </mc:Choice>
        <mc:Fallback xmlns="">
          <p:sp>
            <p:nvSpPr>
              <p:cNvPr id="52" name="TextBox 51">
                <a:extLst>
                  <a:ext uri="{FF2B5EF4-FFF2-40B4-BE49-F238E27FC236}">
                    <a16:creationId xmlns:a16="http://schemas.microsoft.com/office/drawing/2014/main" id="{F3AF2A8C-3505-493A-9171-17B9D10A74E8}"/>
                  </a:ext>
                </a:extLst>
              </p:cNvPr>
              <p:cNvSpPr txBox="1">
                <a:spLocks noRot="1" noChangeAspect="1" noMove="1" noResize="1" noEditPoints="1" noAdjustHandles="1" noChangeArrowheads="1" noChangeShapeType="1" noTextEdit="1"/>
              </p:cNvSpPr>
              <p:nvPr/>
            </p:nvSpPr>
            <p:spPr bwMode="gray">
              <a:xfrm>
                <a:off x="4275295" y="1273480"/>
                <a:ext cx="2404473" cy="266424"/>
              </a:xfrm>
              <a:prstGeom prst="rect">
                <a:avLst/>
              </a:prstGeom>
              <a:blipFill>
                <a:blip r:embed="rId3"/>
                <a:stretch>
                  <a:fillRect l="-3797" t="-18182" b="-2273"/>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C9265E0D-9D1F-41A7-A4E6-28BE4399094B}"/>
              </a:ext>
            </a:extLst>
          </p:cNvPr>
          <p:cNvSpPr txBox="1"/>
          <p:nvPr/>
        </p:nvSpPr>
        <p:spPr bwMode="gray">
          <a:xfrm>
            <a:off x="57538" y="6433459"/>
            <a:ext cx="7316656" cy="430887"/>
          </a:xfrm>
          <a:prstGeom prst="rect">
            <a:avLst/>
          </a:prstGeom>
          <a:noFill/>
        </p:spPr>
        <p:txBody>
          <a:bodyPr wrap="square">
            <a:spAutoFit/>
          </a:bodyPr>
          <a:lstStyle/>
          <a:p>
            <a:r>
              <a:rPr lang="en-US" sz="1100" dirty="0"/>
              <a:t>Ivanov, S., &amp; </a:t>
            </a:r>
            <a:r>
              <a:rPr lang="en-US" sz="1100" dirty="0" err="1"/>
              <a:t>Burnaev</a:t>
            </a:r>
            <a:r>
              <a:rPr lang="en-US" sz="1100" dirty="0"/>
              <a:t>, E. (2019). Anonymous walk embeddings. ICML, </a:t>
            </a:r>
            <a:r>
              <a:rPr lang="en-US" sz="1100" i="1" dirty="0" err="1"/>
              <a:t>arXiv</a:t>
            </a:r>
            <a:r>
              <a:rPr lang="en-US" sz="1100" i="1" dirty="0"/>
              <a:t> preprint arXiv:1805.11921</a:t>
            </a:r>
            <a:r>
              <a:rPr lang="en-US" sz="1100" dirty="0"/>
              <a:t>.</a:t>
            </a:r>
          </a:p>
        </p:txBody>
      </p:sp>
      <p:sp>
        <p:nvSpPr>
          <p:cNvPr id="42" name="Content Placeholder 2">
            <a:extLst>
              <a:ext uri="{FF2B5EF4-FFF2-40B4-BE49-F238E27FC236}">
                <a16:creationId xmlns:a16="http://schemas.microsoft.com/office/drawing/2014/main" id="{F666C5D4-60FC-4F6A-B0F2-D046FB34708C}"/>
              </a:ext>
            </a:extLst>
          </p:cNvPr>
          <p:cNvSpPr txBox="1">
            <a:spLocks/>
          </p:cNvSpPr>
          <p:nvPr/>
        </p:nvSpPr>
        <p:spPr bwMode="gray">
          <a:xfrm>
            <a:off x="478369" y="3760990"/>
            <a:ext cx="2949134" cy="666849"/>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sz="1800" dirty="0">
                <a:latin typeface="Calibri" panose="020F0502020204030204" pitchFamily="34" charset="0"/>
              </a:rPr>
              <a:t>keep track of the order in which the nodes were visited.</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BD9CAE9-29E6-4B71-8CB3-8E7752DFA231}"/>
                  </a:ext>
                </a:extLst>
              </p:cNvPr>
              <p:cNvSpPr txBox="1"/>
              <p:nvPr/>
            </p:nvSpPr>
            <p:spPr bwMode="gray">
              <a:xfrm>
                <a:off x="4224381" y="2382423"/>
                <a:ext cx="2607249" cy="51625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prob. of a random walk </a:t>
                </a:r>
                <a14:m>
                  <m:oMath xmlns:m="http://schemas.openxmlformats.org/officeDocument/2006/math">
                    <m:r>
                      <a:rPr lang="en-US" sz="1200" i="1" dirty="0" smtClean="0">
                        <a:latin typeface="Cambria Math" panose="02040503050406030204" pitchFamily="18" charset="0"/>
                      </a:rPr>
                      <m:t>𝑤</m:t>
                    </m:r>
                  </m:oMath>
                </a14:m>
                <a:endParaRPr lang="en-US" sz="1200" dirty="0"/>
              </a:p>
              <a:p>
                <a:pPr>
                  <a:spcBef>
                    <a:spcPts val="300"/>
                  </a:spcBef>
                  <a:spcAft>
                    <a:spcPts val="300"/>
                  </a:spcAft>
                  <a:buClr>
                    <a:schemeClr val="accent1"/>
                  </a:buClr>
                  <a:buSzPct val="90000"/>
                </a:pP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𝑤</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𝑊</m:t>
                        </m:r>
                      </m:sub>
                      <m:sup/>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e>
                    </m:nary>
                  </m:oMath>
                </a14:m>
                <a:r>
                  <a:rPr lang="en-US" dirty="0"/>
                  <a:t>  </a:t>
                </a:r>
              </a:p>
            </p:txBody>
          </p:sp>
        </mc:Choice>
        <mc:Fallback xmlns="">
          <p:sp>
            <p:nvSpPr>
              <p:cNvPr id="55" name="TextBox 54">
                <a:extLst>
                  <a:ext uri="{FF2B5EF4-FFF2-40B4-BE49-F238E27FC236}">
                    <a16:creationId xmlns:a16="http://schemas.microsoft.com/office/drawing/2014/main" id="{4BD9CAE9-29E6-4B71-8CB3-8E7752DFA231}"/>
                  </a:ext>
                </a:extLst>
              </p:cNvPr>
              <p:cNvSpPr txBox="1">
                <a:spLocks noRot="1" noChangeAspect="1" noMove="1" noResize="1" noEditPoints="1" noAdjustHandles="1" noChangeArrowheads="1" noChangeShapeType="1" noTextEdit="1"/>
              </p:cNvSpPr>
              <p:nvPr/>
            </p:nvSpPr>
            <p:spPr bwMode="gray">
              <a:xfrm>
                <a:off x="4224381" y="2382423"/>
                <a:ext cx="2607249" cy="516255"/>
              </a:xfrm>
              <a:prstGeom prst="rect">
                <a:avLst/>
              </a:prstGeom>
              <a:blipFill>
                <a:blip r:embed="rId4"/>
                <a:stretch>
                  <a:fillRect l="-3738" t="-43529" b="-145882"/>
                </a:stretch>
              </a:blipFill>
            </p:spPr>
            <p:txBody>
              <a:bodyPr/>
              <a:lstStyle/>
              <a:p>
                <a:r>
                  <a:rPr lang="en-US">
                    <a:noFill/>
                  </a:rPr>
                  <a:t> </a:t>
                </a:r>
              </a:p>
            </p:txBody>
          </p:sp>
        </mc:Fallback>
      </mc:AlternateContent>
      <p:pic>
        <p:nvPicPr>
          <p:cNvPr id="57" name="Picture 56">
            <a:extLst>
              <a:ext uri="{FF2B5EF4-FFF2-40B4-BE49-F238E27FC236}">
                <a16:creationId xmlns:a16="http://schemas.microsoft.com/office/drawing/2014/main" id="{60DC9516-8D8F-4013-945E-10059A33E8A1}"/>
              </a:ext>
            </a:extLst>
          </p:cNvPr>
          <p:cNvPicPr>
            <a:picLocks noChangeAspect="1"/>
          </p:cNvPicPr>
          <p:nvPr/>
        </p:nvPicPr>
        <p:blipFill>
          <a:blip r:embed="rId5"/>
          <a:stretch>
            <a:fillRect/>
          </a:stretch>
        </p:blipFill>
        <p:spPr>
          <a:xfrm>
            <a:off x="3639023" y="1539904"/>
            <a:ext cx="3536486" cy="728894"/>
          </a:xfrm>
          <a:prstGeom prst="rect">
            <a:avLst/>
          </a:prstGeom>
        </p:spPr>
      </p:pic>
      <p:pic>
        <p:nvPicPr>
          <p:cNvPr id="26" name="Picture 25">
            <a:extLst>
              <a:ext uri="{FF2B5EF4-FFF2-40B4-BE49-F238E27FC236}">
                <a16:creationId xmlns:a16="http://schemas.microsoft.com/office/drawing/2014/main" id="{FEE1AFDE-702E-4086-AB38-BAD784D08E3E}"/>
              </a:ext>
            </a:extLst>
          </p:cNvPr>
          <p:cNvPicPr>
            <a:picLocks noChangeAspect="1"/>
          </p:cNvPicPr>
          <p:nvPr/>
        </p:nvPicPr>
        <p:blipFill>
          <a:blip r:embed="rId6"/>
          <a:stretch>
            <a:fillRect/>
          </a:stretch>
        </p:blipFill>
        <p:spPr>
          <a:xfrm>
            <a:off x="7195299" y="1273480"/>
            <a:ext cx="4939163" cy="5261798"/>
          </a:xfrm>
          <a:prstGeom prst="rect">
            <a:avLst/>
          </a:prstGeom>
        </p:spPr>
      </p:pic>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CB6DAEF-F6BC-492C-B998-F53A90C7F842}"/>
                  </a:ext>
                </a:extLst>
              </p:cNvPr>
              <p:cNvSpPr txBox="1"/>
              <p:nvPr/>
            </p:nvSpPr>
            <p:spPr bwMode="gray">
              <a:xfrm>
                <a:off x="4224382" y="3269120"/>
                <a:ext cx="2607249" cy="31044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prob. of anonymous walk </a:t>
                </a:r>
                <a14:m>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𝑎</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𝑢</m:t>
                        </m:r>
                      </m:sup>
                    </m:sSubSup>
                  </m:oMath>
                </a14:m>
                <a:endParaRPr lang="en-US" sz="1200" dirty="0"/>
              </a:p>
              <a:p>
                <a:pPr>
                  <a:spcBef>
                    <a:spcPts val="300"/>
                  </a:spcBef>
                  <a:spcAft>
                    <a:spcPts val="300"/>
                  </a:spcAft>
                  <a:buClr>
                    <a:schemeClr val="accent1"/>
                  </a:buClr>
                  <a:buSzPct val="90000"/>
                </a:pPr>
                <a:endParaRPr lang="en-US" sz="1200" dirty="0"/>
              </a:p>
            </p:txBody>
          </p:sp>
        </mc:Choice>
        <mc:Fallback xmlns="">
          <p:sp>
            <p:nvSpPr>
              <p:cNvPr id="58" name="TextBox 57">
                <a:extLst>
                  <a:ext uri="{FF2B5EF4-FFF2-40B4-BE49-F238E27FC236}">
                    <a16:creationId xmlns:a16="http://schemas.microsoft.com/office/drawing/2014/main" id="{7CB6DAEF-F6BC-492C-B998-F53A90C7F842}"/>
                  </a:ext>
                </a:extLst>
              </p:cNvPr>
              <p:cNvSpPr txBox="1">
                <a:spLocks noRot="1" noChangeAspect="1" noMove="1" noResize="1" noEditPoints="1" noAdjustHandles="1" noChangeArrowheads="1" noChangeShapeType="1" noTextEdit="1"/>
              </p:cNvSpPr>
              <p:nvPr/>
            </p:nvSpPr>
            <p:spPr bwMode="gray">
              <a:xfrm>
                <a:off x="4224382" y="3269120"/>
                <a:ext cx="2607249" cy="310446"/>
              </a:xfrm>
              <a:prstGeom prst="rect">
                <a:avLst/>
              </a:prstGeom>
              <a:blipFill>
                <a:blip r:embed="rId7"/>
                <a:stretch>
                  <a:fillRect l="-3738" t="-17647"/>
                </a:stretch>
              </a:blipFill>
            </p:spPr>
            <p:txBody>
              <a:bodyPr/>
              <a:lstStyle/>
              <a:p>
                <a:r>
                  <a:rPr lang="en-US">
                    <a:noFill/>
                  </a:rPr>
                  <a:t> </a:t>
                </a:r>
              </a:p>
            </p:txBody>
          </p:sp>
        </mc:Fallback>
      </mc:AlternateContent>
      <p:pic>
        <p:nvPicPr>
          <p:cNvPr id="60" name="Picture 59">
            <a:extLst>
              <a:ext uri="{FF2B5EF4-FFF2-40B4-BE49-F238E27FC236}">
                <a16:creationId xmlns:a16="http://schemas.microsoft.com/office/drawing/2014/main" id="{309BC878-26A2-40A1-A5EE-6EDEDB1B72AA}"/>
              </a:ext>
            </a:extLst>
          </p:cNvPr>
          <p:cNvPicPr>
            <a:picLocks noChangeAspect="1"/>
          </p:cNvPicPr>
          <p:nvPr/>
        </p:nvPicPr>
        <p:blipFill>
          <a:blip r:embed="rId8"/>
          <a:stretch>
            <a:fillRect/>
          </a:stretch>
        </p:blipFill>
        <p:spPr>
          <a:xfrm>
            <a:off x="4174343" y="3522611"/>
            <a:ext cx="2064225" cy="611428"/>
          </a:xfrm>
          <a:prstGeom prst="rect">
            <a:avLst/>
          </a:prstGeom>
        </p:spPr>
      </p:pic>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4A04A90-6D6C-4AEB-8996-795BB04C384F}"/>
                  </a:ext>
                </a:extLst>
              </p:cNvPr>
              <p:cNvSpPr txBox="1"/>
              <p:nvPr/>
            </p:nvSpPr>
            <p:spPr bwMode="gray">
              <a:xfrm>
                <a:off x="7524475" y="1495101"/>
                <a:ext cx="2615354" cy="114544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b="1" dirty="0"/>
                  <a:t>Goal:</a:t>
                </a:r>
                <a:r>
                  <a:rPr lang="en-US" sz="1200" dirty="0"/>
                  <a:t> predict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𝑊</m:t>
                        </m:r>
                      </m:e>
                      <m:sub>
                        <m:r>
                          <a:rPr lang="en-US" sz="1200" b="0" i="1" smtClean="0">
                            <a:latin typeface="Cambria Math" panose="02040503050406030204" pitchFamily="18" charset="0"/>
                          </a:rPr>
                          <m:t>4</m:t>
                        </m:r>
                      </m:sub>
                    </m:sSub>
                    <m:r>
                      <a:rPr lang="en-US" sz="1200" b="0" i="1" smtClean="0">
                        <a:latin typeface="Cambria Math" panose="02040503050406030204" pitchFamily="18" charset="0"/>
                      </a:rPr>
                      <m:t> </m:t>
                    </m:r>
                  </m:oMath>
                </a14:m>
                <a:r>
                  <a:rPr lang="en-US" sz="1200" dirty="0"/>
                  <a:t>by its surrounding context walks (</a:t>
                </a:r>
                <a14:m>
                  <m:oMath xmlns:m="http://schemas.openxmlformats.org/officeDocument/2006/math">
                    <m:sSub>
                      <m:sSubPr>
                        <m:ctrlPr>
                          <a:rPr lang="en-US" sz="1200" b="0" i="1" dirty="0" smtClean="0">
                            <a:latin typeface="Cambria Math" panose="02040503050406030204" pitchFamily="18" charset="0"/>
                          </a:rPr>
                        </m:ctrlPr>
                      </m:sSubPr>
                      <m:e>
                        <m:sSub>
                          <m:sSubPr>
                            <m:ctrlPr>
                              <a:rPr lang="en-US" sz="1200" b="0" i="1" dirty="0" smtClean="0">
                                <a:latin typeface="Cambria Math" panose="02040503050406030204" pitchFamily="18" charset="0"/>
                              </a:rPr>
                            </m:ctrlPr>
                          </m:sSubPr>
                          <m:e>
                            <m:r>
                              <a:rPr lang="en-US" sz="1200" i="1" dirty="0" smtClean="0">
                                <a:latin typeface="Cambria Math" panose="02040503050406030204" pitchFamily="18" charset="0"/>
                              </a:rPr>
                              <m:t>𝑤</m:t>
                            </m:r>
                          </m:e>
                          <m:sub>
                            <m:r>
                              <a:rPr lang="en-US" sz="1200" b="0" i="1" dirty="0" smtClean="0">
                                <a:latin typeface="Cambria Math" panose="02040503050406030204" pitchFamily="18" charset="0"/>
                              </a:rPr>
                              <m:t>1</m:t>
                            </m:r>
                          </m:sub>
                        </m:sSub>
                        <m:r>
                          <a:rPr lang="en-US" sz="1200" b="0" i="1" dirty="0" smtClean="0">
                            <a:latin typeface="Cambria Math" panose="02040503050406030204" pitchFamily="18" charset="0"/>
                          </a:rPr>
                          <m:t>,</m:t>
                        </m:r>
                      </m:e>
                      <m:sub>
                        <m:r>
                          <a:rPr lang="en-US" sz="1200" b="0" i="1" dirty="0" smtClean="0">
                            <a:latin typeface="Cambria Math" panose="02040503050406030204" pitchFamily="18" charset="0"/>
                          </a:rPr>
                          <m:t> </m:t>
                        </m:r>
                      </m:sub>
                    </m:sSub>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i="1" dirty="0" smtClean="0">
                            <a:latin typeface="Cambria Math" panose="02040503050406030204" pitchFamily="18" charset="0"/>
                          </a:rPr>
                          <m:t>𝑤</m:t>
                        </m:r>
                      </m:e>
                      <m:sub>
                        <m:r>
                          <a:rPr lang="en-US" sz="1200" b="0" i="1" dirty="0" smtClean="0">
                            <a:latin typeface="Cambria Math" panose="02040503050406030204" pitchFamily="18" charset="0"/>
                          </a:rPr>
                          <m:t>3</m:t>
                        </m:r>
                      </m:sub>
                    </m:sSub>
                  </m:oMath>
                </a14:m>
                <a:r>
                  <a:rPr lang="en-US" sz="1200" dirty="0"/>
                  <a:t>) and a graph vector </a:t>
                </a:r>
                <a14:m>
                  <m:oMath xmlns:m="http://schemas.openxmlformats.org/officeDocument/2006/math">
                    <m:r>
                      <a:rPr lang="en-US" sz="1200" i="1" dirty="0" smtClean="0">
                        <a:latin typeface="Cambria Math" panose="02040503050406030204" pitchFamily="18" charset="0"/>
                      </a:rPr>
                      <m:t>𝑑</m:t>
                    </m:r>
                  </m:oMath>
                </a14:m>
                <a:r>
                  <a:rPr lang="en-US" sz="1200" dirty="0"/>
                  <a:t>.</a:t>
                </a:r>
                <a:endParaRPr lang="en-US" sz="1200" dirty="0" err="1"/>
              </a:p>
            </p:txBody>
          </p:sp>
        </mc:Choice>
        <mc:Fallback xmlns="">
          <p:sp>
            <p:nvSpPr>
              <p:cNvPr id="47" name="TextBox 46">
                <a:extLst>
                  <a:ext uri="{FF2B5EF4-FFF2-40B4-BE49-F238E27FC236}">
                    <a16:creationId xmlns:a16="http://schemas.microsoft.com/office/drawing/2014/main" id="{24A04A90-6D6C-4AEB-8996-795BB04C384F}"/>
                  </a:ext>
                </a:extLst>
              </p:cNvPr>
              <p:cNvSpPr txBox="1">
                <a:spLocks noRot="1" noChangeAspect="1" noMove="1" noResize="1" noEditPoints="1" noAdjustHandles="1" noChangeArrowheads="1" noChangeShapeType="1" noTextEdit="1"/>
              </p:cNvSpPr>
              <p:nvPr/>
            </p:nvSpPr>
            <p:spPr bwMode="gray">
              <a:xfrm>
                <a:off x="7524475" y="1495101"/>
                <a:ext cx="2615354" cy="1145449"/>
              </a:xfrm>
              <a:prstGeom prst="rect">
                <a:avLst/>
              </a:prstGeom>
              <a:blipFill>
                <a:blip r:embed="rId9"/>
                <a:stretch>
                  <a:fillRect l="-3497" t="-425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1DB8345A-AFFC-4746-96DD-86BCAE05892B}"/>
              </a:ext>
            </a:extLst>
          </p:cNvPr>
          <p:cNvSpPr txBox="1"/>
          <p:nvPr/>
        </p:nvSpPr>
        <p:spPr bwMode="gray">
          <a:xfrm>
            <a:off x="2108182" y="4973028"/>
            <a:ext cx="2116199" cy="923330"/>
          </a:xfrm>
          <a:prstGeom prst="rect">
            <a:avLst/>
          </a:prstGeom>
          <a:solidFill>
            <a:schemeClr val="accent3">
              <a:lumMod val="20000"/>
              <a:lumOff val="80000"/>
            </a:schemeClr>
          </a:solidFill>
        </p:spPr>
        <p:txBody>
          <a:bodyPr wrap="square">
            <a:spAutoFit/>
          </a:bodyPr>
          <a:lstStyle/>
          <a:p>
            <a:pPr algn="l"/>
            <a:r>
              <a:rPr lang="en-US" b="1" dirty="0">
                <a:latin typeface="NimbusRomNo9L-Regu"/>
              </a:rPr>
              <a:t>Advantages</a:t>
            </a:r>
            <a:endParaRPr lang="en-US" sz="1800" b="1" i="0" u="none" strike="noStrike" baseline="0" dirty="0">
              <a:latin typeface="NimbusRomNo9L-Regu"/>
            </a:endParaRPr>
          </a:p>
          <a:p>
            <a:pPr algn="l"/>
            <a:r>
              <a:rPr lang="en-US" sz="1800" b="0" i="0" u="none" strike="noStrike" baseline="0" dirty="0">
                <a:latin typeface="NimbusRomNo9L-Regu"/>
              </a:rPr>
              <a:t>Task-independent</a:t>
            </a:r>
          </a:p>
          <a:p>
            <a:pPr algn="l"/>
            <a:r>
              <a:rPr lang="en-US" dirty="0">
                <a:latin typeface="NimbusRomNo9L-Regu"/>
              </a:rPr>
              <a:t>S</a:t>
            </a:r>
            <a:r>
              <a:rPr lang="en-US" sz="1800" b="0" i="0" u="none" strike="noStrike" baseline="0" dirty="0">
                <a:latin typeface="NimbusRomNo9L-Regu"/>
              </a:rPr>
              <a:t>calable</a:t>
            </a:r>
            <a:endParaRPr lang="en-US" dirty="0"/>
          </a:p>
        </p:txBody>
      </p:sp>
    </p:spTree>
    <p:extLst>
      <p:ext uri="{BB962C8B-B14F-4D97-AF65-F5344CB8AC3E}">
        <p14:creationId xmlns:p14="http://schemas.microsoft.com/office/powerpoint/2010/main" val="125937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P spid="42" grpId="0"/>
      <p:bldP spid="55" grpId="0"/>
      <p:bldP spid="58" grpId="0"/>
      <p:bldP spid="47" grpId="0"/>
      <p:bldP spid="4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625051" y="241381"/>
            <a:ext cx="10368116" cy="2983643"/>
          </a:xfrm>
        </p:spPr>
        <p:txBody>
          <a:bodyPr>
            <a:normAutofit/>
          </a:bodyPr>
          <a:lstStyle/>
          <a:p>
            <a:r>
              <a:rPr lang="en-US" sz="4000" dirty="0"/>
              <a:t>Session-6</a:t>
            </a:r>
            <a:br>
              <a:rPr lang="en-US" sz="4000" dirty="0"/>
            </a:br>
            <a:br>
              <a:rPr lang="en-US" sz="4000" dirty="0"/>
            </a:br>
            <a:r>
              <a:rPr lang="en-US" sz="4000" dirty="0"/>
              <a:t>PageRank and Markov Chains</a:t>
            </a:r>
            <a:endParaRPr lang="en-US" altLang="x-none" sz="5400" dirty="0">
              <a:ea typeface="ＭＳ Ｐゴシック" charset="-128"/>
            </a:endParaRP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89</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8D876-1FC9-4633-BE63-6A98E43FB91A}"/>
              </a:ext>
            </a:extLst>
          </p:cNvPr>
          <p:cNvSpPr>
            <a:spLocks noGrp="1"/>
          </p:cNvSpPr>
          <p:nvPr>
            <p:ph type="title"/>
          </p:nvPr>
        </p:nvSpPr>
        <p:spPr/>
        <p:txBody>
          <a:bodyPr/>
          <a:lstStyle/>
          <a:p>
            <a:r>
              <a:rPr lang="en-US" dirty="0"/>
              <a:t>Scenarios and Network Types</a:t>
            </a:r>
          </a:p>
        </p:txBody>
      </p:sp>
      <p:sp>
        <p:nvSpPr>
          <p:cNvPr id="3" name="Content Placeholder 2">
            <a:extLst>
              <a:ext uri="{FF2B5EF4-FFF2-40B4-BE49-F238E27FC236}">
                <a16:creationId xmlns:a16="http://schemas.microsoft.com/office/drawing/2014/main" id="{1EAED226-388D-4DC4-8A34-DAFF2ABFC392}"/>
              </a:ext>
            </a:extLst>
          </p:cNvPr>
          <p:cNvSpPr>
            <a:spLocks noGrp="1"/>
          </p:cNvSpPr>
          <p:nvPr>
            <p:ph idx="1"/>
          </p:nvPr>
        </p:nvSpPr>
        <p:spPr>
          <a:xfrm>
            <a:off x="742383" y="3497338"/>
            <a:ext cx="11209369" cy="3082832"/>
          </a:xfrm>
        </p:spPr>
        <p:txBody>
          <a:bodyPr/>
          <a:lstStyle/>
          <a:p>
            <a:pPr marR="0">
              <a:spcBef>
                <a:spcPts val="0"/>
              </a:spcBef>
              <a:spcAft>
                <a:spcPts val="0"/>
              </a:spcAft>
            </a:pPr>
            <a:r>
              <a:rPr lang="en-US" sz="2000" b="1" dirty="0"/>
              <a:t>Scenarios</a:t>
            </a:r>
          </a:p>
          <a:p>
            <a:pPr marL="342900" marR="0" indent="-342900">
              <a:spcBef>
                <a:spcPts val="0"/>
              </a:spcBef>
              <a:spcAft>
                <a:spcPts val="0"/>
              </a:spcAft>
              <a:buFont typeface="Arial" panose="020B0604020202020204" pitchFamily="34" charset="0"/>
              <a:buChar char="•"/>
            </a:pPr>
            <a:r>
              <a:rPr lang="en-US" sz="2000" dirty="0"/>
              <a:t>Clustering in Social network</a:t>
            </a:r>
          </a:p>
          <a:p>
            <a:pPr marL="342900" marR="0" indent="-342900">
              <a:spcBef>
                <a:spcPts val="0"/>
              </a:spcBef>
              <a:spcAft>
                <a:spcPts val="0"/>
              </a:spcAft>
              <a:buFont typeface="Arial" panose="020B0604020202020204" pitchFamily="34" charset="0"/>
              <a:buChar char="•"/>
            </a:pPr>
            <a:r>
              <a:rPr lang="en-US" sz="2000" dirty="0"/>
              <a:t>Protein interaction</a:t>
            </a:r>
          </a:p>
          <a:p>
            <a:pPr marL="342900" marR="0" indent="-342900">
              <a:spcBef>
                <a:spcPts val="0"/>
              </a:spcBef>
              <a:spcAft>
                <a:spcPts val="0"/>
              </a:spcAft>
              <a:buFont typeface="Arial" panose="020B0604020202020204" pitchFamily="34" charset="0"/>
              <a:buChar char="•"/>
            </a:pPr>
            <a:r>
              <a:rPr lang="en-US" sz="2000" dirty="0"/>
              <a:t>Cell similarity networks</a:t>
            </a:r>
          </a:p>
          <a:p>
            <a:pPr marL="342900" marR="0" indent="-342900">
              <a:spcBef>
                <a:spcPts val="0"/>
              </a:spcBef>
              <a:spcAft>
                <a:spcPts val="0"/>
              </a:spcAft>
              <a:buFont typeface="Arial" panose="020B0604020202020204" pitchFamily="34" charset="0"/>
              <a:buChar char="•"/>
            </a:pPr>
            <a:r>
              <a:rPr lang="en-US" sz="2000" dirty="0"/>
              <a:t>Failure propagation in infrastructure networks</a:t>
            </a:r>
          </a:p>
          <a:p>
            <a:pPr marL="342900" marR="0" indent="-342900">
              <a:spcBef>
                <a:spcPts val="0"/>
              </a:spcBef>
              <a:spcAft>
                <a:spcPts val="0"/>
              </a:spcAft>
              <a:buFont typeface="Arial" panose="020B0604020202020204" pitchFamily="34" charset="0"/>
              <a:buChar char="•"/>
            </a:pPr>
            <a:r>
              <a:rPr lang="en-US" sz="2000" dirty="0"/>
              <a:t>Fake news detection</a:t>
            </a:r>
          </a:p>
          <a:p>
            <a:pPr marL="342900" marR="0" indent="-342900">
              <a:spcBef>
                <a:spcPts val="0"/>
              </a:spcBef>
              <a:spcAft>
                <a:spcPts val="0"/>
              </a:spcAft>
              <a:buFont typeface="Arial" panose="020B0604020202020204" pitchFamily="34" charset="0"/>
              <a:buChar char="•"/>
            </a:pPr>
            <a:r>
              <a:rPr lang="en-US" sz="2000" dirty="0"/>
              <a:t>Side-effects of drugs</a:t>
            </a:r>
          </a:p>
          <a:p>
            <a:pPr marL="342900" marR="0" indent="-342900">
              <a:spcBef>
                <a:spcPts val="0"/>
              </a:spcBef>
              <a:spcAft>
                <a:spcPts val="0"/>
              </a:spcAft>
              <a:buFont typeface="Arial" panose="020B0604020202020204" pitchFamily="34" charset="0"/>
              <a:buChar char="•"/>
            </a:pPr>
            <a:r>
              <a:rPr lang="en-US" sz="2000" dirty="0"/>
              <a:t>Network attacks</a:t>
            </a:r>
          </a:p>
          <a:p>
            <a:pPr marL="342900" marR="0" indent="-342900">
              <a:spcBef>
                <a:spcPts val="0"/>
              </a:spcBef>
              <a:spcAft>
                <a:spcPts val="0"/>
              </a:spcAft>
              <a:buFont typeface="Arial" panose="020B0604020202020204" pitchFamily="34" charset="0"/>
              <a:buChar char="•"/>
            </a:pPr>
            <a:r>
              <a:rPr lang="en-US" sz="2000" dirty="0"/>
              <a:t>Traffic jams</a:t>
            </a:r>
            <a:endParaRPr lang="en-US" dirty="0"/>
          </a:p>
        </p:txBody>
      </p:sp>
      <p:sp>
        <p:nvSpPr>
          <p:cNvPr id="4" name="Content Placeholder 2">
            <a:extLst>
              <a:ext uri="{FF2B5EF4-FFF2-40B4-BE49-F238E27FC236}">
                <a16:creationId xmlns:a16="http://schemas.microsoft.com/office/drawing/2014/main" id="{506A23D8-ED97-43F2-9E2D-BDA48DDBF4C0}"/>
              </a:ext>
            </a:extLst>
          </p:cNvPr>
          <p:cNvSpPr txBox="1">
            <a:spLocks/>
          </p:cNvSpPr>
          <p:nvPr/>
        </p:nvSpPr>
        <p:spPr bwMode="gray">
          <a:xfrm>
            <a:off x="478369" y="1213308"/>
            <a:ext cx="11473384" cy="2077492"/>
          </a:xfrm>
          <a:prstGeom prst="rect">
            <a:avLst/>
          </a:prstGeom>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marL="342900" fontAlgn="ctr">
              <a:spcBef>
                <a:spcPts val="0"/>
              </a:spcBef>
              <a:spcAft>
                <a:spcPts val="0"/>
              </a:spcAft>
            </a:pPr>
            <a:r>
              <a:rPr lang="en-US" sz="2000" b="1" dirty="0"/>
              <a:t>Network Types</a:t>
            </a:r>
          </a:p>
          <a:p>
            <a:pPr marL="342900" fontAlgn="ctr">
              <a:spcBef>
                <a:spcPts val="0"/>
              </a:spcBef>
              <a:spcAft>
                <a:spcPts val="0"/>
              </a:spcAft>
              <a:buFont typeface="Arial" panose="020B0604020202020204" pitchFamily="34" charset="0"/>
              <a:buChar char="•"/>
            </a:pPr>
            <a:r>
              <a:rPr lang="en-US" sz="2000" dirty="0"/>
              <a:t>Event graphs</a:t>
            </a:r>
          </a:p>
          <a:p>
            <a:pPr marL="342900" fontAlgn="ctr">
              <a:spcBef>
                <a:spcPts val="0"/>
              </a:spcBef>
              <a:spcAft>
                <a:spcPts val="0"/>
              </a:spcAft>
              <a:buFont typeface="Arial" panose="020B0604020202020204" pitchFamily="34" charset="0"/>
              <a:buChar char="•"/>
            </a:pPr>
            <a:r>
              <a:rPr lang="en-US" sz="2000" dirty="0"/>
              <a:t>Disease pathways</a:t>
            </a:r>
          </a:p>
          <a:p>
            <a:pPr marL="342900" fontAlgn="ctr">
              <a:spcBef>
                <a:spcPts val="0"/>
              </a:spcBef>
              <a:spcAft>
                <a:spcPts val="0"/>
              </a:spcAft>
              <a:buFont typeface="Arial" panose="020B0604020202020204" pitchFamily="34" charset="0"/>
              <a:buChar char="•"/>
            </a:pPr>
            <a:r>
              <a:rPr lang="en-US" sz="2000" dirty="0"/>
              <a:t>Knowledge-graphs</a:t>
            </a:r>
          </a:p>
          <a:p>
            <a:pPr marL="342900" fontAlgn="ctr">
              <a:spcBef>
                <a:spcPts val="0"/>
              </a:spcBef>
              <a:spcAft>
                <a:spcPts val="0"/>
              </a:spcAft>
              <a:buFont typeface="Arial" panose="020B0604020202020204" pitchFamily="34" charset="0"/>
              <a:buChar char="•"/>
            </a:pPr>
            <a:r>
              <a:rPr lang="en-US" sz="2000" dirty="0"/>
              <a:t>Scene graphs</a:t>
            </a:r>
          </a:p>
          <a:p>
            <a:pPr marL="342900" fontAlgn="ctr">
              <a:spcBef>
                <a:spcPts val="0"/>
              </a:spcBef>
              <a:spcAft>
                <a:spcPts val="0"/>
              </a:spcAft>
              <a:buFont typeface="Arial" panose="020B0604020202020204" pitchFamily="34" charset="0"/>
              <a:buChar char="•"/>
            </a:pPr>
            <a:r>
              <a:rPr lang="en-US" sz="2000" dirty="0"/>
              <a:t>Heterogeneous graphs (different types of nodes and edges)</a:t>
            </a:r>
          </a:p>
        </p:txBody>
      </p:sp>
    </p:spTree>
    <p:extLst>
      <p:ext uri="{BB962C8B-B14F-4D97-AF65-F5344CB8AC3E}">
        <p14:creationId xmlns:p14="http://schemas.microsoft.com/office/powerpoint/2010/main" val="10955844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B387A-9B0D-46E0-8B44-4DB9E61D2743}"/>
              </a:ext>
            </a:extLst>
          </p:cNvPr>
          <p:cNvSpPr>
            <a:spLocks noGrp="1"/>
          </p:cNvSpPr>
          <p:nvPr>
            <p:ph type="title"/>
          </p:nvPr>
        </p:nvSpPr>
        <p:spPr>
          <a:xfrm>
            <a:off x="478369" y="144001"/>
            <a:ext cx="9169401" cy="555840"/>
          </a:xfrm>
        </p:spPr>
        <p:txBody>
          <a:bodyPr/>
          <a:lstStyle/>
          <a:p>
            <a:r>
              <a:rPr lang="en-US" dirty="0"/>
              <a:t>Breaking news on Learning on Networks</a:t>
            </a:r>
          </a:p>
        </p:txBody>
      </p:sp>
      <p:sp>
        <p:nvSpPr>
          <p:cNvPr id="4" name="Slide Number Placeholder 3">
            <a:extLst>
              <a:ext uri="{FF2B5EF4-FFF2-40B4-BE49-F238E27FC236}">
                <a16:creationId xmlns:a16="http://schemas.microsoft.com/office/drawing/2014/main" id="{25FE8E0B-DE42-418B-8913-D8A19537F305}"/>
              </a:ext>
            </a:extLst>
          </p:cNvPr>
          <p:cNvSpPr>
            <a:spLocks noGrp="1"/>
          </p:cNvSpPr>
          <p:nvPr>
            <p:ph type="sldNum" sz="quarter" idx="12"/>
          </p:nvPr>
        </p:nvSpPr>
        <p:spPr/>
        <p:txBody>
          <a:bodyPr/>
          <a:lstStyle/>
          <a:p>
            <a:fld id="{81561042-0DC2-4A04-AA50-F6D44EB20EBA}" type="slidenum">
              <a:rPr lang="en-US" smtClean="0"/>
              <a:t>90</a:t>
            </a:fld>
            <a:endParaRPr lang="en-US"/>
          </a:p>
        </p:txBody>
      </p:sp>
      <p:sp>
        <p:nvSpPr>
          <p:cNvPr id="19" name="TextBox 18">
            <a:extLst>
              <a:ext uri="{FF2B5EF4-FFF2-40B4-BE49-F238E27FC236}">
                <a16:creationId xmlns:a16="http://schemas.microsoft.com/office/drawing/2014/main" id="{B532401A-49B6-4950-A4BC-A253D9A84CD8}"/>
              </a:ext>
            </a:extLst>
          </p:cNvPr>
          <p:cNvSpPr txBox="1"/>
          <p:nvPr/>
        </p:nvSpPr>
        <p:spPr bwMode="gray">
          <a:xfrm>
            <a:off x="240244" y="901129"/>
            <a:ext cx="6526316" cy="1077218"/>
          </a:xfrm>
          <a:prstGeom prst="rect">
            <a:avLst/>
          </a:prstGeom>
          <a:noFill/>
        </p:spPr>
        <p:txBody>
          <a:bodyPr wrap="square">
            <a:spAutoFit/>
          </a:bodyPr>
          <a:lstStyle/>
          <a:p>
            <a:r>
              <a:rPr lang="en-US" sz="1600" b="1" dirty="0">
                <a:solidFill>
                  <a:srgbClr val="222222"/>
                </a:solidFill>
                <a:latin typeface="+mj-lt"/>
              </a:rPr>
              <a:t>Goal</a:t>
            </a:r>
            <a:r>
              <a:rPr lang="en-US" sz="1600" dirty="0">
                <a:solidFill>
                  <a:srgbClr val="222222"/>
                </a:solidFill>
                <a:latin typeface="+mj-lt"/>
              </a:rPr>
              <a:t>: predict the p</a:t>
            </a:r>
            <a:r>
              <a:rPr lang="en-US" sz="1600" b="0" i="0" dirty="0">
                <a:solidFill>
                  <a:srgbClr val="222222"/>
                </a:solidFill>
                <a:effectLst/>
                <a:latin typeface="+mj-lt"/>
              </a:rPr>
              <a:t>rotein’s constituent parts = a string of different amino acids </a:t>
            </a:r>
            <a:r>
              <a:rPr lang="en-US" sz="1600" dirty="0">
                <a:solidFill>
                  <a:srgbClr val="222222"/>
                </a:solidFill>
                <a:latin typeface="+mj-lt"/>
              </a:rPr>
              <a:t>and </a:t>
            </a:r>
            <a:r>
              <a:rPr lang="en-US" sz="1600" b="0" i="0" dirty="0">
                <a:solidFill>
                  <a:srgbClr val="222222"/>
                </a:solidFill>
                <a:effectLst/>
                <a:latin typeface="+mj-lt"/>
              </a:rPr>
              <a:t>map out the many twists and folds of its eventual shape. </a:t>
            </a:r>
            <a:r>
              <a:rPr lang="en-US" sz="1600" dirty="0">
                <a:solidFill>
                  <a:srgbClr val="222222"/>
                </a:solidFill>
                <a:latin typeface="+mj-lt"/>
              </a:rPr>
              <a:t>Poor predictions in </a:t>
            </a:r>
            <a:r>
              <a:rPr lang="en-US" sz="1600" b="0" i="0" dirty="0">
                <a:solidFill>
                  <a:srgbClr val="222222"/>
                </a:solidFill>
                <a:effectLst/>
                <a:latin typeface="+mj-lt"/>
              </a:rPr>
              <a:t>1980s and 1990s.</a:t>
            </a:r>
          </a:p>
          <a:p>
            <a:endParaRPr lang="en-US" sz="1600" b="1" dirty="0">
              <a:solidFill>
                <a:srgbClr val="222222"/>
              </a:solidFill>
              <a:latin typeface="+mj-lt"/>
            </a:endParaRPr>
          </a:p>
        </p:txBody>
      </p:sp>
      <p:sp>
        <p:nvSpPr>
          <p:cNvPr id="28" name="TextBox 27">
            <a:extLst>
              <a:ext uri="{FF2B5EF4-FFF2-40B4-BE49-F238E27FC236}">
                <a16:creationId xmlns:a16="http://schemas.microsoft.com/office/drawing/2014/main" id="{14818763-3BB2-4FB8-B925-D9FA92DB2F0B}"/>
              </a:ext>
            </a:extLst>
          </p:cNvPr>
          <p:cNvSpPr txBox="1"/>
          <p:nvPr/>
        </p:nvSpPr>
        <p:spPr bwMode="gray">
          <a:xfrm>
            <a:off x="382495" y="3306321"/>
            <a:ext cx="6245940" cy="577081"/>
          </a:xfrm>
          <a:prstGeom prst="rect">
            <a:avLst/>
          </a:prstGeom>
          <a:noFill/>
        </p:spPr>
        <p:txBody>
          <a:bodyPr wrap="square">
            <a:spAutoFit/>
          </a:bodyPr>
          <a:lstStyle/>
          <a:p>
            <a:r>
              <a:rPr lang="en-US" sz="1050" dirty="0"/>
              <a:t>[Nature 2020] It will change everything: DeepMind’s AI makes gigantic leap in solving protein structures - Google’s deep-learning for determining the 3D shapes of proteins https://www.nature.com/articles/d41586-020-03348-4</a:t>
            </a:r>
          </a:p>
        </p:txBody>
      </p:sp>
      <p:pic>
        <p:nvPicPr>
          <p:cNvPr id="2050" name="Picture 2" descr="Infographic: Structure solver. DeepMind's AlphaFold 2 algorithm outperformed other teams at the CASP14 protein folding contest.">
            <a:extLst>
              <a:ext uri="{FF2B5EF4-FFF2-40B4-BE49-F238E27FC236}">
                <a16:creationId xmlns:a16="http://schemas.microsoft.com/office/drawing/2014/main" id="{6978F843-1269-42EC-BBB2-DB188EA70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772" y="842965"/>
            <a:ext cx="3582870" cy="388144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B5C4236-853D-456E-A3C3-F5DE643AB7D5}"/>
              </a:ext>
            </a:extLst>
          </p:cNvPr>
          <p:cNvSpPr txBox="1"/>
          <p:nvPr/>
        </p:nvSpPr>
        <p:spPr bwMode="gray">
          <a:xfrm>
            <a:off x="322727" y="4224661"/>
            <a:ext cx="11047636" cy="2092881"/>
          </a:xfrm>
          <a:prstGeom prst="rect">
            <a:avLst/>
          </a:prstGeom>
          <a:noFill/>
        </p:spPr>
        <p:txBody>
          <a:bodyPr wrap="square">
            <a:spAutoFit/>
          </a:bodyPr>
          <a:lstStyle/>
          <a:p>
            <a:r>
              <a:rPr lang="en-US" b="1" dirty="0"/>
              <a:t>Can a Computer Devise a Theory of Everything?*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Feynman Lectures on Physics </a:t>
            </a:r>
            <a:r>
              <a:rPr lang="en-US" sz="1600" b="1" dirty="0"/>
              <a:t>-&gt;</a:t>
            </a:r>
            <a:r>
              <a:rPr lang="en-US" sz="1600" dirty="0"/>
              <a:t> used them to generate data that was then fed to a neural network. DL was able to recover all 100 formulas</a:t>
            </a:r>
          </a:p>
          <a:p>
            <a:pPr marL="285750" indent="-285750">
              <a:buFont typeface="Arial" panose="020B0604020202020204" pitchFamily="34" charset="0"/>
              <a:buChar char="•"/>
            </a:pPr>
            <a:r>
              <a:rPr lang="en-US" sz="1600" dirty="0"/>
              <a:t>Data from the Large Hadron Collider </a:t>
            </a:r>
            <a:r>
              <a:rPr lang="en-US" sz="1600" b="1" dirty="0"/>
              <a:t>-&gt;</a:t>
            </a:r>
            <a:r>
              <a:rPr lang="en-US" sz="1600" dirty="0"/>
              <a:t> the system successfully identified and distinguished between quarks and gluons, without ever knowing what either was.</a:t>
            </a:r>
          </a:p>
          <a:p>
            <a:endParaRPr lang="en-US" sz="1600" dirty="0"/>
          </a:p>
          <a:p>
            <a:endParaRPr lang="en-US" sz="1600" dirty="0"/>
          </a:p>
        </p:txBody>
      </p:sp>
      <p:sp>
        <p:nvSpPr>
          <p:cNvPr id="17" name="TextBox 16">
            <a:extLst>
              <a:ext uri="{FF2B5EF4-FFF2-40B4-BE49-F238E27FC236}">
                <a16:creationId xmlns:a16="http://schemas.microsoft.com/office/drawing/2014/main" id="{CBA3D5C7-CE43-4543-BD23-45C23BF5ED46}"/>
              </a:ext>
            </a:extLst>
          </p:cNvPr>
          <p:cNvSpPr txBox="1"/>
          <p:nvPr/>
        </p:nvSpPr>
        <p:spPr bwMode="gray">
          <a:xfrm>
            <a:off x="6980772" y="5636781"/>
            <a:ext cx="4199233" cy="1077218"/>
          </a:xfrm>
          <a:prstGeom prst="rect">
            <a:avLst/>
          </a:prstGeom>
          <a:solidFill>
            <a:schemeClr val="accent3">
              <a:lumMod val="20000"/>
              <a:lumOff val="80000"/>
            </a:schemeClr>
          </a:solidFill>
        </p:spPr>
        <p:txBody>
          <a:bodyPr wrap="square">
            <a:spAutoFit/>
          </a:bodyPr>
          <a:lstStyle/>
          <a:p>
            <a:r>
              <a:rPr lang="en-US" sz="1600" b="1" dirty="0"/>
              <a:t>*</a:t>
            </a:r>
            <a:r>
              <a:rPr lang="en-US" sz="1600" dirty="0"/>
              <a:t>It might be possible, physicists say, but not anytime soon. And there’s no guarantee that we humans will understand the result…</a:t>
            </a:r>
          </a:p>
        </p:txBody>
      </p:sp>
      <p:sp>
        <p:nvSpPr>
          <p:cNvPr id="18" name="TextBox 17">
            <a:extLst>
              <a:ext uri="{FF2B5EF4-FFF2-40B4-BE49-F238E27FC236}">
                <a16:creationId xmlns:a16="http://schemas.microsoft.com/office/drawing/2014/main" id="{8D66A840-FA79-465F-8D15-796D11A8BD5E}"/>
              </a:ext>
            </a:extLst>
          </p:cNvPr>
          <p:cNvSpPr txBox="1"/>
          <p:nvPr/>
        </p:nvSpPr>
        <p:spPr bwMode="gray">
          <a:xfrm>
            <a:off x="478369" y="5956871"/>
            <a:ext cx="6245748" cy="430887"/>
          </a:xfrm>
          <a:prstGeom prst="rect">
            <a:avLst/>
          </a:prstGeom>
          <a:noFill/>
        </p:spPr>
        <p:txBody>
          <a:bodyPr wrap="square">
            <a:spAutoFit/>
          </a:bodyPr>
          <a:lstStyle/>
          <a:p>
            <a:r>
              <a:rPr lang="en-US" sz="1100" dirty="0"/>
              <a:t>NY Times - https://www.nytimes.com/2020/11/23/science/artificial-intelligence-ai-physics-theory.html</a:t>
            </a:r>
          </a:p>
        </p:txBody>
      </p:sp>
      <p:sp>
        <p:nvSpPr>
          <p:cNvPr id="20" name="TextBox 19">
            <a:extLst>
              <a:ext uri="{FF2B5EF4-FFF2-40B4-BE49-F238E27FC236}">
                <a16:creationId xmlns:a16="http://schemas.microsoft.com/office/drawing/2014/main" id="{1D793082-8FDB-479D-BB55-06FC761DCFCA}"/>
              </a:ext>
            </a:extLst>
          </p:cNvPr>
          <p:cNvSpPr txBox="1"/>
          <p:nvPr/>
        </p:nvSpPr>
        <p:spPr bwMode="gray">
          <a:xfrm>
            <a:off x="240244" y="1872094"/>
            <a:ext cx="6637634" cy="1323439"/>
          </a:xfrm>
          <a:prstGeom prst="rect">
            <a:avLst/>
          </a:prstGeom>
          <a:noFill/>
        </p:spPr>
        <p:txBody>
          <a:bodyPr wrap="square">
            <a:spAutoFit/>
          </a:bodyPr>
          <a:lstStyle/>
          <a:p>
            <a:r>
              <a:rPr lang="en-US" sz="1600" b="1" dirty="0">
                <a:solidFill>
                  <a:srgbClr val="222222"/>
                </a:solidFill>
                <a:latin typeface="+mj-lt"/>
              </a:rPr>
              <a:t>AphaFold-1</a:t>
            </a:r>
            <a:r>
              <a:rPr lang="en-US" sz="1600" dirty="0">
                <a:solidFill>
                  <a:srgbClr val="222222"/>
                </a:solidFill>
                <a:latin typeface="+mj-lt"/>
              </a:rPr>
              <a:t> (2018):</a:t>
            </a:r>
          </a:p>
          <a:p>
            <a:r>
              <a:rPr lang="en-US" sz="1600" dirty="0">
                <a:solidFill>
                  <a:srgbClr val="222222"/>
                </a:solidFill>
                <a:latin typeface="+mj-lt"/>
              </a:rPr>
              <a:t>1- </a:t>
            </a:r>
            <a:r>
              <a:rPr lang="en-US" sz="1600" b="0" i="0" dirty="0">
                <a:solidFill>
                  <a:srgbClr val="222222"/>
                </a:solidFill>
                <a:effectLst/>
                <a:latin typeface="+mj-lt"/>
              </a:rPr>
              <a:t> apply deep learning to structural and genetic data to predict the distance between pairs of amino acids in a protein</a:t>
            </a:r>
            <a:endParaRPr lang="en-US" sz="1600" dirty="0">
              <a:solidFill>
                <a:srgbClr val="222222"/>
              </a:solidFill>
              <a:latin typeface="+mj-lt"/>
            </a:endParaRPr>
          </a:p>
          <a:p>
            <a:r>
              <a:rPr lang="en-US" sz="1600" dirty="0">
                <a:solidFill>
                  <a:srgbClr val="222222"/>
                </a:solidFill>
                <a:latin typeface="+mj-lt"/>
              </a:rPr>
              <a:t>2- </a:t>
            </a:r>
            <a:r>
              <a:rPr lang="en-US" sz="1600" b="0" i="0" dirty="0">
                <a:solidFill>
                  <a:srgbClr val="222222"/>
                </a:solidFill>
                <a:effectLst/>
                <a:latin typeface="+mj-lt"/>
              </a:rPr>
              <a:t>use this information to build ‘consensus’ model of how the protein should look like</a:t>
            </a:r>
            <a:endParaRPr lang="en-US" sz="1600" dirty="0">
              <a:latin typeface="+mj-lt"/>
            </a:endParaRPr>
          </a:p>
        </p:txBody>
      </p:sp>
    </p:spTree>
    <p:extLst>
      <p:ext uri="{BB962C8B-B14F-4D97-AF65-F5344CB8AC3E}">
        <p14:creationId xmlns:p14="http://schemas.microsoft.com/office/powerpoint/2010/main" val="191066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4" grpId="0"/>
      <p:bldP spid="17" grpId="0" animBg="1"/>
      <p:bldP spid="18" grpId="0"/>
      <p:bldP spid="2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B387A-9B0D-46E0-8B44-4DB9E61D2743}"/>
              </a:ext>
            </a:extLst>
          </p:cNvPr>
          <p:cNvSpPr>
            <a:spLocks noGrp="1"/>
          </p:cNvSpPr>
          <p:nvPr>
            <p:ph type="title"/>
          </p:nvPr>
        </p:nvSpPr>
        <p:spPr/>
        <p:txBody>
          <a:bodyPr/>
          <a:lstStyle/>
          <a:p>
            <a:r>
              <a:rPr lang="en-US" dirty="0"/>
              <a:t>Motivation </a:t>
            </a:r>
            <a:r>
              <a:rPr lang="en-US" sz="1800" dirty="0"/>
              <a:t>[Cisco Annual Internet report 2020]</a:t>
            </a:r>
            <a:endParaRPr lang="en-US" dirty="0"/>
          </a:p>
        </p:txBody>
      </p:sp>
      <p:sp>
        <p:nvSpPr>
          <p:cNvPr id="4" name="Slide Number Placeholder 3">
            <a:extLst>
              <a:ext uri="{FF2B5EF4-FFF2-40B4-BE49-F238E27FC236}">
                <a16:creationId xmlns:a16="http://schemas.microsoft.com/office/drawing/2014/main" id="{25FE8E0B-DE42-418B-8913-D8A19537F305}"/>
              </a:ext>
            </a:extLst>
          </p:cNvPr>
          <p:cNvSpPr>
            <a:spLocks noGrp="1"/>
          </p:cNvSpPr>
          <p:nvPr>
            <p:ph type="sldNum" sz="quarter" idx="12"/>
          </p:nvPr>
        </p:nvSpPr>
        <p:spPr/>
        <p:txBody>
          <a:bodyPr/>
          <a:lstStyle/>
          <a:p>
            <a:fld id="{81561042-0DC2-4A04-AA50-F6D44EB20EBA}" type="slidenum">
              <a:rPr lang="en-US" smtClean="0"/>
              <a:t>91</a:t>
            </a:fld>
            <a:endParaRPr lang="en-US"/>
          </a:p>
        </p:txBody>
      </p:sp>
      <p:sp>
        <p:nvSpPr>
          <p:cNvPr id="16" name="TextBox 15">
            <a:extLst>
              <a:ext uri="{FF2B5EF4-FFF2-40B4-BE49-F238E27FC236}">
                <a16:creationId xmlns:a16="http://schemas.microsoft.com/office/drawing/2014/main" id="{11D813B9-E881-4717-8B49-842DF798C227}"/>
              </a:ext>
            </a:extLst>
          </p:cNvPr>
          <p:cNvSpPr txBox="1"/>
          <p:nvPr/>
        </p:nvSpPr>
        <p:spPr bwMode="gray">
          <a:xfrm>
            <a:off x="117116" y="4992227"/>
            <a:ext cx="11983936" cy="1396793"/>
          </a:xfrm>
          <a:prstGeom prst="rect">
            <a:avLst/>
          </a:prstGeom>
          <a:solidFill>
            <a:schemeClr val="accent3">
              <a:lumMod val="20000"/>
              <a:lumOff val="80000"/>
            </a:schemeClr>
          </a:solidFill>
        </p:spPr>
        <p:txBody>
          <a:bodyPr wrap="square">
            <a:spAutoFit/>
          </a:bodyPr>
          <a:lstStyle/>
          <a:p>
            <a:r>
              <a:rPr lang="en-US" sz="1600" b="1" dirty="0">
                <a:latin typeface="+mj-lt"/>
              </a:rPr>
              <a:t>How to make predictions on networks of hundreds of billions of nodes which are constantly evolving? </a:t>
            </a:r>
          </a:p>
          <a:p>
            <a:pPr marL="342900" indent="-342900">
              <a:lnSpc>
                <a:spcPct val="150000"/>
              </a:lnSpc>
              <a:buFont typeface="+mj-lt"/>
              <a:buAutoNum type="arabicPeriod"/>
            </a:pPr>
            <a:r>
              <a:rPr lang="en-US" sz="1600" dirty="0">
                <a:latin typeface="+mj-lt"/>
              </a:rPr>
              <a:t>We need to sample effectively = node ranking</a:t>
            </a:r>
          </a:p>
          <a:p>
            <a:pPr marL="342900" indent="-342900">
              <a:lnSpc>
                <a:spcPct val="150000"/>
              </a:lnSpc>
              <a:buFont typeface="+mj-lt"/>
              <a:buAutoNum type="arabicPeriod"/>
            </a:pPr>
            <a:r>
              <a:rPr lang="en-US" sz="1600" dirty="0">
                <a:latin typeface="+mj-lt"/>
              </a:rPr>
              <a:t>This allows better search and more efficient monitoring</a:t>
            </a:r>
          </a:p>
          <a:p>
            <a:pPr marL="342900" indent="-342900">
              <a:lnSpc>
                <a:spcPct val="150000"/>
              </a:lnSpc>
              <a:buFont typeface="+mj-lt"/>
              <a:buAutoNum type="arabicPeriod"/>
            </a:pPr>
            <a:endParaRPr lang="en-US" sz="1600" dirty="0">
              <a:latin typeface="+mj-lt"/>
            </a:endParaRPr>
          </a:p>
        </p:txBody>
      </p:sp>
      <p:sp>
        <p:nvSpPr>
          <p:cNvPr id="19" name="TextBox 18">
            <a:extLst>
              <a:ext uri="{FF2B5EF4-FFF2-40B4-BE49-F238E27FC236}">
                <a16:creationId xmlns:a16="http://schemas.microsoft.com/office/drawing/2014/main" id="{B532401A-49B6-4950-A4BC-A253D9A84CD8}"/>
              </a:ext>
            </a:extLst>
          </p:cNvPr>
          <p:cNvSpPr txBox="1"/>
          <p:nvPr/>
        </p:nvSpPr>
        <p:spPr bwMode="gray">
          <a:xfrm>
            <a:off x="240244" y="1228932"/>
            <a:ext cx="5929968" cy="1077218"/>
          </a:xfrm>
          <a:prstGeom prst="rect">
            <a:avLst/>
          </a:prstGeom>
          <a:noFill/>
        </p:spPr>
        <p:txBody>
          <a:bodyPr wrap="square">
            <a:spAutoFit/>
          </a:bodyPr>
          <a:lstStyle/>
          <a:p>
            <a:r>
              <a:rPr lang="en-US" sz="1600" dirty="0"/>
              <a:t>Nearly 2/3 of the global population will have Internet access by 2023, i.e., 5.3 billion total Internet users (66% of global population) and up from 3.9 billion (51% of global population) in 2018. </a:t>
            </a:r>
          </a:p>
        </p:txBody>
      </p:sp>
      <p:pic>
        <p:nvPicPr>
          <p:cNvPr id="5" name="Picture 4">
            <a:extLst>
              <a:ext uri="{FF2B5EF4-FFF2-40B4-BE49-F238E27FC236}">
                <a16:creationId xmlns:a16="http://schemas.microsoft.com/office/drawing/2014/main" id="{C271B7A5-5DE9-46B2-AD8E-A2CD0AF2AF63}"/>
              </a:ext>
            </a:extLst>
          </p:cNvPr>
          <p:cNvPicPr>
            <a:picLocks noChangeAspect="1"/>
          </p:cNvPicPr>
          <p:nvPr/>
        </p:nvPicPr>
        <p:blipFill>
          <a:blip r:embed="rId2"/>
          <a:stretch>
            <a:fillRect/>
          </a:stretch>
        </p:blipFill>
        <p:spPr>
          <a:xfrm>
            <a:off x="6486184" y="826022"/>
            <a:ext cx="4572000" cy="2105025"/>
          </a:xfrm>
          <a:prstGeom prst="rect">
            <a:avLst/>
          </a:prstGeom>
        </p:spPr>
      </p:pic>
      <p:sp>
        <p:nvSpPr>
          <p:cNvPr id="22" name="TextBox 21">
            <a:extLst>
              <a:ext uri="{FF2B5EF4-FFF2-40B4-BE49-F238E27FC236}">
                <a16:creationId xmlns:a16="http://schemas.microsoft.com/office/drawing/2014/main" id="{847570BF-4811-47D3-BBFF-91610C8F85F2}"/>
              </a:ext>
            </a:extLst>
          </p:cNvPr>
          <p:cNvSpPr txBox="1"/>
          <p:nvPr/>
        </p:nvSpPr>
        <p:spPr bwMode="gray">
          <a:xfrm>
            <a:off x="296846" y="3011170"/>
            <a:ext cx="5352369" cy="1323439"/>
          </a:xfrm>
          <a:prstGeom prst="rect">
            <a:avLst/>
          </a:prstGeom>
          <a:noFill/>
        </p:spPr>
        <p:txBody>
          <a:bodyPr wrap="square">
            <a:spAutoFit/>
          </a:bodyPr>
          <a:lstStyle/>
          <a:p>
            <a:r>
              <a:rPr lang="en-US" sz="1600" b="1" dirty="0"/>
              <a:t>2023</a:t>
            </a:r>
            <a:r>
              <a:rPr lang="en-US" sz="1600" dirty="0"/>
              <a:t>:</a:t>
            </a:r>
          </a:p>
          <a:p>
            <a:pPr marL="285750" indent="-285750">
              <a:buFont typeface="Arial" panose="020B0604020202020204" pitchFamily="34" charset="0"/>
              <a:buChar char="•"/>
            </a:pPr>
            <a:r>
              <a:rPr lang="en-US" sz="1600" dirty="0"/>
              <a:t>29.3 billion networked devices (compared with 18.4 billion in 2018)</a:t>
            </a:r>
          </a:p>
          <a:p>
            <a:pPr marL="285750" indent="-285750">
              <a:buFont typeface="Arial" panose="020B0604020202020204" pitchFamily="34" charset="0"/>
              <a:buChar char="•"/>
            </a:pPr>
            <a:r>
              <a:rPr lang="en-US" sz="1600" dirty="0"/>
              <a:t>14.7 billion IoT connections (33% growth over 2-18)</a:t>
            </a:r>
          </a:p>
        </p:txBody>
      </p:sp>
      <p:sp>
        <p:nvSpPr>
          <p:cNvPr id="26" name="TextBox 25">
            <a:extLst>
              <a:ext uri="{FF2B5EF4-FFF2-40B4-BE49-F238E27FC236}">
                <a16:creationId xmlns:a16="http://schemas.microsoft.com/office/drawing/2014/main" id="{745A9DC1-E947-46A8-9B24-D57038B1D4DE}"/>
              </a:ext>
            </a:extLst>
          </p:cNvPr>
          <p:cNvSpPr txBox="1"/>
          <p:nvPr/>
        </p:nvSpPr>
        <p:spPr bwMode="gray">
          <a:xfrm>
            <a:off x="5794297" y="3011170"/>
            <a:ext cx="6245940" cy="1815882"/>
          </a:xfrm>
          <a:prstGeom prst="rect">
            <a:avLst/>
          </a:prstGeom>
          <a:noFill/>
        </p:spPr>
        <p:txBody>
          <a:bodyPr wrap="square">
            <a:spAutoFit/>
          </a:bodyPr>
          <a:lstStyle/>
          <a:p>
            <a:pPr marL="285750" indent="-285750">
              <a:buFont typeface="Arial" panose="020B0604020202020204" pitchFamily="34" charset="0"/>
              <a:buChar char="•"/>
            </a:pPr>
            <a:r>
              <a:rPr lang="en-US" sz="1600" dirty="0"/>
              <a:t>Connected </a:t>
            </a:r>
            <a:r>
              <a:rPr lang="en-US" sz="1600" b="1" dirty="0"/>
              <a:t>home</a:t>
            </a:r>
            <a:r>
              <a:rPr lang="en-US" sz="1600" dirty="0"/>
              <a:t> apps will have the largest share and connected </a:t>
            </a:r>
            <a:r>
              <a:rPr lang="en-US" sz="1600" b="1" dirty="0"/>
              <a:t>cars</a:t>
            </a:r>
            <a:r>
              <a:rPr lang="en-US" sz="1600" dirty="0"/>
              <a:t> will be the fastest growing application type. </a:t>
            </a:r>
          </a:p>
          <a:p>
            <a:pPr marL="285750" indent="-285750">
              <a:buFont typeface="Arial" panose="020B0604020202020204" pitchFamily="34" charset="0"/>
              <a:buChar char="•"/>
            </a:pPr>
            <a:r>
              <a:rPr lang="en-US" sz="1600" dirty="0"/>
              <a:t>Connected home apps will have nearly half or 48% of IoT share by 2023 and Connected car applications will grow the fastest at 30% over the forecast period (2018–2023).</a:t>
            </a:r>
          </a:p>
        </p:txBody>
      </p:sp>
      <p:sp>
        <p:nvSpPr>
          <p:cNvPr id="28" name="TextBox 27">
            <a:extLst>
              <a:ext uri="{FF2B5EF4-FFF2-40B4-BE49-F238E27FC236}">
                <a16:creationId xmlns:a16="http://schemas.microsoft.com/office/drawing/2014/main" id="{14818763-3BB2-4FB8-B925-D9FA92DB2F0B}"/>
              </a:ext>
            </a:extLst>
          </p:cNvPr>
          <p:cNvSpPr txBox="1"/>
          <p:nvPr/>
        </p:nvSpPr>
        <p:spPr bwMode="gray">
          <a:xfrm>
            <a:off x="1" y="6375403"/>
            <a:ext cx="8480322" cy="461665"/>
          </a:xfrm>
          <a:prstGeom prst="rect">
            <a:avLst/>
          </a:prstGeom>
          <a:noFill/>
        </p:spPr>
        <p:txBody>
          <a:bodyPr wrap="square">
            <a:spAutoFit/>
          </a:bodyPr>
          <a:lstStyle/>
          <a:p>
            <a:r>
              <a:rPr lang="en-US" sz="1200" dirty="0"/>
              <a:t>[Cisco 2020] Cisco Annual Internet report , https://www.cisco.com/c/en/us/solutions/collateral/executive-perspectives/annual-internet-report/white-paper-c11-741490.html</a:t>
            </a:r>
          </a:p>
        </p:txBody>
      </p:sp>
      <p:sp>
        <p:nvSpPr>
          <p:cNvPr id="11" name="TextBox 10">
            <a:extLst>
              <a:ext uri="{FF2B5EF4-FFF2-40B4-BE49-F238E27FC236}">
                <a16:creationId xmlns:a16="http://schemas.microsoft.com/office/drawing/2014/main" id="{58AF2C3E-1DAA-41F1-8FEE-D11472E68B9F}"/>
              </a:ext>
            </a:extLst>
          </p:cNvPr>
          <p:cNvSpPr txBox="1"/>
          <p:nvPr/>
        </p:nvSpPr>
        <p:spPr bwMode="gray">
          <a:xfrm>
            <a:off x="6491672" y="5354012"/>
            <a:ext cx="5460084" cy="923330"/>
          </a:xfrm>
          <a:prstGeom prst="rect">
            <a:avLst/>
          </a:prstGeom>
          <a:solidFill>
            <a:schemeClr val="accent3">
              <a:lumMod val="40000"/>
              <a:lumOff val="60000"/>
            </a:schemeClr>
          </a:solidFill>
        </p:spPr>
        <p:txBody>
          <a:bodyPr wrap="square">
            <a:spAutoFit/>
          </a:bodyPr>
          <a:lstStyle/>
          <a:p>
            <a:r>
              <a:rPr lang="en-US" dirty="0"/>
              <a:t>Google </a:t>
            </a:r>
            <a:r>
              <a:rPr lang="en-US" b="1" dirty="0"/>
              <a:t>PageRank</a:t>
            </a:r>
            <a:r>
              <a:rPr lang="en-US" dirty="0"/>
              <a:t> takes few weeks for the crawlers to map of the entire web and a few hours to recompute the importance of pages.</a:t>
            </a:r>
          </a:p>
        </p:txBody>
      </p:sp>
    </p:spTree>
    <p:extLst>
      <p:ext uri="{BB962C8B-B14F-4D97-AF65-F5344CB8AC3E}">
        <p14:creationId xmlns:p14="http://schemas.microsoft.com/office/powerpoint/2010/main" val="395986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p:bldP spid="26" grpId="0"/>
      <p:bldP spid="1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253C-1D92-4DB5-A1C1-4CCEE3DF73EC}"/>
              </a:ext>
            </a:extLst>
          </p:cNvPr>
          <p:cNvSpPr>
            <a:spLocks noGrp="1"/>
          </p:cNvSpPr>
          <p:nvPr>
            <p:ph type="title"/>
          </p:nvPr>
        </p:nvSpPr>
        <p:spPr>
          <a:xfrm>
            <a:off x="478369" y="144001"/>
            <a:ext cx="9169401" cy="555840"/>
          </a:xfrm>
        </p:spPr>
        <p:txBody>
          <a:bodyPr anchor="t">
            <a:normAutofit/>
          </a:bodyPr>
          <a:lstStyle/>
          <a:p>
            <a:r>
              <a:rPr lang="en-US" dirty="0"/>
              <a:t>What we want</a:t>
            </a:r>
          </a:p>
        </p:txBody>
      </p:sp>
      <p:sp>
        <p:nvSpPr>
          <p:cNvPr id="3" name="Content Placeholder 2">
            <a:extLst>
              <a:ext uri="{FF2B5EF4-FFF2-40B4-BE49-F238E27FC236}">
                <a16:creationId xmlns:a16="http://schemas.microsoft.com/office/drawing/2014/main" id="{5F9D0125-DA5B-4EA0-86AA-CF6F00D0B943}"/>
              </a:ext>
            </a:extLst>
          </p:cNvPr>
          <p:cNvSpPr>
            <a:spLocks noGrp="1"/>
          </p:cNvSpPr>
          <p:nvPr>
            <p:ph type="body" sz="quarter" idx="13"/>
          </p:nvPr>
        </p:nvSpPr>
        <p:spPr>
          <a:xfrm>
            <a:off x="478369" y="1210058"/>
            <a:ext cx="10409590" cy="939254"/>
          </a:xfrm>
        </p:spPr>
        <p:txBody>
          <a:bodyPr anchor="t">
            <a:normAutofit/>
          </a:bodyPr>
          <a:lstStyle/>
          <a:p>
            <a:r>
              <a:rPr lang="en-US" dirty="0"/>
              <a:t>If I spend time randomly surfing the web, assuming equal time between clicks, what percent of time would I be on each page? i.e., how important is each node?</a:t>
            </a:r>
          </a:p>
          <a:p>
            <a:endParaRPr lang="en-US" dirty="0"/>
          </a:p>
          <a:p>
            <a:endParaRPr lang="en-US" dirty="0"/>
          </a:p>
        </p:txBody>
      </p:sp>
      <p:sp>
        <p:nvSpPr>
          <p:cNvPr id="4" name="Slide Number Placeholder 3">
            <a:extLst>
              <a:ext uri="{FF2B5EF4-FFF2-40B4-BE49-F238E27FC236}">
                <a16:creationId xmlns:a16="http://schemas.microsoft.com/office/drawing/2014/main" id="{D80A1940-189B-41D4-B739-51BCC7983506}"/>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92</a:t>
            </a:fld>
            <a:endParaRPr lang="en-US"/>
          </a:p>
        </p:txBody>
      </p:sp>
      <p:sp>
        <p:nvSpPr>
          <p:cNvPr id="6" name="TextBox 5">
            <a:extLst>
              <a:ext uri="{FF2B5EF4-FFF2-40B4-BE49-F238E27FC236}">
                <a16:creationId xmlns:a16="http://schemas.microsoft.com/office/drawing/2014/main" id="{5F7DF021-A5E1-4D52-AF3B-35F001C953EF}"/>
              </a:ext>
            </a:extLst>
          </p:cNvPr>
          <p:cNvSpPr txBox="1"/>
          <p:nvPr/>
        </p:nvSpPr>
        <p:spPr bwMode="gray">
          <a:xfrm>
            <a:off x="6096000" y="2263621"/>
            <a:ext cx="5960660" cy="2031325"/>
          </a:xfrm>
          <a:prstGeom prst="rect">
            <a:avLst/>
          </a:prstGeom>
          <a:noFill/>
        </p:spPr>
        <p:txBody>
          <a:bodyPr wrap="square">
            <a:spAutoFit/>
          </a:bodyPr>
          <a:lstStyle/>
          <a:p>
            <a:r>
              <a:rPr lang="en-US" b="1" u="sng" dirty="0"/>
              <a:t>Importance of a node (</a:t>
            </a:r>
            <a:r>
              <a:rPr lang="en-US" b="1" i="1" u="sng" dirty="0" err="1"/>
              <a:t>Pr</a:t>
            </a:r>
            <a:r>
              <a:rPr lang="en-US" b="1" u="sng" dirty="0"/>
              <a:t>):</a:t>
            </a:r>
          </a:p>
          <a:p>
            <a:pPr marL="285750" indent="-285750">
              <a:buFontTx/>
              <a:buChar char="-"/>
            </a:pPr>
            <a:r>
              <a:rPr lang="en-US" dirty="0"/>
              <a:t>In-links are less prone to be manipulated</a:t>
            </a:r>
          </a:p>
          <a:p>
            <a:pPr marL="285750" indent="-285750">
              <a:buFontTx/>
              <a:buChar char="-"/>
            </a:pPr>
            <a:r>
              <a:rPr lang="en-US" dirty="0"/>
              <a:t>Importance is proportional to its neighbors</a:t>
            </a:r>
          </a:p>
          <a:p>
            <a:pPr marL="742950" lvl="1" indent="-285750">
              <a:buFontTx/>
              <a:buChar char="-"/>
            </a:pPr>
            <a:r>
              <a:rPr lang="en-US" dirty="0"/>
              <a:t>Flow/Message passing way to computing</a:t>
            </a:r>
          </a:p>
          <a:p>
            <a:pPr marL="742950" lvl="1" indent="-285750">
              <a:buFontTx/>
              <a:buChar char="-"/>
            </a:pPr>
            <a:endParaRPr lang="en-US" dirty="0"/>
          </a:p>
          <a:p>
            <a:pPr marL="742950" lvl="1" indent="-285750">
              <a:buFontTx/>
              <a:buChar char="-"/>
            </a:pPr>
            <a:endParaRPr lang="en-US" dirty="0"/>
          </a:p>
          <a:p>
            <a:pPr lvl="1"/>
            <a:endParaRPr lang="en-US" b="0" dirty="0"/>
          </a:p>
        </p:txBody>
      </p:sp>
      <p:sp>
        <p:nvSpPr>
          <p:cNvPr id="29" name="Oval 28">
            <a:extLst>
              <a:ext uri="{FF2B5EF4-FFF2-40B4-BE49-F238E27FC236}">
                <a16:creationId xmlns:a16="http://schemas.microsoft.com/office/drawing/2014/main" id="{987C9B2C-F72D-41E0-A066-9605DB6E1A9E}"/>
              </a:ext>
            </a:extLst>
          </p:cNvPr>
          <p:cNvSpPr/>
          <p:nvPr/>
        </p:nvSpPr>
        <p:spPr bwMode="gray">
          <a:xfrm>
            <a:off x="1150374" y="2728452"/>
            <a:ext cx="489905" cy="462264"/>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30" name="Oval 29">
            <a:extLst>
              <a:ext uri="{FF2B5EF4-FFF2-40B4-BE49-F238E27FC236}">
                <a16:creationId xmlns:a16="http://schemas.microsoft.com/office/drawing/2014/main" id="{5D93A98F-672D-48E7-A056-C3A116F85C7E}"/>
              </a:ext>
            </a:extLst>
          </p:cNvPr>
          <p:cNvSpPr/>
          <p:nvPr/>
        </p:nvSpPr>
        <p:spPr bwMode="gray">
          <a:xfrm>
            <a:off x="947039" y="3737184"/>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31" name="Oval 30">
            <a:extLst>
              <a:ext uri="{FF2B5EF4-FFF2-40B4-BE49-F238E27FC236}">
                <a16:creationId xmlns:a16="http://schemas.microsoft.com/office/drawing/2014/main" id="{BF32CBE1-D707-4812-ADFC-A4594465E835}"/>
              </a:ext>
            </a:extLst>
          </p:cNvPr>
          <p:cNvSpPr/>
          <p:nvPr/>
        </p:nvSpPr>
        <p:spPr bwMode="gray">
          <a:xfrm>
            <a:off x="2660706" y="3379247"/>
            <a:ext cx="649896" cy="632314"/>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32" name="Straight Arrow Connector 31">
            <a:extLst>
              <a:ext uri="{FF2B5EF4-FFF2-40B4-BE49-F238E27FC236}">
                <a16:creationId xmlns:a16="http://schemas.microsoft.com/office/drawing/2014/main" id="{42D44F06-9F79-4106-AFB5-B4A1413097B9}"/>
              </a:ext>
            </a:extLst>
          </p:cNvPr>
          <p:cNvCxnSpPr>
            <a:cxnSpLocks/>
            <a:stCxn id="29" idx="3"/>
            <a:endCxn id="30" idx="0"/>
          </p:cNvCxnSpPr>
          <p:nvPr/>
        </p:nvCxnSpPr>
        <p:spPr bwMode="gray">
          <a:xfrm flipH="1">
            <a:off x="1154147" y="3123019"/>
            <a:ext cx="67972" cy="614165"/>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4A65BC13-65E3-4A0B-8EA3-170CEDCADBB6}"/>
              </a:ext>
            </a:extLst>
          </p:cNvPr>
          <p:cNvSpPr/>
          <p:nvPr/>
        </p:nvSpPr>
        <p:spPr bwMode="gray">
          <a:xfrm>
            <a:off x="1644611" y="3820498"/>
            <a:ext cx="925611" cy="950894"/>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sp>
        <p:nvSpPr>
          <p:cNvPr id="34" name="Oval 33">
            <a:extLst>
              <a:ext uri="{FF2B5EF4-FFF2-40B4-BE49-F238E27FC236}">
                <a16:creationId xmlns:a16="http://schemas.microsoft.com/office/drawing/2014/main" id="{C44B65FA-FD3E-495F-B8FA-986CC1243A4D}"/>
              </a:ext>
            </a:extLst>
          </p:cNvPr>
          <p:cNvSpPr/>
          <p:nvPr/>
        </p:nvSpPr>
        <p:spPr bwMode="gray">
          <a:xfrm>
            <a:off x="2162495" y="2687285"/>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a:t>
            </a:r>
          </a:p>
        </p:txBody>
      </p:sp>
      <p:sp>
        <p:nvSpPr>
          <p:cNvPr id="35" name="Oval 34">
            <a:extLst>
              <a:ext uri="{FF2B5EF4-FFF2-40B4-BE49-F238E27FC236}">
                <a16:creationId xmlns:a16="http://schemas.microsoft.com/office/drawing/2014/main" id="{09813D0B-03E8-4E1F-99B2-ED4B2F201AFB}"/>
              </a:ext>
            </a:extLst>
          </p:cNvPr>
          <p:cNvSpPr/>
          <p:nvPr/>
        </p:nvSpPr>
        <p:spPr bwMode="gray">
          <a:xfrm>
            <a:off x="3184749" y="2687285"/>
            <a:ext cx="414216" cy="414216"/>
          </a:xfrm>
          <a:prstGeom prst="ellipse">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F</a:t>
            </a:r>
          </a:p>
        </p:txBody>
      </p:sp>
      <p:cxnSp>
        <p:nvCxnSpPr>
          <p:cNvPr id="38" name="Straight Arrow Connector 37">
            <a:extLst>
              <a:ext uri="{FF2B5EF4-FFF2-40B4-BE49-F238E27FC236}">
                <a16:creationId xmlns:a16="http://schemas.microsoft.com/office/drawing/2014/main" id="{F6DFBF6A-8910-4885-B7D8-4ED204D607BC}"/>
              </a:ext>
            </a:extLst>
          </p:cNvPr>
          <p:cNvCxnSpPr>
            <a:cxnSpLocks/>
            <a:stCxn id="34" idx="6"/>
            <a:endCxn id="35" idx="1"/>
          </p:cNvCxnSpPr>
          <p:nvPr/>
        </p:nvCxnSpPr>
        <p:spPr bwMode="gray">
          <a:xfrm flipV="1">
            <a:off x="2576711" y="2747946"/>
            <a:ext cx="668699" cy="146447"/>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3DB92AA-7F9F-40DD-8218-2E966E2C91FC}"/>
              </a:ext>
            </a:extLst>
          </p:cNvPr>
          <p:cNvCxnSpPr>
            <a:cxnSpLocks/>
            <a:stCxn id="30" idx="5"/>
            <a:endCxn id="33" idx="2"/>
          </p:cNvCxnSpPr>
          <p:nvPr/>
        </p:nvCxnSpPr>
        <p:spPr bwMode="gray">
          <a:xfrm>
            <a:off x="1300594" y="4090739"/>
            <a:ext cx="344017" cy="205206"/>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02DB846F-B31C-42AA-B324-256E38C7FFF2}"/>
              </a:ext>
            </a:extLst>
          </p:cNvPr>
          <p:cNvCxnSpPr>
            <a:cxnSpLocks/>
            <a:stCxn id="29" idx="4"/>
            <a:endCxn id="33" idx="1"/>
          </p:cNvCxnSpPr>
          <p:nvPr/>
        </p:nvCxnSpPr>
        <p:spPr bwMode="gray">
          <a:xfrm>
            <a:off x="1395327" y="3190716"/>
            <a:ext cx="384837" cy="769037"/>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1" name="Oval 40">
            <a:extLst>
              <a:ext uri="{FF2B5EF4-FFF2-40B4-BE49-F238E27FC236}">
                <a16:creationId xmlns:a16="http://schemas.microsoft.com/office/drawing/2014/main" id="{BADFB7E6-BA50-4DDB-A824-5E2665FBD3B2}"/>
              </a:ext>
            </a:extLst>
          </p:cNvPr>
          <p:cNvSpPr/>
          <p:nvPr/>
        </p:nvSpPr>
        <p:spPr bwMode="gray">
          <a:xfrm>
            <a:off x="3414097" y="3530076"/>
            <a:ext cx="414216" cy="414216"/>
          </a:xfrm>
          <a:prstGeom prst="ellipse">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G</a:t>
            </a:r>
          </a:p>
        </p:txBody>
      </p:sp>
      <p:sp>
        <p:nvSpPr>
          <p:cNvPr id="42" name="Oval 41">
            <a:extLst>
              <a:ext uri="{FF2B5EF4-FFF2-40B4-BE49-F238E27FC236}">
                <a16:creationId xmlns:a16="http://schemas.microsoft.com/office/drawing/2014/main" id="{4EE6E02A-6DB4-4958-986D-D6D3ECC8E3BA}"/>
              </a:ext>
            </a:extLst>
          </p:cNvPr>
          <p:cNvSpPr/>
          <p:nvPr/>
        </p:nvSpPr>
        <p:spPr bwMode="gray">
          <a:xfrm>
            <a:off x="3953219" y="2983608"/>
            <a:ext cx="414216" cy="414216"/>
          </a:xfrm>
          <a:prstGeom prst="ellipse">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H</a:t>
            </a:r>
          </a:p>
        </p:txBody>
      </p:sp>
      <p:cxnSp>
        <p:nvCxnSpPr>
          <p:cNvPr id="43" name="Straight Arrow Connector 42">
            <a:extLst>
              <a:ext uri="{FF2B5EF4-FFF2-40B4-BE49-F238E27FC236}">
                <a16:creationId xmlns:a16="http://schemas.microsoft.com/office/drawing/2014/main" id="{7DF70B1B-0D2F-4356-8CE1-8A8FEDF433C5}"/>
              </a:ext>
            </a:extLst>
          </p:cNvPr>
          <p:cNvCxnSpPr>
            <a:cxnSpLocks/>
            <a:stCxn id="41" idx="7"/>
            <a:endCxn id="42" idx="3"/>
          </p:cNvCxnSpPr>
          <p:nvPr/>
        </p:nvCxnSpPr>
        <p:spPr bwMode="gray">
          <a:xfrm flipV="1">
            <a:off x="3767652" y="3337163"/>
            <a:ext cx="246228" cy="253574"/>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90E123E6-D8D4-43B6-B6F2-E1AC70B49776}"/>
              </a:ext>
            </a:extLst>
          </p:cNvPr>
          <p:cNvCxnSpPr>
            <a:cxnSpLocks/>
            <a:stCxn id="29" idx="6"/>
            <a:endCxn id="34" idx="2"/>
          </p:cNvCxnSpPr>
          <p:nvPr/>
        </p:nvCxnSpPr>
        <p:spPr bwMode="gray">
          <a:xfrm flipV="1">
            <a:off x="1640279" y="2894393"/>
            <a:ext cx="522216" cy="65191"/>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6DDD8AB-B945-48DA-896C-4C8B347F26E6}"/>
              </a:ext>
            </a:extLst>
          </p:cNvPr>
          <p:cNvCxnSpPr>
            <a:cxnSpLocks/>
            <a:stCxn id="33" idx="7"/>
            <a:endCxn id="31" idx="2"/>
          </p:cNvCxnSpPr>
          <p:nvPr/>
        </p:nvCxnSpPr>
        <p:spPr bwMode="gray">
          <a:xfrm flipV="1">
            <a:off x="2434669" y="3695404"/>
            <a:ext cx="226037" cy="264349"/>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5A5F5C2B-552B-4CE0-A4EF-5C6B97E7A44E}"/>
              </a:ext>
            </a:extLst>
          </p:cNvPr>
          <p:cNvCxnSpPr>
            <a:cxnSpLocks/>
            <a:stCxn id="35" idx="5"/>
            <a:endCxn id="41" idx="0"/>
          </p:cNvCxnSpPr>
          <p:nvPr/>
        </p:nvCxnSpPr>
        <p:spPr bwMode="gray">
          <a:xfrm>
            <a:off x="3538304" y="3040840"/>
            <a:ext cx="82901" cy="489236"/>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E8A17B34-5FEA-44D5-9DCF-2755988BD7A8}"/>
              </a:ext>
            </a:extLst>
          </p:cNvPr>
          <p:cNvCxnSpPr>
            <a:cxnSpLocks/>
            <a:stCxn id="34" idx="4"/>
            <a:endCxn id="33" idx="0"/>
          </p:cNvCxnSpPr>
          <p:nvPr/>
        </p:nvCxnSpPr>
        <p:spPr bwMode="gray">
          <a:xfrm flipH="1">
            <a:off x="2107417" y="3101501"/>
            <a:ext cx="262186" cy="718997"/>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60D73A2D-4C55-4F49-B75D-6134B6FBF89B}"/>
              </a:ext>
            </a:extLst>
          </p:cNvPr>
          <p:cNvSpPr txBox="1"/>
          <p:nvPr/>
        </p:nvSpPr>
        <p:spPr bwMode="gray">
          <a:xfrm>
            <a:off x="761633" y="2577116"/>
            <a:ext cx="441149" cy="31727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Hub</a:t>
            </a:r>
          </a:p>
        </p:txBody>
      </p:sp>
      <p:sp>
        <p:nvSpPr>
          <p:cNvPr id="49" name="TextBox 48">
            <a:extLst>
              <a:ext uri="{FF2B5EF4-FFF2-40B4-BE49-F238E27FC236}">
                <a16:creationId xmlns:a16="http://schemas.microsoft.com/office/drawing/2014/main" id="{0A5371F9-4043-4156-B7FC-B9D76ABEF96A}"/>
              </a:ext>
            </a:extLst>
          </p:cNvPr>
          <p:cNvSpPr txBox="1"/>
          <p:nvPr/>
        </p:nvSpPr>
        <p:spPr bwMode="gray">
          <a:xfrm>
            <a:off x="2627311" y="4569078"/>
            <a:ext cx="934170" cy="27666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Authority</a:t>
            </a:r>
          </a:p>
        </p:txBody>
      </p:sp>
      <p:sp>
        <p:nvSpPr>
          <p:cNvPr id="50" name="TextBox 49">
            <a:extLst>
              <a:ext uri="{FF2B5EF4-FFF2-40B4-BE49-F238E27FC236}">
                <a16:creationId xmlns:a16="http://schemas.microsoft.com/office/drawing/2014/main" id="{DC2C4CF1-CA11-40E0-A1DD-961064C4BA05}"/>
              </a:ext>
            </a:extLst>
          </p:cNvPr>
          <p:cNvSpPr txBox="1"/>
          <p:nvPr/>
        </p:nvSpPr>
        <p:spPr bwMode="gray">
          <a:xfrm>
            <a:off x="4457918" y="3285652"/>
            <a:ext cx="1638082" cy="55584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Lose, dangling node</a:t>
            </a:r>
          </a:p>
          <a:p>
            <a:pPr>
              <a:spcBef>
                <a:spcPts val="300"/>
              </a:spcBef>
              <a:spcAft>
                <a:spcPts val="300"/>
              </a:spcAft>
              <a:buClr>
                <a:schemeClr val="accent1"/>
              </a:buClr>
              <a:buSzPct val="90000"/>
            </a:pPr>
            <a:r>
              <a:rPr lang="en-US" sz="1200" dirty="0"/>
              <a:t>(dead-end)</a:t>
            </a:r>
          </a:p>
        </p:txBody>
      </p:sp>
      <p:cxnSp>
        <p:nvCxnSpPr>
          <p:cNvPr id="81" name="Straight Arrow Connector 80">
            <a:extLst>
              <a:ext uri="{FF2B5EF4-FFF2-40B4-BE49-F238E27FC236}">
                <a16:creationId xmlns:a16="http://schemas.microsoft.com/office/drawing/2014/main" id="{5EBC701D-3B4A-4F4F-B271-467B6F2F7EF7}"/>
              </a:ext>
            </a:extLst>
          </p:cNvPr>
          <p:cNvCxnSpPr>
            <a:cxnSpLocks/>
            <a:stCxn id="31" idx="4"/>
            <a:endCxn id="33" idx="6"/>
          </p:cNvCxnSpPr>
          <p:nvPr/>
        </p:nvCxnSpPr>
        <p:spPr bwMode="gray">
          <a:xfrm flipH="1">
            <a:off x="2570222" y="4011561"/>
            <a:ext cx="415432" cy="284384"/>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A36778BA-3E4B-4DC3-A9CF-9B56663398F3}"/>
              </a:ext>
            </a:extLst>
          </p:cNvPr>
          <p:cNvCxnSpPr>
            <a:cxnSpLocks/>
            <a:stCxn id="31" idx="1"/>
            <a:endCxn id="34" idx="5"/>
          </p:cNvCxnSpPr>
          <p:nvPr/>
        </p:nvCxnSpPr>
        <p:spPr bwMode="gray">
          <a:xfrm flipH="1" flipV="1">
            <a:off x="2516050" y="3040840"/>
            <a:ext cx="239831" cy="431007"/>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679BEFE2-881D-4530-BE16-4BC55D5B4F97}"/>
                  </a:ext>
                </a:extLst>
              </p:cNvPr>
              <p:cNvSpPr txBox="1"/>
              <p:nvPr/>
            </p:nvSpPr>
            <p:spPr bwMode="gray">
              <a:xfrm>
                <a:off x="420477" y="5079546"/>
                <a:ext cx="5347838" cy="6127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𝑃𝑟</m:t>
                          </m:r>
                        </m:e>
                      </m:func>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E</m:t>
                          </m:r>
                        </m:e>
                      </m:d>
                      <m:r>
                        <a:rPr lang="en-US" b="0" i="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𝑃𝑟</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e>
                      </m:func>
                    </m:oMath>
                  </m:oMathPara>
                </a14:m>
                <a:endParaRPr lang="en-US" b="0" i="1" dirty="0"/>
              </a:p>
            </p:txBody>
          </p:sp>
        </mc:Choice>
        <mc:Fallback xmlns="">
          <p:sp>
            <p:nvSpPr>
              <p:cNvPr id="108" name="TextBox 107">
                <a:extLst>
                  <a:ext uri="{FF2B5EF4-FFF2-40B4-BE49-F238E27FC236}">
                    <a16:creationId xmlns:a16="http://schemas.microsoft.com/office/drawing/2014/main" id="{679BEFE2-881D-4530-BE16-4BC55D5B4F97}"/>
                  </a:ext>
                </a:extLst>
              </p:cNvPr>
              <p:cNvSpPr txBox="1">
                <a:spLocks noRot="1" noChangeAspect="1" noMove="1" noResize="1" noEditPoints="1" noAdjustHandles="1" noChangeArrowheads="1" noChangeShapeType="1" noTextEdit="1"/>
              </p:cNvSpPr>
              <p:nvPr/>
            </p:nvSpPr>
            <p:spPr bwMode="gray">
              <a:xfrm>
                <a:off x="420477" y="5079546"/>
                <a:ext cx="5347838" cy="6127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F77FACC7-1AA4-4731-B637-ECDEBD4F45C8}"/>
                  </a:ext>
                </a:extLst>
              </p:cNvPr>
              <p:cNvSpPr txBox="1"/>
              <p:nvPr/>
            </p:nvSpPr>
            <p:spPr bwMode="gray">
              <a:xfrm>
                <a:off x="3223771" y="4028099"/>
                <a:ext cx="2427004" cy="6127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e>
                      </m:func>
                    </m:oMath>
                  </m:oMathPara>
                </a14:m>
                <a:endParaRPr lang="en-US" b="0" dirty="0"/>
              </a:p>
            </p:txBody>
          </p:sp>
        </mc:Choice>
        <mc:Fallback xmlns="">
          <p:sp>
            <p:nvSpPr>
              <p:cNvPr id="109" name="TextBox 108">
                <a:extLst>
                  <a:ext uri="{FF2B5EF4-FFF2-40B4-BE49-F238E27FC236}">
                    <a16:creationId xmlns:a16="http://schemas.microsoft.com/office/drawing/2014/main" id="{F77FACC7-1AA4-4731-B637-ECDEBD4F45C8}"/>
                  </a:ext>
                </a:extLst>
              </p:cNvPr>
              <p:cNvSpPr txBox="1">
                <a:spLocks noRot="1" noChangeAspect="1" noMove="1" noResize="1" noEditPoints="1" noAdjustHandles="1" noChangeArrowheads="1" noChangeShapeType="1" noTextEdit="1"/>
              </p:cNvSpPr>
              <p:nvPr/>
            </p:nvSpPr>
            <p:spPr bwMode="gray">
              <a:xfrm>
                <a:off x="3223771" y="4028099"/>
                <a:ext cx="2427004" cy="6127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51B4D836-ECD9-479A-BD04-42F5B7EFA90C}"/>
                  </a:ext>
                </a:extLst>
              </p:cNvPr>
              <p:cNvSpPr txBox="1"/>
              <p:nvPr/>
            </p:nvSpPr>
            <p:spPr bwMode="gray">
              <a:xfrm>
                <a:off x="1634661" y="1989634"/>
                <a:ext cx="3474110" cy="6127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e>
                      </m:func>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oMath>
                  </m:oMathPara>
                </a14:m>
                <a:endParaRPr lang="en-US" b="0" dirty="0"/>
              </a:p>
            </p:txBody>
          </p:sp>
        </mc:Choice>
        <mc:Fallback xmlns="">
          <p:sp>
            <p:nvSpPr>
              <p:cNvPr id="110" name="TextBox 109">
                <a:extLst>
                  <a:ext uri="{FF2B5EF4-FFF2-40B4-BE49-F238E27FC236}">
                    <a16:creationId xmlns:a16="http://schemas.microsoft.com/office/drawing/2014/main" id="{51B4D836-ECD9-479A-BD04-42F5B7EFA90C}"/>
                  </a:ext>
                </a:extLst>
              </p:cNvPr>
              <p:cNvSpPr txBox="1">
                <a:spLocks noRot="1" noChangeAspect="1" noMove="1" noResize="1" noEditPoints="1" noAdjustHandles="1" noChangeArrowheads="1" noChangeShapeType="1" noTextEdit="1"/>
              </p:cNvSpPr>
              <p:nvPr/>
            </p:nvSpPr>
            <p:spPr bwMode="gray">
              <a:xfrm>
                <a:off x="1634661" y="1989634"/>
                <a:ext cx="3474110" cy="612732"/>
              </a:xfrm>
              <a:prstGeom prst="rect">
                <a:avLst/>
              </a:prstGeom>
              <a:blipFill>
                <a:blip r:embed="rId4"/>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C218A98-2830-494A-A092-13A6C75F4F05}"/>
              </a:ext>
            </a:extLst>
          </p:cNvPr>
          <p:cNvSpPr txBox="1"/>
          <p:nvPr/>
        </p:nvSpPr>
        <p:spPr bwMode="gray">
          <a:xfrm>
            <a:off x="6740013" y="5611761"/>
            <a:ext cx="45719" cy="45719"/>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AE847714-1A5F-4694-939B-A09F2745610B}"/>
                  </a:ext>
                </a:extLst>
              </p:cNvPr>
              <p:cNvSpPr txBox="1"/>
              <p:nvPr/>
            </p:nvSpPr>
            <p:spPr bwMode="gray">
              <a:xfrm>
                <a:off x="5888892" y="3548824"/>
                <a:ext cx="6062864" cy="795218"/>
              </a:xfrm>
              <a:prstGeom prst="rect">
                <a:avLst/>
              </a:prstGeom>
              <a:noFill/>
            </p:spPr>
            <p:txBody>
              <a:bodyPr wrap="square">
                <a:spAutoFit/>
              </a:bodyPr>
              <a:lstStyle/>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𝑁𝑟</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up/>
                          <m:e>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𝑗</m:t>
                                    </m:r>
                                  </m:sub>
                                </m:sSub>
                              </m:den>
                            </m:f>
                            <m:r>
                              <a:rPr lang="en-US" i="1">
                                <a:latin typeface="Cambria Math" panose="02040503050406030204" pitchFamily="18" charset="0"/>
                              </a:rPr>
                              <m:t>𝑃𝑟</m:t>
                            </m:r>
                            <m:d>
                              <m:dPr>
                                <m:ctrlPr>
                                  <a:rPr lang="en-US" i="1">
                                    <a:latin typeface="Cambria Math" panose="02040503050406030204" pitchFamily="18" charset="0"/>
                                  </a:rPr>
                                </m:ctrlPr>
                              </m:dPr>
                              <m:e>
                                <m:r>
                                  <a:rPr lang="en-US" i="1">
                                    <a:latin typeface="Cambria Math" panose="02040503050406030204" pitchFamily="18" charset="0"/>
                                  </a:rPr>
                                  <m:t>𝑗</m:t>
                                </m:r>
                              </m:e>
                            </m:d>
                          </m:e>
                        </m:nary>
                      </m:e>
                    </m:func>
                  </m:oMath>
                </a14:m>
                <a:r>
                  <a:rPr lang="en-US" b="0" dirty="0"/>
                  <a:t>, </a:t>
                </a:r>
                <a:r>
                  <a:rPr lang="en-US" sz="1600" b="0" dirty="0"/>
                  <a:t>where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𝐷</m:t>
                        </m:r>
                      </m:e>
                      <m:sub>
                        <m:r>
                          <a:rPr lang="en-US" sz="1600" b="0" i="1" smtClean="0">
                            <a:latin typeface="Cambria Math" panose="02040503050406030204" pitchFamily="18" charset="0"/>
                          </a:rPr>
                          <m:t>𝑗</m:t>
                        </m:r>
                      </m:sub>
                    </m:sSub>
                  </m:oMath>
                </a14:m>
                <a:r>
                  <a:rPr lang="en-US" sz="1600" b="0" i="0" dirty="0">
                    <a:latin typeface="+mj-lt"/>
                  </a:rPr>
                  <a:t> is the out-degree of node </a:t>
                </a:r>
                <a:r>
                  <a:rPr lang="en-US" sz="1600" b="0" i="0" dirty="0" err="1">
                    <a:latin typeface="+mj-lt"/>
                  </a:rPr>
                  <a:t>i</a:t>
                </a:r>
                <a:endParaRPr lang="en-US" b="0" dirty="0"/>
              </a:p>
            </p:txBody>
          </p:sp>
        </mc:Choice>
        <mc:Fallback xmlns="">
          <p:sp>
            <p:nvSpPr>
              <p:cNvPr id="115" name="TextBox 114">
                <a:extLst>
                  <a:ext uri="{FF2B5EF4-FFF2-40B4-BE49-F238E27FC236}">
                    <a16:creationId xmlns:a16="http://schemas.microsoft.com/office/drawing/2014/main" id="{AE847714-1A5F-4694-939B-A09F2745610B}"/>
                  </a:ext>
                </a:extLst>
              </p:cNvPr>
              <p:cNvSpPr txBox="1">
                <a:spLocks noRot="1" noChangeAspect="1" noMove="1" noResize="1" noEditPoints="1" noAdjustHandles="1" noChangeArrowheads="1" noChangeShapeType="1" noTextEdit="1"/>
              </p:cNvSpPr>
              <p:nvPr/>
            </p:nvSpPr>
            <p:spPr bwMode="gray">
              <a:xfrm>
                <a:off x="5888892" y="3548824"/>
                <a:ext cx="6062864" cy="795218"/>
              </a:xfrm>
              <a:prstGeom prst="rect">
                <a:avLst/>
              </a:prstGeom>
              <a:blipFill>
                <a:blip r:embed="rId5"/>
                <a:stretch>
                  <a:fillRect t="-48092" b="-39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D08F54ED-5EDE-43A4-87A8-32490FA003CC}"/>
                  </a:ext>
                </a:extLst>
              </p:cNvPr>
              <p:cNvSpPr txBox="1"/>
              <p:nvPr/>
            </p:nvSpPr>
            <p:spPr bwMode="gray">
              <a:xfrm>
                <a:off x="7035709" y="4554972"/>
                <a:ext cx="4144297" cy="226828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dirty="0"/>
                  <a:t>Add one more constraint </a:t>
                </a:r>
                <a14:m>
                  <m:oMath xmlns:m="http://schemas.openxmlformats.org/officeDocument/2006/math">
                    <m:r>
                      <a:rPr lang="en-US" b="0" i="1" smtClean="0">
                        <a:latin typeface="Cambria Math" panose="02040503050406030204" pitchFamily="18" charset="0"/>
                      </a:rPr>
                      <m:t>1=</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𝑁</m:t>
                        </m:r>
                      </m:sub>
                      <m:sup/>
                      <m:e>
                        <m:r>
                          <m:rPr>
                            <m:sty m:val="p"/>
                          </m:rPr>
                          <a:rPr lang="en-US" b="0" i="0" smtClean="0">
                            <a:latin typeface="Cambria Math" panose="02040503050406030204" pitchFamily="18" charset="0"/>
                          </a:rPr>
                          <m:t>Pr</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e>
                    </m:nary>
                  </m:oMath>
                </a14:m>
                <a:endParaRPr lang="en-US" sz="1400" dirty="0"/>
              </a:p>
              <a:p>
                <a:pPr>
                  <a:spcBef>
                    <a:spcPts val="300"/>
                  </a:spcBef>
                  <a:spcAft>
                    <a:spcPts val="300"/>
                  </a:spcAft>
                  <a:buClr>
                    <a:schemeClr val="accent1"/>
                  </a:buClr>
                  <a:buSzPct val="90000"/>
                </a:pPr>
                <a:r>
                  <a:rPr lang="en-US" sz="1400" dirty="0"/>
                  <a:t>Solve the system of equations</a:t>
                </a:r>
                <a:r>
                  <a:rPr lang="en-US" sz="1200" dirty="0"/>
                  <a:t>:</a:t>
                </a:r>
              </a:p>
              <a:p>
                <a:pPr>
                  <a:spcBef>
                    <a:spcPts val="300"/>
                  </a:spcBef>
                  <a:spcAft>
                    <a:spcPts val="300"/>
                  </a:spcAft>
                  <a:buClr>
                    <a:schemeClr val="accent1"/>
                  </a:buClr>
                  <a:buSzPct val="90000"/>
                </a:pPr>
                <a:endParaRPr lang="en-US" sz="1200" dirty="0"/>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eqArr>
                            <m:eqArrPr>
                              <m:ctrlPr>
                                <a:rPr lang="en-US" sz="1400" i="1">
                                  <a:latin typeface="Cambria Math" panose="02040503050406030204" pitchFamily="18" charset="0"/>
                                </a:rPr>
                              </m:ctrlPr>
                            </m:eqArrPr>
                            <m:e>
                              <m:eqArr>
                                <m:eqArrPr>
                                  <m:ctrlPr>
                                    <a:rPr lang="en-US" sz="1400" i="1">
                                      <a:latin typeface="Cambria Math" panose="02040503050406030204" pitchFamily="18" charset="0"/>
                                    </a:rPr>
                                  </m:ctrlPr>
                                </m:eqArrPr>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Pr</m:t>
                                      </m:r>
                                    </m:fName>
                                    <m:e>
                                      <m:d>
                                        <m:dPr>
                                          <m:ctrlPr>
                                            <a:rPr lang="en-US" sz="1400" i="1">
                                              <a:latin typeface="Cambria Math" panose="02040503050406030204" pitchFamily="18" charset="0"/>
                                            </a:rPr>
                                          </m:ctrlPr>
                                        </m:dPr>
                                        <m:e>
                                          <m:r>
                                            <a:rPr lang="en-US" sz="1400" i="1">
                                              <a:latin typeface="Cambria Math" panose="02040503050406030204" pitchFamily="18" charset="0"/>
                                            </a:rPr>
                                            <m:t>𝐴</m:t>
                                          </m:r>
                                        </m:e>
                                      </m:d>
                                    </m:e>
                                  </m:func>
                                  <m:r>
                                    <a:rPr lang="en-US" sz="1400" i="1">
                                      <a:latin typeface="Cambria Math" panose="02040503050406030204" pitchFamily="18" charset="0"/>
                                    </a:rPr>
                                    <m:t>=</m:t>
                                  </m:r>
                                  <m:r>
                                    <m:rPr>
                                      <m:lit/>
                                    </m:rPr>
                                    <a:rPr lang="en-US" sz="1400" i="1">
                                      <a:latin typeface="Cambria Math" panose="02040503050406030204" pitchFamily="18" charset="0"/>
                                    </a:rPr>
                                    <m:t>…</m:t>
                                  </m:r>
                                  <m:r>
                                    <m:rPr>
                                      <m:nor/>
                                    </m:rPr>
                                    <a:rPr lang="en-US" sz="1400" dirty="0"/>
                                    <m:t> </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Pr</m:t>
                                      </m:r>
                                    </m:fName>
                                    <m:e>
                                      <m:d>
                                        <m:dPr>
                                          <m:ctrlPr>
                                            <a:rPr lang="en-US" sz="1400" i="1">
                                              <a:latin typeface="Cambria Math" panose="02040503050406030204" pitchFamily="18" charset="0"/>
                                            </a:rPr>
                                          </m:ctrlPr>
                                        </m:dPr>
                                        <m:e>
                                          <m:r>
                                            <a:rPr lang="en-US" sz="1400" i="1">
                                              <a:latin typeface="Cambria Math" panose="02040503050406030204" pitchFamily="18" charset="0"/>
                                            </a:rPr>
                                            <m:t>𝐵</m:t>
                                          </m:r>
                                        </m:e>
                                      </m:d>
                                    </m:e>
                                  </m:func>
                                  <m:r>
                                    <a:rPr lang="en-US" sz="1400" i="1">
                                      <a:latin typeface="Cambria Math" panose="02040503050406030204" pitchFamily="18" charset="0"/>
                                    </a:rPr>
                                    <m:t>=</m:t>
                                  </m:r>
                                  <m:r>
                                    <m:rPr>
                                      <m:lit/>
                                    </m:rPr>
                                    <a:rPr lang="en-US" sz="1400" i="1">
                                      <a:latin typeface="Cambria Math" panose="02040503050406030204" pitchFamily="18" charset="0"/>
                                    </a:rPr>
                                    <m:t>…</m:t>
                                  </m:r>
                                  <m:r>
                                    <m:rPr>
                                      <m:nor/>
                                    </m:rPr>
                                    <a:rPr lang="en-US" sz="1400" i="1" dirty="0">
                                      <a:latin typeface="Cambria Math" panose="02040503050406030204" pitchFamily="18" charset="0"/>
                                    </a:rPr>
                                    <m:t> </m:t>
                                  </m:r>
                                </m:e>
                              </m:eqArr>
                            </m:e>
                            <m:e>
                              <m:r>
                                <m:rPr>
                                  <m:lit/>
                                </m:rPr>
                                <a:rPr lang="en-US" sz="1400" i="1">
                                  <a:latin typeface="Cambria Math" panose="02040503050406030204" pitchFamily="18" charset="0"/>
                                </a:rPr>
                                <m:t>…</m:t>
                              </m:r>
                              <m:r>
                                <m:rPr>
                                  <m:nor/>
                                </m:rPr>
                                <a:rPr lang="en-US" sz="1400" dirty="0"/>
                                <m:t> </m:t>
                              </m:r>
                            </m:e>
                            <m:e>
                              <m:r>
                                <m:rPr>
                                  <m:nor/>
                                </m:rPr>
                                <a:rPr lang="en-US" sz="1400" dirty="0"/>
                                <m:t> </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Pr</m:t>
                                  </m:r>
                                </m:fName>
                                <m:e>
                                  <m:d>
                                    <m:dPr>
                                      <m:ctrlPr>
                                        <a:rPr lang="en-US" sz="1400" i="1">
                                          <a:latin typeface="Cambria Math" panose="02040503050406030204" pitchFamily="18" charset="0"/>
                                        </a:rPr>
                                      </m:ctrlPr>
                                    </m:dPr>
                                    <m:e>
                                      <m:r>
                                        <a:rPr lang="en-US" sz="1400" i="1">
                                          <a:latin typeface="Cambria Math" panose="02040503050406030204" pitchFamily="18" charset="0"/>
                                        </a:rPr>
                                        <m:t>𝐻</m:t>
                                      </m:r>
                                    </m:e>
                                  </m:d>
                                </m:e>
                              </m:func>
                              <m:r>
                                <a:rPr lang="en-US" sz="1400" i="1">
                                  <a:latin typeface="Cambria Math" panose="02040503050406030204" pitchFamily="18" charset="0"/>
                                </a:rPr>
                                <m:t>=</m:t>
                              </m:r>
                              <m:r>
                                <m:rPr>
                                  <m:lit/>
                                </m:rPr>
                                <a:rPr lang="en-US" sz="1400" i="1">
                                  <a:latin typeface="Cambria Math" panose="02040503050406030204" pitchFamily="18" charset="0"/>
                                </a:rPr>
                                <m:t>…</m:t>
                              </m:r>
                              <m:r>
                                <m:rPr>
                                  <m:nor/>
                                </m:rPr>
                                <a:rPr lang="en-US" sz="1400" dirty="0"/>
                                <m:t> </m:t>
                              </m:r>
                            </m:e>
                            <m:e>
                              <m:r>
                                <a:rPr lang="en-US" sz="1400" i="1">
                                  <a:latin typeface="Cambria Math" panose="02040503050406030204" pitchFamily="18" charset="0"/>
                                </a:rPr>
                                <m:t>1=</m:t>
                              </m:r>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𝑁</m:t>
                                  </m:r>
                                </m:sub>
                                <m:sup/>
                                <m:e>
                                  <m:r>
                                    <m:rPr>
                                      <m:sty m:val="p"/>
                                    </m:rPr>
                                    <a:rPr lang="en-US" sz="1400">
                                      <a:latin typeface="Cambria Math" panose="02040503050406030204" pitchFamily="18" charset="0"/>
                                    </a:rPr>
                                    <m:t>Pr</m:t>
                                  </m:r>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e>
                              </m:nary>
                            </m:e>
                          </m:eqArr>
                        </m:e>
                      </m:d>
                    </m:oMath>
                  </m:oMathPara>
                </a14:m>
                <a:endParaRPr lang="en-US" sz="1400" dirty="0"/>
              </a:p>
              <a:p>
                <a:pPr algn="ctr">
                  <a:spcBef>
                    <a:spcPts val="300"/>
                  </a:spcBef>
                  <a:spcAft>
                    <a:spcPts val="300"/>
                  </a:spcAft>
                  <a:buClr>
                    <a:schemeClr val="accent1"/>
                  </a:buClr>
                  <a:buSzPct val="90000"/>
                </a:pPr>
                <a:endParaRPr lang="en-US" sz="1200" dirty="0"/>
              </a:p>
              <a:p>
                <a:pPr>
                  <a:spcBef>
                    <a:spcPts val="300"/>
                  </a:spcBef>
                  <a:spcAft>
                    <a:spcPts val="300"/>
                  </a:spcAft>
                  <a:buClr>
                    <a:schemeClr val="accent1"/>
                  </a:buClr>
                  <a:buSzPct val="90000"/>
                </a:pPr>
                <a:endParaRPr lang="en-US" sz="1200" b="0" dirty="0"/>
              </a:p>
              <a:p>
                <a:pPr>
                  <a:spcBef>
                    <a:spcPts val="300"/>
                  </a:spcBef>
                  <a:spcAft>
                    <a:spcPts val="300"/>
                  </a:spcAft>
                  <a:buClr>
                    <a:schemeClr val="accent1"/>
                  </a:buClr>
                  <a:buSzPct val="90000"/>
                </a:pPr>
                <a:endParaRPr lang="en-US" sz="1200" b="0" dirty="0"/>
              </a:p>
              <a:p>
                <a:pPr>
                  <a:spcBef>
                    <a:spcPts val="300"/>
                  </a:spcBef>
                  <a:spcAft>
                    <a:spcPts val="300"/>
                  </a:spcAft>
                  <a:buClr>
                    <a:schemeClr val="accent1"/>
                  </a:buClr>
                  <a:buSzPct val="90000"/>
                </a:pPr>
                <a:endParaRPr lang="en-US" sz="1200" b="0" dirty="0"/>
              </a:p>
              <a:p>
                <a:pPr>
                  <a:spcBef>
                    <a:spcPts val="300"/>
                  </a:spcBef>
                  <a:spcAft>
                    <a:spcPts val="300"/>
                  </a:spcAft>
                  <a:buClr>
                    <a:schemeClr val="accent1"/>
                  </a:buClr>
                  <a:buSzPct val="90000"/>
                </a:pPr>
                <a:endParaRPr lang="en-US" sz="1200" b="0" dirty="0"/>
              </a:p>
              <a:p>
                <a:pPr>
                  <a:spcBef>
                    <a:spcPts val="300"/>
                  </a:spcBef>
                  <a:spcAft>
                    <a:spcPts val="300"/>
                  </a:spcAft>
                  <a:buClr>
                    <a:schemeClr val="accent1"/>
                  </a:buClr>
                  <a:buSzPct val="90000"/>
                </a:pPr>
                <a:endParaRPr lang="en-US" sz="1200" b="0" dirty="0"/>
              </a:p>
              <a:p>
                <a:pPr>
                  <a:spcBef>
                    <a:spcPts val="300"/>
                  </a:spcBef>
                  <a:spcAft>
                    <a:spcPts val="300"/>
                  </a:spcAft>
                  <a:buClr>
                    <a:schemeClr val="accent1"/>
                  </a:buClr>
                  <a:buSzPct val="90000"/>
                </a:pPr>
                <a:endParaRPr lang="en-US" sz="1200" b="0" dirty="0"/>
              </a:p>
              <a:p>
                <a:pPr>
                  <a:spcBef>
                    <a:spcPts val="300"/>
                  </a:spcBef>
                  <a:spcAft>
                    <a:spcPts val="300"/>
                  </a:spcAft>
                  <a:buClr>
                    <a:schemeClr val="accent1"/>
                  </a:buClr>
                  <a:buSzPct val="90000"/>
                </a:pPr>
                <a:endParaRPr lang="en-US" sz="1200" b="0" dirty="0"/>
              </a:p>
              <a:p>
                <a:pPr>
                  <a:spcBef>
                    <a:spcPts val="300"/>
                  </a:spcBef>
                  <a:spcAft>
                    <a:spcPts val="300"/>
                  </a:spcAft>
                  <a:buClr>
                    <a:schemeClr val="accent1"/>
                  </a:buClr>
                  <a:buSzPct val="90000"/>
                </a:pPr>
                <a:endParaRPr lang="en-US" sz="1200" dirty="0"/>
              </a:p>
            </p:txBody>
          </p:sp>
        </mc:Choice>
        <mc:Fallback xmlns="">
          <p:sp>
            <p:nvSpPr>
              <p:cNvPr id="114" name="TextBox 113">
                <a:extLst>
                  <a:ext uri="{FF2B5EF4-FFF2-40B4-BE49-F238E27FC236}">
                    <a16:creationId xmlns:a16="http://schemas.microsoft.com/office/drawing/2014/main" id="{D08F54ED-5EDE-43A4-87A8-32490FA003CC}"/>
                  </a:ext>
                </a:extLst>
              </p:cNvPr>
              <p:cNvSpPr txBox="1">
                <a:spLocks noRot="1" noChangeAspect="1" noMove="1" noResize="1" noEditPoints="1" noAdjustHandles="1" noChangeArrowheads="1" noChangeShapeType="1" noTextEdit="1"/>
              </p:cNvSpPr>
              <p:nvPr/>
            </p:nvSpPr>
            <p:spPr bwMode="gray">
              <a:xfrm>
                <a:off x="7035709" y="4554972"/>
                <a:ext cx="4144297" cy="2268284"/>
              </a:xfrm>
              <a:prstGeom prst="rect">
                <a:avLst/>
              </a:prstGeom>
              <a:blipFill>
                <a:blip r:embed="rId6"/>
                <a:stretch>
                  <a:fillRect l="-2647" t="-21237"/>
                </a:stretch>
              </a:blipFill>
            </p:spPr>
            <p:txBody>
              <a:bodyPr/>
              <a:lstStyle/>
              <a:p>
                <a:r>
                  <a:rPr lang="en-US">
                    <a:noFill/>
                  </a:rPr>
                  <a:t> </a:t>
                </a:r>
              </a:p>
            </p:txBody>
          </p:sp>
        </mc:Fallback>
      </mc:AlternateContent>
      <p:sp>
        <p:nvSpPr>
          <p:cNvPr id="121" name="TextBox 120">
            <a:extLst>
              <a:ext uri="{FF2B5EF4-FFF2-40B4-BE49-F238E27FC236}">
                <a16:creationId xmlns:a16="http://schemas.microsoft.com/office/drawing/2014/main" id="{C9CE6486-9BC5-4469-9AF5-66CA35044E59}"/>
              </a:ext>
            </a:extLst>
          </p:cNvPr>
          <p:cNvSpPr txBox="1"/>
          <p:nvPr/>
        </p:nvSpPr>
        <p:spPr bwMode="gray">
          <a:xfrm>
            <a:off x="830249" y="5970662"/>
            <a:ext cx="6245940" cy="646331"/>
          </a:xfrm>
          <a:prstGeom prst="rect">
            <a:avLst/>
          </a:prstGeom>
          <a:solidFill>
            <a:schemeClr val="accent3">
              <a:lumMod val="20000"/>
              <a:lumOff val="80000"/>
            </a:schemeClr>
          </a:solidFill>
        </p:spPr>
        <p:txBody>
          <a:bodyPr wrap="square">
            <a:spAutoFit/>
          </a:bodyPr>
          <a:lstStyle/>
          <a:p>
            <a:pPr algn="ctr"/>
            <a:r>
              <a:rPr lang="en-US" b="1" dirty="0">
                <a:latin typeface="+mj-lt"/>
              </a:rPr>
              <a:t>Caveat</a:t>
            </a:r>
            <a:r>
              <a:rPr lang="en-US" dirty="0">
                <a:latin typeface="+mj-lt"/>
              </a:rPr>
              <a:t>: this does not scale well for large graphs</a:t>
            </a:r>
          </a:p>
          <a:p>
            <a:pPr algn="ctr"/>
            <a:r>
              <a:rPr lang="en-US" b="1" dirty="0">
                <a:latin typeface="+mj-lt"/>
              </a:rPr>
              <a:t>Solution: </a:t>
            </a:r>
            <a:r>
              <a:rPr lang="en-US" dirty="0">
                <a:latin typeface="+mj-lt"/>
              </a:rPr>
              <a:t>we need to sample!</a:t>
            </a:r>
          </a:p>
        </p:txBody>
      </p:sp>
    </p:spTree>
    <p:extLst>
      <p:ext uri="{BB962C8B-B14F-4D97-AF65-F5344CB8AC3E}">
        <p14:creationId xmlns:p14="http://schemas.microsoft.com/office/powerpoint/2010/main" val="25066156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animBg="1"/>
      <p:bldP spid="30" grpId="0" animBg="1"/>
      <p:bldP spid="31" grpId="0" animBg="1"/>
      <p:bldP spid="33" grpId="0" animBg="1"/>
      <p:bldP spid="34" grpId="0" animBg="1"/>
      <p:bldP spid="35" grpId="0" animBg="1"/>
      <p:bldP spid="41" grpId="0" animBg="1"/>
      <p:bldP spid="42" grpId="0" animBg="1"/>
      <p:bldP spid="48" grpId="0"/>
      <p:bldP spid="49" grpId="0"/>
      <p:bldP spid="50" grpId="0"/>
      <p:bldP spid="108" grpId="0"/>
      <p:bldP spid="109" grpId="0"/>
      <p:bldP spid="110" grpId="0"/>
      <p:bldP spid="115" grpId="0"/>
      <p:bldP spid="114" grpId="0"/>
      <p:bldP spid="12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92A34-B0CB-42A2-A17B-FC8AE0536D3A}"/>
              </a:ext>
            </a:extLst>
          </p:cNvPr>
          <p:cNvSpPr>
            <a:spLocks noGrp="1"/>
          </p:cNvSpPr>
          <p:nvPr>
            <p:ph type="title"/>
          </p:nvPr>
        </p:nvSpPr>
        <p:spPr/>
        <p:txBody>
          <a:bodyPr/>
          <a:lstStyle/>
          <a:p>
            <a:r>
              <a:rPr lang="en-US" dirty="0"/>
              <a:t>Sampling on Networks = Random Walking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329A42-BAA7-4AEC-85DC-05D644A612C9}"/>
                  </a:ext>
                </a:extLst>
              </p:cNvPr>
              <p:cNvSpPr>
                <a:spLocks noGrp="1"/>
              </p:cNvSpPr>
              <p:nvPr>
                <p:ph idx="1"/>
              </p:nvPr>
            </p:nvSpPr>
            <p:spPr>
              <a:xfrm>
                <a:off x="478369" y="1213308"/>
                <a:ext cx="11473384" cy="4695131"/>
              </a:xfrm>
            </p:spPr>
            <p:txBody>
              <a:bodyPr/>
              <a:lstStyle/>
              <a:p>
                <a:pPr algn="l"/>
                <a:r>
                  <a:rPr lang="en-US" sz="1800" b="1" i="0" u="sng" strike="noStrike" baseline="0" dirty="0">
                    <a:latin typeface="+mj-lt"/>
                  </a:rPr>
                  <a:t>Goal</a:t>
                </a:r>
                <a:r>
                  <a:rPr lang="en-US" sz="1800" b="0" i="0" u="none" strike="noStrike" baseline="0" dirty="0">
                    <a:latin typeface="+mj-lt"/>
                  </a:rPr>
                  <a:t>: model a random process in which the system transitions from one state to another at discrete time steps.</a:t>
                </a:r>
              </a:p>
              <a:p>
                <a:pPr marL="285750" indent="-285750" algn="l">
                  <a:buFont typeface="Arial" panose="020B0604020202020204" pitchFamily="34" charset="0"/>
                  <a:buChar char="•"/>
                </a:pPr>
                <a:r>
                  <a:rPr lang="en-US" sz="1800" dirty="0">
                    <a:latin typeface="+mj-lt"/>
                  </a:rPr>
                  <a:t>States are nodes</a:t>
                </a:r>
              </a:p>
              <a:p>
                <a:pPr marL="285750" indent="-285750" algn="l">
                  <a:buFont typeface="Arial" panose="020B0604020202020204" pitchFamily="34" charset="0"/>
                  <a:buChar char="•"/>
                </a:pPr>
                <a:r>
                  <a:rPr lang="en-US" sz="1800" b="0" i="0" u="none" strike="noStrike" baseline="0" dirty="0">
                    <a:latin typeface="+mj-lt"/>
                  </a:rPr>
                  <a:t>Transitions are edges</a:t>
                </a:r>
              </a:p>
              <a:p>
                <a:pPr algn="l"/>
                <a:r>
                  <a:rPr lang="en-US" sz="1800" b="0" i="0" u="none" strike="noStrike" baseline="0" dirty="0">
                    <a:latin typeface="+mj-lt"/>
                  </a:rPr>
                  <a:t>At each time, </a:t>
                </a:r>
              </a:p>
              <a:p>
                <a:pPr marL="285750" indent="-285750" algn="l">
                  <a:buFont typeface="Arial" panose="020B0604020202020204" pitchFamily="34" charset="0"/>
                  <a:buChar char="•"/>
                </a:pPr>
                <a:r>
                  <a:rPr lang="en-US" sz="1800" dirty="0">
                    <a:latin typeface="+mj-lt"/>
                  </a:rPr>
                  <a:t>t</a:t>
                </a:r>
                <a:r>
                  <a:rPr lang="en-US" sz="1800" b="0" i="0" u="none" strike="noStrike" baseline="0" dirty="0">
                    <a:latin typeface="+mj-lt"/>
                  </a:rPr>
                  <a:t>here are </a:t>
                </a:r>
                <a14:m>
                  <m:oMath xmlns:m="http://schemas.openxmlformats.org/officeDocument/2006/math">
                    <m:r>
                      <a:rPr lang="en-US" sz="1800" b="0" i="1" u="none" strike="noStrike" baseline="0" dirty="0" smtClean="0">
                        <a:latin typeface="Cambria Math" panose="02040503050406030204" pitchFamily="18" charset="0"/>
                      </a:rPr>
                      <m:t>𝑁</m:t>
                    </m:r>
                  </m:oMath>
                </a14:m>
                <a:r>
                  <a:rPr lang="en-US" sz="1800" b="0" i="0" u="none" strike="noStrike" baseline="0" dirty="0">
                    <a:latin typeface="+mj-lt"/>
                  </a:rPr>
                  <a:t> states the system could be in.</a:t>
                </a:r>
              </a:p>
              <a:p>
                <a:pPr marL="285750" indent="-285750" algn="l">
                  <a:buFont typeface="Arial" panose="020B0604020202020204" pitchFamily="34" charset="0"/>
                  <a:buChar char="•"/>
                </a:pPr>
                <a:r>
                  <a:rPr lang="en-US" sz="1800" b="0" i="0" u="none" strike="noStrike" baseline="0" dirty="0">
                    <a:latin typeface="+mj-lt"/>
                  </a:rPr>
                  <a:t>we model the system as a vector </a:t>
                </a:r>
                <a14:m>
                  <m:oMath xmlns:m="http://schemas.openxmlformats.org/officeDocument/2006/math">
                    <m:r>
                      <a:rPr lang="en-US" sz="1800" b="0" i="0" u="none" strike="noStrike" baseline="0" smtClean="0">
                        <a:latin typeface="Cambria Math" panose="02040503050406030204" pitchFamily="18" charset="0"/>
                      </a:rPr>
                      <m:t> </m:t>
                    </m:r>
                    <m:acc>
                      <m:accPr>
                        <m:chr m:val="⃗"/>
                        <m:ctrlPr>
                          <a:rPr lang="en-US" sz="1800" b="0" i="1" u="none" strike="noStrike" baseline="0" smtClean="0">
                            <a:latin typeface="Cambria Math" panose="02040503050406030204" pitchFamily="18" charset="0"/>
                          </a:rPr>
                        </m:ctrlPr>
                      </m:accPr>
                      <m:e>
                        <m:sSub>
                          <m:sSubPr>
                            <m:ctrlPr>
                              <a:rPr lang="pt-BR" sz="1800" b="0" i="1" u="none" strike="noStrike" baseline="0" smtClean="0">
                                <a:latin typeface="Cambria Math" panose="02040503050406030204" pitchFamily="18" charset="0"/>
                              </a:rPr>
                            </m:ctrlPr>
                          </m:sSubPr>
                          <m:e>
                            <m:r>
                              <a:rPr lang="en-US" sz="1800" b="0" i="1" u="none" strike="noStrike" baseline="0" smtClean="0">
                                <a:latin typeface="Cambria Math" panose="02040503050406030204" pitchFamily="18" charset="0"/>
                              </a:rPr>
                              <m:t>𝑅</m:t>
                            </m:r>
                          </m:e>
                          <m:sub>
                            <m:r>
                              <a:rPr lang="pt-BR" sz="1800" b="0" i="1" u="none" strike="noStrike" baseline="0" smtClean="0">
                                <a:latin typeface="Cambria Math" panose="02040503050406030204" pitchFamily="18" charset="0"/>
                              </a:rPr>
                              <m:t>𝑡</m:t>
                            </m:r>
                          </m:sub>
                        </m:sSub>
                      </m:e>
                    </m:acc>
                    <m:r>
                      <a:rPr lang="en-US" sz="1800" b="0" i="1" u="none" strike="noStrike" baseline="0" smtClean="0">
                        <a:latin typeface="Cambria Math" panose="02040503050406030204" pitchFamily="18" charset="0"/>
                      </a:rPr>
                      <m:t>∈</m:t>
                    </m:r>
                    <m:sSup>
                      <m:sSupPr>
                        <m:ctrlPr>
                          <a:rPr lang="en-US" sz="1800" b="0" i="1" u="none" strike="noStrike" baseline="0" smtClean="0">
                            <a:latin typeface="Cambria Math" panose="02040503050406030204" pitchFamily="18" charset="0"/>
                            <a:ea typeface="Cambria Math" panose="02040503050406030204" pitchFamily="18" charset="0"/>
                          </a:rPr>
                        </m:ctrlPr>
                      </m:sSupPr>
                      <m:e>
                        <m:r>
                          <a:rPr lang="en-US" sz="1800" b="0" i="1" u="none" strike="noStrike" baseline="0" smtClean="0">
                            <a:latin typeface="Cambria Math" panose="02040503050406030204" pitchFamily="18" charset="0"/>
                            <a:ea typeface="Cambria Math" panose="02040503050406030204" pitchFamily="18" charset="0"/>
                          </a:rPr>
                          <m:t>ℝ</m:t>
                        </m:r>
                      </m:e>
                      <m:sup>
                        <m:r>
                          <a:rPr lang="en-US" sz="1800" b="0" i="1" u="none" strike="noStrike" baseline="0" smtClean="0">
                            <a:latin typeface="Cambria Math" panose="02040503050406030204" pitchFamily="18" charset="0"/>
                            <a:ea typeface="Cambria Math" panose="02040503050406030204" pitchFamily="18" charset="0"/>
                          </a:rPr>
                          <m:t>𝑛</m:t>
                        </m:r>
                      </m:sup>
                    </m:sSup>
                  </m:oMath>
                </a14:m>
                <a:r>
                  <a:rPr lang="en-US" sz="1800" b="0" i="0" u="none" strike="noStrike" baseline="0" dirty="0">
                    <a:latin typeface="+mj-lt"/>
                  </a:rPr>
                  <a:t> , </a:t>
                </a:r>
                <a:endParaRPr lang="en-US" sz="1800" b="0" i="1" u="none" strike="noStrike" baseline="0" dirty="0">
                  <a:latin typeface="Cambria Math" panose="02040503050406030204" pitchFamily="18" charset="0"/>
                </a:endParaRPr>
              </a:p>
              <a:p>
                <a:pPr algn="l"/>
                <a14:m>
                  <m:oMath xmlns:m="http://schemas.openxmlformats.org/officeDocument/2006/math">
                    <m:acc>
                      <m:accPr>
                        <m:chr m:val="⃗"/>
                        <m:ctrlPr>
                          <a:rPr lang="en-US" sz="2400" b="1" i="1" u="none" strike="noStrike" baseline="0" smtClean="0">
                            <a:latin typeface="Cambria Math" panose="02040503050406030204" pitchFamily="18" charset="0"/>
                          </a:rPr>
                        </m:ctrlPr>
                      </m:accPr>
                      <m:e>
                        <m:sSub>
                          <m:sSubPr>
                            <m:ctrlPr>
                              <a:rPr lang="pt-BR" sz="2400" b="1" i="1" u="none" strike="noStrike" baseline="0" smtClean="0">
                                <a:latin typeface="Cambria Math" panose="02040503050406030204" pitchFamily="18" charset="0"/>
                              </a:rPr>
                            </m:ctrlPr>
                          </m:sSubPr>
                          <m:e>
                            <m:r>
                              <a:rPr lang="en-US" sz="2400" b="1" i="1" u="none" strike="noStrike" baseline="0" smtClean="0">
                                <a:latin typeface="Cambria Math" panose="02040503050406030204" pitchFamily="18" charset="0"/>
                              </a:rPr>
                              <m:t>𝑹</m:t>
                            </m:r>
                          </m:e>
                          <m:sub>
                            <m:r>
                              <a:rPr lang="pt-BR" sz="2400" b="1" i="1" u="none" strike="noStrike" baseline="0" smtClean="0">
                                <a:latin typeface="Cambria Math" panose="02040503050406030204" pitchFamily="18" charset="0"/>
                              </a:rPr>
                              <m:t>𝒕</m:t>
                            </m:r>
                          </m:sub>
                        </m:sSub>
                      </m:e>
                    </m:acc>
                    <m:r>
                      <a:rPr lang="pt-BR" sz="2400" b="1" i="1" u="none" strike="noStrike" baseline="0" smtClean="0">
                        <a:latin typeface="Cambria Math" panose="02040503050406030204" pitchFamily="18" charset="0"/>
                      </a:rPr>
                      <m:t> </m:t>
                    </m:r>
                  </m:oMath>
                </a14:m>
                <a:r>
                  <a:rPr lang="en-US" sz="1800" b="0" i="0" u="none" strike="noStrike" baseline="0" dirty="0">
                    <a:latin typeface="+mj-lt"/>
                  </a:rPr>
                  <a:t>represents</a:t>
                </a:r>
                <a:r>
                  <a:rPr lang="en-US" sz="1800" b="0" i="0" u="none" strike="noStrike" dirty="0">
                    <a:latin typeface="+mj-lt"/>
                  </a:rPr>
                  <a:t> the probability of being at any given state.</a:t>
                </a:r>
              </a:p>
              <a:p>
                <a:pPr marL="285750" indent="-285750" algn="l">
                  <a:buFont typeface="Arial" panose="020B0604020202020204" pitchFamily="34" charset="0"/>
                  <a:buChar char="•"/>
                </a:pPr>
                <a:r>
                  <a:rPr lang="en-US" sz="1800" dirty="0">
                    <a:latin typeface="+mj-lt"/>
                  </a:rPr>
                  <a:t>wh</a:t>
                </a:r>
                <a:r>
                  <a:rPr lang="en-US" sz="1800" b="0" i="0" u="none" strike="noStrike" baseline="0" dirty="0">
                    <a:latin typeface="+mj-lt"/>
                  </a:rPr>
                  <a:t>ere, </a:t>
                </a:r>
                <a14:m>
                  <m:oMath xmlns:m="http://schemas.openxmlformats.org/officeDocument/2006/math">
                    <m:r>
                      <a:rPr lang="en-US" sz="1800" b="0" i="1" u="none" strike="noStrike" baseline="0" smtClean="0">
                        <a:latin typeface="Cambria Math" panose="02040503050406030204" pitchFamily="18" charset="0"/>
                      </a:rPr>
                      <m:t>𝑡</m:t>
                    </m:r>
                    <m:r>
                      <a:rPr lang="en-US" sz="1800" b="0" i="1" u="none" strike="noStrike" baseline="0" smtClean="0">
                        <a:latin typeface="Cambria Math" panose="02040503050406030204" pitchFamily="18" charset="0"/>
                      </a:rPr>
                      <m:t>=0,1,2, …, </m:t>
                    </m:r>
                    <m:r>
                      <a:rPr lang="en-US" sz="1800" b="0" i="1" u="none" strike="noStrike" baseline="0" smtClean="0">
                        <a:latin typeface="Cambria Math" panose="02040503050406030204" pitchFamily="18" charset="0"/>
                      </a:rPr>
                      <m:t>𝑇</m:t>
                    </m:r>
                  </m:oMath>
                </a14:m>
                <a:r>
                  <a:rPr lang="en-US" sz="1800" b="0" i="0" u="none" strike="noStrike" baseline="0" dirty="0">
                    <a:latin typeface="+mj-lt"/>
                  </a:rPr>
                  <a:t> , where the “initial state" is the vector</a:t>
                </a:r>
                <a:r>
                  <a:rPr lang="en-US" sz="1800" dirty="0">
                    <a:latin typeface="+mj-lt"/>
                  </a:rPr>
                  <a:t> </a:t>
                </a:r>
                <a14:m>
                  <m:oMath xmlns:m="http://schemas.openxmlformats.org/officeDocument/2006/math">
                    <m:acc>
                      <m:accPr>
                        <m:chr m:val="⃗"/>
                        <m:ctrlPr>
                          <a:rPr lang="en-US" sz="1800" i="1">
                            <a:latin typeface="Cambria Math" panose="02040503050406030204" pitchFamily="18" charset="0"/>
                          </a:rPr>
                        </m:ctrlPr>
                      </m:accPr>
                      <m:e>
                        <m:sSub>
                          <m:sSubPr>
                            <m:ctrlPr>
                              <a:rPr lang="pt-BR" sz="1800" i="1">
                                <a:latin typeface="Cambria Math" panose="02040503050406030204" pitchFamily="18" charset="0"/>
                              </a:rPr>
                            </m:ctrlPr>
                          </m:sSubPr>
                          <m:e>
                            <m:r>
                              <a:rPr lang="en-US" sz="1800" b="0" i="1" smtClean="0">
                                <a:latin typeface="Cambria Math" panose="02040503050406030204" pitchFamily="18" charset="0"/>
                              </a:rPr>
                              <m:t>𝑅</m:t>
                            </m:r>
                          </m:e>
                          <m:sub>
                            <m:r>
                              <a:rPr lang="pt-BR" sz="1800" b="0" i="1" smtClean="0">
                                <a:latin typeface="Cambria Math" panose="02040503050406030204" pitchFamily="18" charset="0"/>
                              </a:rPr>
                              <m:t>0</m:t>
                            </m:r>
                          </m:sub>
                        </m:sSub>
                      </m:e>
                    </m:acc>
                  </m:oMath>
                </a14:m>
                <a:r>
                  <a:rPr lang="en-US" sz="1800" b="0" i="0" u="none" strike="noStrike" baseline="0" dirty="0">
                    <a:latin typeface="+mj-lt"/>
                  </a:rPr>
                  <a:t> .</a:t>
                </a:r>
              </a:p>
              <a:p>
                <a:pPr marL="285750" indent="-285750" algn="l">
                  <a:buFont typeface="Arial" panose="020B0604020202020204" pitchFamily="34" charset="0"/>
                  <a:buChar char="•"/>
                </a:pPr>
                <a:r>
                  <a:rPr lang="en-US" sz="2000" b="0" i="0" u="none" strike="noStrike" dirty="0">
                    <a:latin typeface="+mj-lt"/>
                  </a:rPr>
                  <a:t>the total probability of being at any given state should be 1, i.e.,</a:t>
                </a:r>
                <a14:m>
                  <m:oMath xmlns:m="http://schemas.openxmlformats.org/officeDocument/2006/math">
                    <m:r>
                      <a:rPr lang="en-US" sz="2000" b="0" i="0" u="none" strike="noStrike" smtClean="0">
                        <a:latin typeface="Cambria Math" panose="02040503050406030204" pitchFamily="18" charset="0"/>
                      </a:rPr>
                      <m:t>1=</m:t>
                    </m:r>
                    <m:nary>
                      <m:naryPr>
                        <m:chr m:val="∑"/>
                        <m:supHide m:val="on"/>
                        <m:ctrlPr>
                          <a:rPr lang="en-US" sz="2000" b="0" i="1" u="none" strike="noStrike" smtClean="0">
                            <a:latin typeface="Cambria Math" panose="02040503050406030204" pitchFamily="18" charset="0"/>
                          </a:rPr>
                        </m:ctrlPr>
                      </m:naryPr>
                      <m:sub>
                        <m:r>
                          <a:rPr lang="en-US" sz="2000" b="0" i="1" u="none" strike="noStrike" smtClean="0">
                            <a:latin typeface="Cambria Math" panose="02040503050406030204" pitchFamily="18" charset="0"/>
                          </a:rPr>
                          <m:t>𝑖</m:t>
                        </m:r>
                        <m:r>
                          <a:rPr lang="en-US" sz="2000" b="0" i="1" u="none" strike="noStrike" smtClean="0">
                            <a:latin typeface="Cambria Math" panose="02040503050406030204" pitchFamily="18" charset="0"/>
                          </a:rPr>
                          <m:t>∈</m:t>
                        </m:r>
                        <m:r>
                          <a:rPr lang="en-US" sz="2000" b="0" i="1" u="none" strike="noStrike" smtClean="0">
                            <a:latin typeface="Cambria Math" panose="02040503050406030204" pitchFamily="18" charset="0"/>
                          </a:rPr>
                          <m:t>𝑁</m:t>
                        </m:r>
                      </m:sub>
                      <m:sup/>
                      <m:e>
                        <m:sSub>
                          <m:sSubPr>
                            <m:ctrlPr>
                              <a:rPr lang="en-US" sz="2000" b="0" i="1" u="none" strike="noStrike" smtClean="0">
                                <a:latin typeface="Cambria Math" panose="02040503050406030204" pitchFamily="18" charset="0"/>
                              </a:rPr>
                            </m:ctrlPr>
                          </m:sSubPr>
                          <m:e>
                            <m:sSub>
                              <m:sSubPr>
                                <m:ctrlPr>
                                  <a:rPr lang="en-US" sz="2000" b="0" i="1" u="none" strike="noStrike" smtClean="0">
                                    <a:latin typeface="Cambria Math" panose="02040503050406030204" pitchFamily="18" charset="0"/>
                                  </a:rPr>
                                </m:ctrlPr>
                              </m:sSubPr>
                              <m:e>
                                <m:r>
                                  <a:rPr lang="en-US" sz="2000" b="0" i="1" u="none" strike="noStrike" smtClean="0">
                                    <a:latin typeface="Cambria Math" panose="02040503050406030204" pitchFamily="18" charset="0"/>
                                  </a:rPr>
                                  <m:t>𝑅</m:t>
                                </m:r>
                              </m:e>
                              <m:sub>
                                <m:r>
                                  <a:rPr lang="en-US" sz="2000" b="0" i="1" u="none" strike="noStrike" smtClean="0">
                                    <a:latin typeface="Cambria Math" panose="02040503050406030204" pitchFamily="18" charset="0"/>
                                  </a:rPr>
                                  <m:t>𝑡</m:t>
                                </m:r>
                              </m:sub>
                            </m:sSub>
                          </m:e>
                          <m:sub>
                            <m:r>
                              <a:rPr lang="en-US" sz="2000" b="0" i="1" u="none" strike="noStrike" smtClean="0">
                                <a:latin typeface="Cambria Math" panose="02040503050406030204" pitchFamily="18" charset="0"/>
                              </a:rPr>
                              <m:t>𝑖</m:t>
                            </m:r>
                          </m:sub>
                        </m:sSub>
                      </m:e>
                    </m:nary>
                  </m:oMath>
                </a14:m>
                <a:endParaRPr lang="en-US" sz="2000" b="0" i="0" u="none" strike="noStrike" baseline="0" dirty="0">
                  <a:latin typeface="+mj-lt"/>
                </a:endParaRPr>
              </a:p>
              <a:p>
                <a:pPr algn="l"/>
                <a:endParaRPr lang="en-US" dirty="0">
                  <a:latin typeface="+mj-lt"/>
                </a:endParaRPr>
              </a:p>
            </p:txBody>
          </p:sp>
        </mc:Choice>
        <mc:Fallback xmlns="">
          <p:sp>
            <p:nvSpPr>
              <p:cNvPr id="3" name="Content Placeholder 2">
                <a:extLst>
                  <a:ext uri="{FF2B5EF4-FFF2-40B4-BE49-F238E27FC236}">
                    <a16:creationId xmlns:a16="http://schemas.microsoft.com/office/drawing/2014/main" id="{42329A42-BAA7-4AEC-85DC-05D644A612C9}"/>
                  </a:ext>
                </a:extLst>
              </p:cNvPr>
              <p:cNvSpPr>
                <a:spLocks noGrp="1" noRot="1" noChangeAspect="1" noMove="1" noResize="1" noEditPoints="1" noAdjustHandles="1" noChangeArrowheads="1" noChangeShapeType="1" noTextEdit="1"/>
              </p:cNvSpPr>
              <p:nvPr>
                <p:ph idx="1"/>
              </p:nvPr>
            </p:nvSpPr>
            <p:spPr>
              <a:xfrm>
                <a:off x="478369" y="1213308"/>
                <a:ext cx="11473384" cy="4695131"/>
              </a:xfrm>
              <a:blipFill>
                <a:blip r:embed="rId2"/>
                <a:stretch>
                  <a:fillRect l="-1275" t="-1039" b="-66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5E69612-9925-46C3-B689-5F9E305D9FD5}"/>
              </a:ext>
            </a:extLst>
          </p:cNvPr>
          <p:cNvSpPr>
            <a:spLocks noGrp="1"/>
          </p:cNvSpPr>
          <p:nvPr>
            <p:ph type="sldNum" sz="quarter" idx="12"/>
          </p:nvPr>
        </p:nvSpPr>
        <p:spPr/>
        <p:txBody>
          <a:bodyPr/>
          <a:lstStyle/>
          <a:p>
            <a:fld id="{81561042-0DC2-4A04-AA50-F6D44EB20EBA}" type="slidenum">
              <a:rPr lang="en-US" smtClean="0"/>
              <a:t>93</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49C1A09-E2F6-4B59-B023-E6F7827373B8}"/>
                  </a:ext>
                </a:extLst>
              </p:cNvPr>
              <p:cNvSpPr txBox="1"/>
              <p:nvPr/>
            </p:nvSpPr>
            <p:spPr bwMode="gray">
              <a:xfrm>
                <a:off x="2375177" y="5775575"/>
                <a:ext cx="6245940" cy="705642"/>
              </a:xfrm>
              <a:prstGeom prst="rect">
                <a:avLst/>
              </a:prstGeom>
              <a:solidFill>
                <a:schemeClr val="accent3">
                  <a:lumMod val="20000"/>
                  <a:lumOff val="80000"/>
                </a:schemeClr>
              </a:solidFill>
            </p:spPr>
            <p:txBody>
              <a:bodyPr wrap="square">
                <a:spAutoFit/>
              </a:bodyPr>
              <a:lstStyle/>
              <a:p>
                <a:pPr algn="ctr"/>
                <a:r>
                  <a:rPr lang="en-US" dirty="0">
                    <a:latin typeface="+mj-lt"/>
                  </a:rPr>
                  <a:t>A sequence of probability vectors</a:t>
                </a:r>
                <a14:m>
                  <m:oMath xmlns:m="http://schemas.openxmlformats.org/officeDocument/2006/math">
                    <m:r>
                      <a:rPr lang="en-US" sz="1800" b="0" i="0" smtClean="0">
                        <a:latin typeface="Cambria Math" panose="02040503050406030204" pitchFamily="18" charset="0"/>
                      </a:rPr>
                      <m:t>  </m:t>
                    </m:r>
                    <m:acc>
                      <m:accPr>
                        <m:chr m:val="⃗"/>
                        <m:ctrlPr>
                          <a:rPr lang="en-US" sz="1800" i="1">
                            <a:latin typeface="Cambria Math" panose="02040503050406030204" pitchFamily="18" charset="0"/>
                          </a:rPr>
                        </m:ctrlPr>
                      </m:accPr>
                      <m:e>
                        <m:sSub>
                          <m:sSubPr>
                            <m:ctrlPr>
                              <a:rPr lang="pt-BR" sz="1800" i="1">
                                <a:latin typeface="Cambria Math" panose="02040503050406030204" pitchFamily="18" charset="0"/>
                              </a:rPr>
                            </m:ctrlPr>
                          </m:sSubPr>
                          <m:e>
                            <m:r>
                              <a:rPr lang="en-US" sz="1800" b="0" i="1" smtClean="0">
                                <a:latin typeface="Cambria Math" panose="02040503050406030204" pitchFamily="18" charset="0"/>
                              </a:rPr>
                              <m:t>𝑅</m:t>
                            </m:r>
                          </m:e>
                          <m:sub>
                            <m:r>
                              <a:rPr lang="pt-BR" sz="1800" i="1">
                                <a:latin typeface="Cambria Math" panose="02040503050406030204" pitchFamily="18" charset="0"/>
                              </a:rPr>
                              <m:t>0</m:t>
                            </m:r>
                          </m:sub>
                        </m:sSub>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sSub>
                          <m:sSubPr>
                            <m:ctrlPr>
                              <a:rPr lang="pt-BR"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sSub>
                          <m:sSubPr>
                            <m:ctrlPr>
                              <a:rPr lang="pt-BR" sz="1800" i="1">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𝑡</m:t>
                            </m:r>
                          </m:sub>
                        </m:sSub>
                      </m:e>
                    </m:acc>
                  </m:oMath>
                </a14:m>
                <a:r>
                  <a:rPr lang="en-US" dirty="0">
                    <a:latin typeface="+mj-lt"/>
                  </a:rPr>
                  <a:t> is called a </a:t>
                </a:r>
                <a:r>
                  <a:rPr lang="en-US" b="1" dirty="0">
                    <a:latin typeface="+mj-lt"/>
                  </a:rPr>
                  <a:t>Markov Chain</a:t>
                </a:r>
              </a:p>
            </p:txBody>
          </p:sp>
        </mc:Choice>
        <mc:Fallback xmlns="">
          <p:sp>
            <p:nvSpPr>
              <p:cNvPr id="6" name="TextBox 5">
                <a:extLst>
                  <a:ext uri="{FF2B5EF4-FFF2-40B4-BE49-F238E27FC236}">
                    <a16:creationId xmlns:a16="http://schemas.microsoft.com/office/drawing/2014/main" id="{949C1A09-E2F6-4B59-B023-E6F7827373B8}"/>
                  </a:ext>
                </a:extLst>
              </p:cNvPr>
              <p:cNvSpPr txBox="1">
                <a:spLocks noRot="1" noChangeAspect="1" noMove="1" noResize="1" noEditPoints="1" noAdjustHandles="1" noChangeArrowheads="1" noChangeShapeType="1" noTextEdit="1"/>
              </p:cNvSpPr>
              <p:nvPr/>
            </p:nvSpPr>
            <p:spPr bwMode="gray">
              <a:xfrm>
                <a:off x="2375177" y="5775575"/>
                <a:ext cx="6245940" cy="705642"/>
              </a:xfrm>
              <a:prstGeom prst="rect">
                <a:avLst/>
              </a:prstGeom>
              <a:blipFill>
                <a:blip r:embed="rId3"/>
                <a:stretch>
                  <a:fillRect b="-9483"/>
                </a:stretch>
              </a:blipFill>
            </p:spPr>
            <p:txBody>
              <a:bodyPr/>
              <a:lstStyle/>
              <a:p>
                <a:r>
                  <a:rPr lang="en-US">
                    <a:noFill/>
                  </a:rPr>
                  <a:t> </a:t>
                </a:r>
              </a:p>
            </p:txBody>
          </p:sp>
        </mc:Fallback>
      </mc:AlternateContent>
    </p:spTree>
    <p:extLst>
      <p:ext uri="{BB962C8B-B14F-4D97-AF65-F5344CB8AC3E}">
        <p14:creationId xmlns:p14="http://schemas.microsoft.com/office/powerpoint/2010/main" val="33050986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75297A-0974-46C3-B0C6-82A5EEF1B5D8}"/>
              </a:ext>
            </a:extLst>
          </p:cNvPr>
          <p:cNvSpPr>
            <a:spLocks noGrp="1"/>
          </p:cNvSpPr>
          <p:nvPr>
            <p:ph type="ctrTitle"/>
          </p:nvPr>
        </p:nvSpPr>
        <p:spPr>
          <a:xfrm>
            <a:off x="478564" y="4707852"/>
            <a:ext cx="10835609" cy="1001364"/>
          </a:xfrm>
          <a:noFill/>
        </p:spPr>
        <p:txBody>
          <a:bodyPr/>
          <a:lstStyle/>
          <a:p>
            <a:r>
              <a:rPr lang="en-US" dirty="0">
                <a:solidFill>
                  <a:schemeClr val="tx1"/>
                </a:solidFill>
              </a:rPr>
              <a:t>Intro to Discrete Time Markov Chains</a:t>
            </a:r>
          </a:p>
        </p:txBody>
      </p:sp>
      <p:sp>
        <p:nvSpPr>
          <p:cNvPr id="4" name="Slide Number Placeholder 3">
            <a:extLst>
              <a:ext uri="{FF2B5EF4-FFF2-40B4-BE49-F238E27FC236}">
                <a16:creationId xmlns:a16="http://schemas.microsoft.com/office/drawing/2014/main" id="{722BE993-A47B-4BD2-9355-42CD7CDFDE4F}"/>
              </a:ext>
            </a:extLst>
          </p:cNvPr>
          <p:cNvSpPr>
            <a:spLocks noGrp="1"/>
          </p:cNvSpPr>
          <p:nvPr>
            <p:ph type="sldNum" sz="quarter" idx="4294967295"/>
          </p:nvPr>
        </p:nvSpPr>
        <p:spPr>
          <a:xfrm>
            <a:off x="11420475" y="6486525"/>
            <a:ext cx="771525" cy="260350"/>
          </a:xfrm>
        </p:spPr>
        <p:txBody>
          <a:bodyPr/>
          <a:lstStyle/>
          <a:p>
            <a:fld id="{81561042-0DC2-4A04-AA50-F6D44EB20EBA}" type="slidenum">
              <a:rPr lang="en-US" smtClean="0"/>
              <a:t>94</a:t>
            </a:fld>
            <a:endParaRPr lang="en-US"/>
          </a:p>
        </p:txBody>
      </p:sp>
    </p:spTree>
    <p:extLst>
      <p:ext uri="{BB962C8B-B14F-4D97-AF65-F5344CB8AC3E}">
        <p14:creationId xmlns:p14="http://schemas.microsoft.com/office/powerpoint/2010/main" val="1860753774"/>
      </p:ext>
    </p:extLst>
  </p:cSld>
  <p:clrMapOvr>
    <a:masterClrMapping/>
  </p:clrMapOvr>
  <p:transition spd="slow">
    <p:wipe di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B82E6082-8869-4C9A-AA8E-F2611E1F814D}"/>
                  </a:ext>
                </a:extLst>
              </p:cNvPr>
              <p:cNvSpPr>
                <a:spLocks noGrp="1"/>
              </p:cNvSpPr>
              <p:nvPr>
                <p:ph type="body" sz="quarter" idx="13"/>
              </p:nvPr>
            </p:nvSpPr>
            <p:spPr>
              <a:xfrm>
                <a:off x="478369" y="933991"/>
                <a:ext cx="11474451" cy="5695405"/>
              </a:xfrm>
            </p:spPr>
            <p:txBody>
              <a:bodyPr/>
              <a:lstStyle/>
              <a:p>
                <a:r>
                  <a:rPr lang="en-US" b="1" dirty="0"/>
                  <a:t>Hidden elements</a:t>
                </a:r>
              </a:p>
              <a:p>
                <a:pPr lvl="1"/>
                <a:r>
                  <a:rPr lang="en-US" dirty="0"/>
                  <a:t>Events: infection, failures, rumor spread, toxic contamination, traffic accident, etc.</a:t>
                </a:r>
              </a:p>
              <a:p>
                <a:pPr lvl="1"/>
                <a:r>
                  <a:rPr lang="en-US" dirty="0"/>
                  <a:t>Entities: components, people, infrastructure, that have </a:t>
                </a:r>
                <a:r>
                  <a:rPr lang="en-US" b="1" dirty="0"/>
                  <a:t>states</a:t>
                </a:r>
                <a:r>
                  <a:rPr lang="en-US" dirty="0"/>
                  <a:t> and are affected by </a:t>
                </a:r>
                <a:r>
                  <a:rPr lang="en-US" b="1" dirty="0"/>
                  <a:t>events</a:t>
                </a:r>
              </a:p>
              <a:p>
                <a:r>
                  <a:rPr lang="en-US" b="1" dirty="0"/>
                  <a:t>Observable elements</a:t>
                </a:r>
              </a:p>
              <a:p>
                <a:pPr lvl="1"/>
                <a:r>
                  <a:rPr lang="en-US" dirty="0"/>
                  <a:t>State (</a:t>
                </a:r>
                <a:r>
                  <a:rPr lang="en-US" i="1" dirty="0"/>
                  <a:t>S</a:t>
                </a:r>
                <a:r>
                  <a:rPr lang="en-US" dirty="0"/>
                  <a:t>): </a:t>
                </a:r>
              </a:p>
              <a:p>
                <a:pPr lvl="2"/>
                <a:r>
                  <a:rPr lang="en-US" dirty="0"/>
                  <a:t>operational (no failure/not infected): </a:t>
                </a:r>
                <a14:m>
                  <m:oMath xmlns:m="http://schemas.openxmlformats.org/officeDocument/2006/math">
                    <m:r>
                      <a:rPr lang="en-US" i="1" dirty="0" smtClean="0">
                        <a:latin typeface="Cambria Math" panose="02040503050406030204" pitchFamily="18" charset="0"/>
                      </a:rPr>
                      <m:t>𝑆𝑜</m:t>
                    </m:r>
                  </m:oMath>
                </a14:m>
                <a:r>
                  <a:rPr lang="en-US" dirty="0"/>
                  <a:t> </a:t>
                </a:r>
              </a:p>
              <a:p>
                <a:pPr lvl="2"/>
                <a:r>
                  <a:rPr lang="en-US" dirty="0"/>
                  <a:t>degraded (performance): </a:t>
                </a:r>
                <a14:m>
                  <m:oMath xmlns:m="http://schemas.openxmlformats.org/officeDocument/2006/math">
                    <m:r>
                      <a:rPr lang="en-US" b="0" i="1" smtClean="0">
                        <a:latin typeface="Cambria Math" panose="02040503050406030204" pitchFamily="18" charset="0"/>
                      </a:rPr>
                      <m:t>𝑆𝑑</m:t>
                    </m:r>
                  </m:oMath>
                </a14:m>
                <a:endParaRPr lang="en-US" dirty="0"/>
              </a:p>
              <a:p>
                <a:pPr lvl="2"/>
                <a:r>
                  <a:rPr lang="en-US" dirty="0"/>
                  <a:t>unresponsive (disabled): </a:t>
                </a:r>
                <a14:m>
                  <m:oMath xmlns:m="http://schemas.openxmlformats.org/officeDocument/2006/math">
                    <m:r>
                      <a:rPr lang="en-US" b="0" i="1" smtClean="0">
                        <a:latin typeface="Cambria Math" panose="02040503050406030204" pitchFamily="18" charset="0"/>
                      </a:rPr>
                      <m:t>𝑆𝑢</m:t>
                    </m:r>
                  </m:oMath>
                </a14:m>
                <a:endParaRPr lang="en-US" dirty="0"/>
              </a:p>
              <a:p>
                <a:pPr lvl="1"/>
                <a:r>
                  <a:rPr lang="en-US" dirty="0"/>
                  <a:t>Transition (</a:t>
                </a:r>
                <a:r>
                  <a:rPr lang="en-US" i="1" dirty="0"/>
                  <a:t>T</a:t>
                </a:r>
                <a:r>
                  <a:rPr lang="en-US" dirty="0"/>
                  <a:t>): change from one state to another state (self-loops included)</a:t>
                </a:r>
              </a:p>
              <a:p>
                <a:r>
                  <a:rPr lang="en-US" b="1" dirty="0"/>
                  <a:t>State Traces</a:t>
                </a:r>
                <a:endParaRPr lang="en-US" dirty="0"/>
              </a:p>
              <a:p>
                <a:pPr lvl="1"/>
                <a:r>
                  <a:rPr lang="en-US" dirty="0"/>
                  <a:t>A sequence of states that happened within a given time horizon:</a:t>
                </a:r>
              </a:p>
              <a:p>
                <a:pPr lvl="2"/>
                <a14:m>
                  <m:oMath xmlns:m="http://schemas.openxmlformats.org/officeDocument/2006/math">
                    <m:r>
                      <a:rPr lang="en-US" b="0" i="1" smtClean="0">
                        <a:latin typeface="Cambria Math" panose="02040503050406030204" pitchFamily="18" charset="0"/>
                      </a:rPr>
                      <m:t>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𝑆</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𝑆</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3</m:t>
                        </m:r>
                      </m:sub>
                    </m:sSub>
                  </m:oMath>
                </a14:m>
                <a:endParaRPr lang="en-US" dirty="0"/>
              </a:p>
              <a:p>
                <a:pPr lvl="1"/>
                <a:r>
                  <a:rPr lang="en-US" dirty="0"/>
                  <a:t>Obtained from system logs, contact tracing (GPS), sensors (traffic, water pipes), etc.</a:t>
                </a:r>
              </a:p>
            </p:txBody>
          </p:sp>
        </mc:Choice>
        <mc:Fallback xmlns="">
          <p:sp>
            <p:nvSpPr>
              <p:cNvPr id="2" name="Text Placeholder 1">
                <a:extLst>
                  <a:ext uri="{FF2B5EF4-FFF2-40B4-BE49-F238E27FC236}">
                    <a16:creationId xmlns:a16="http://schemas.microsoft.com/office/drawing/2014/main" id="{B82E6082-8869-4C9A-AA8E-F2611E1F814D}"/>
                  </a:ext>
                </a:extLst>
              </p:cNvPr>
              <p:cNvSpPr>
                <a:spLocks noGrp="1" noRot="1" noChangeAspect="1" noMove="1" noResize="1" noEditPoints="1" noAdjustHandles="1" noChangeArrowheads="1" noChangeShapeType="1" noTextEdit="1"/>
              </p:cNvSpPr>
              <p:nvPr>
                <p:ph type="body" sz="quarter" idx="13"/>
              </p:nvPr>
            </p:nvSpPr>
            <p:spPr>
              <a:xfrm>
                <a:off x="478369" y="933991"/>
                <a:ext cx="11474451" cy="5695405"/>
              </a:xfrm>
              <a:blipFill>
                <a:blip r:embed="rId2"/>
                <a:stretch>
                  <a:fillRect l="-1168" t="-964" r="-106" b="-160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88A5A40-95BF-4061-A8F2-38E923324C59}"/>
              </a:ext>
            </a:extLst>
          </p:cNvPr>
          <p:cNvSpPr>
            <a:spLocks noGrp="1"/>
          </p:cNvSpPr>
          <p:nvPr>
            <p:ph type="title"/>
          </p:nvPr>
        </p:nvSpPr>
        <p:spPr/>
        <p:txBody>
          <a:bodyPr/>
          <a:lstStyle/>
          <a:p>
            <a:r>
              <a:rPr lang="en-US" dirty="0"/>
              <a:t>Definitions for the DTMC project</a:t>
            </a:r>
          </a:p>
        </p:txBody>
      </p:sp>
      <p:sp>
        <p:nvSpPr>
          <p:cNvPr id="4" name="Slide Number Placeholder 3">
            <a:extLst>
              <a:ext uri="{FF2B5EF4-FFF2-40B4-BE49-F238E27FC236}">
                <a16:creationId xmlns:a16="http://schemas.microsoft.com/office/drawing/2014/main" id="{C1C2E05E-AA44-4A57-AA16-81C3E820DBC6}"/>
              </a:ext>
            </a:extLst>
          </p:cNvPr>
          <p:cNvSpPr>
            <a:spLocks noGrp="1"/>
          </p:cNvSpPr>
          <p:nvPr>
            <p:ph type="sldNum" sz="quarter" idx="16"/>
          </p:nvPr>
        </p:nvSpPr>
        <p:spPr/>
        <p:txBody>
          <a:bodyPr/>
          <a:lstStyle/>
          <a:p>
            <a:fld id="{1915DC07-6425-4740-9695-FB9F2ED48CC1}" type="slidenum">
              <a:rPr lang="en-US" smtClean="0"/>
              <a:t>95</a:t>
            </a:fld>
            <a:endParaRPr lang="en-US"/>
          </a:p>
        </p:txBody>
      </p:sp>
    </p:spTree>
    <p:extLst>
      <p:ext uri="{BB962C8B-B14F-4D97-AF65-F5344CB8AC3E}">
        <p14:creationId xmlns:p14="http://schemas.microsoft.com/office/powerpoint/2010/main" val="91706737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B170C86-9295-4733-BBC2-F211B965D4A2}"/>
                  </a:ext>
                </a:extLst>
              </p:cNvPr>
              <p:cNvSpPr>
                <a:spLocks noGrp="1"/>
              </p:cNvSpPr>
              <p:nvPr>
                <p:ph type="body" sz="quarter" idx="13"/>
              </p:nvPr>
            </p:nvSpPr>
            <p:spPr>
              <a:xfrm>
                <a:off x="478369" y="1225486"/>
                <a:ext cx="11474451" cy="4695131"/>
              </a:xfrm>
            </p:spPr>
            <p:txBody>
              <a:bodyPr/>
              <a:lstStyle/>
              <a:p>
                <a:pPr marL="457200" indent="-457200">
                  <a:buFont typeface="+mj-lt"/>
                  <a:buAutoNum type="arabicPeriod"/>
                </a:pPr>
                <a:r>
                  <a:rPr lang="en-US" dirty="0"/>
                  <a:t>Markov property </a:t>
                </a:r>
              </a:p>
              <a:p>
                <a:pPr lvl="1"/>
                <a:r>
                  <a:rPr lang="en-US" b="0" dirty="0">
                    <a:ea typeface="Cambria Math" panose="02040503050406030204" pitchFamily="18" charset="0"/>
                  </a:rPr>
                  <a:t>(</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S</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−1 </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𝑡</m:t>
                        </m:r>
                      </m:sub>
                    </m:sSub>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or</m:t>
                    </m:r>
                    <m:r>
                      <a:rPr lang="en-US" b="0" i="0" smtClean="0">
                        <a:latin typeface="Cambria Math" panose="02040503050406030204" pitchFamily="18" charset="0"/>
                        <a:ea typeface="Cambria Math" panose="02040503050406030204" pitchFamily="18" charset="0"/>
                      </a:rPr>
                      <m:t> </m:t>
                    </m:r>
                  </m:oMath>
                </a14:m>
                <a:endParaRPr lang="en-US" b="0" i="0" dirty="0">
                  <a:latin typeface="Cambria Math" panose="02040503050406030204" pitchFamily="18" charset="0"/>
                  <a:ea typeface="Cambria Math" panose="02040503050406030204" pitchFamily="18" charset="0"/>
                </a:endParaRPr>
              </a:p>
              <a:p>
                <a:pPr lvl="1"/>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P</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S</m:t>
                            </m:r>
                          </m:e>
                          <m:sub>
                            <m:r>
                              <m:rPr>
                                <m:sty m:val="p"/>
                              </m:rPr>
                              <a:rPr lang="en-US" b="0" i="0" smtClean="0">
                                <a:latin typeface="Cambria Math" panose="02040503050406030204" pitchFamily="18" charset="0"/>
                                <a:ea typeface="Cambria Math" panose="02040503050406030204" pitchFamily="18" charset="0"/>
                              </a:rPr>
                              <m:t>t</m:t>
                            </m:r>
                            <m:r>
                              <a:rPr lang="en-US" b="0" i="0" smtClean="0">
                                <a:latin typeface="Cambria Math" panose="02040503050406030204" pitchFamily="18" charset="0"/>
                                <a:ea typeface="Cambria Math" panose="02040503050406030204" pitchFamily="18" charset="0"/>
                              </a:rPr>
                              <m:t>+1</m:t>
                            </m:r>
                          </m:sub>
                        </m:sSub>
                        <m:r>
                          <a:rPr lang="en-US" b="0"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S</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P</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S</m:t>
                            </m:r>
                          </m:e>
                          <m:sub>
                            <m:r>
                              <m:rPr>
                                <m:sty m:val="p"/>
                              </m:rPr>
                              <a:rPr lang="en-US">
                                <a:latin typeface="Cambria Math" panose="02040503050406030204" pitchFamily="18" charset="0"/>
                                <a:ea typeface="Cambria Math" panose="02040503050406030204" pitchFamily="18" charset="0"/>
                              </a:rPr>
                              <m:t>t</m:t>
                            </m:r>
                            <m:r>
                              <a:rPr lang="en-US">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𝑃</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S</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e>
                    </m:d>
                  </m:oMath>
                </a14:m>
                <a:endParaRPr lang="en-US" b="0" dirty="0">
                  <a:ea typeface="Cambria Math" panose="02040503050406030204" pitchFamily="18" charset="0"/>
                </a:endParaRPr>
              </a:p>
              <a:p>
                <a:pPr lvl="1"/>
                <a:r>
                  <a:rPr lang="en-US" dirty="0"/>
                  <a:t>Memoryless, we do not keep the information from previous states, but the state is rich enough to estimate the transition probabilities.</a:t>
                </a:r>
              </a:p>
              <a:p>
                <a:pPr marL="457200" indent="-457200">
                  <a:buFont typeface="+mj-lt"/>
                  <a:buAutoNum type="arabicPeriod"/>
                </a:pPr>
                <a:endParaRPr lang="en-US" dirty="0"/>
              </a:p>
              <a:p>
                <a:pPr marL="457200" indent="-457200">
                  <a:buFont typeface="+mj-lt"/>
                  <a:buAutoNum type="arabicPeriod"/>
                </a:pPr>
                <a:r>
                  <a:rPr lang="en-US" dirty="0"/>
                  <a:t>Events might cause other events</a:t>
                </a:r>
              </a:p>
              <a:p>
                <a:pPr marL="457200" indent="-457200">
                  <a:buFont typeface="+mj-lt"/>
                  <a:buAutoNum type="arabicPeriod"/>
                </a:pPr>
                <a:endParaRPr lang="en-US" dirty="0"/>
              </a:p>
              <a:p>
                <a:pPr marL="457200" indent="-457200">
                  <a:buFont typeface="+mj-lt"/>
                  <a:buAutoNum type="arabicPeriod"/>
                </a:pPr>
                <a:r>
                  <a:rPr lang="en-US" dirty="0"/>
                  <a:t>Root-causes of events are unknown, but should be able to estimate</a:t>
                </a:r>
              </a:p>
              <a:p>
                <a:pPr marL="457200" indent="-457200">
                  <a:buFont typeface="+mj-lt"/>
                  <a:buAutoNum type="arabicPeriod"/>
                </a:pPr>
                <a:endParaRPr lang="en-US" dirty="0"/>
              </a:p>
              <a:p>
                <a:pPr marL="457200" indent="-457200">
                  <a:buFont typeface="+mj-lt"/>
                  <a:buAutoNum type="arabicPeriod"/>
                </a:pPr>
                <a:r>
                  <a:rPr lang="en-US" dirty="0"/>
                  <a:t>Transitions might have prior probabilities</a:t>
                </a:r>
              </a:p>
            </p:txBody>
          </p:sp>
        </mc:Choice>
        <mc:Fallback xmlns="">
          <p:sp>
            <p:nvSpPr>
              <p:cNvPr id="2" name="Text Placeholder 1">
                <a:extLst>
                  <a:ext uri="{FF2B5EF4-FFF2-40B4-BE49-F238E27FC236}">
                    <a16:creationId xmlns:a16="http://schemas.microsoft.com/office/drawing/2014/main" id="{6B170C86-9295-4733-BBC2-F211B965D4A2}"/>
                  </a:ext>
                </a:extLst>
              </p:cNvPr>
              <p:cNvSpPr>
                <a:spLocks noGrp="1" noRot="1" noChangeAspect="1" noMove="1" noResize="1" noEditPoints="1" noAdjustHandles="1" noChangeArrowheads="1" noChangeShapeType="1" noTextEdit="1"/>
              </p:cNvSpPr>
              <p:nvPr>
                <p:ph type="body" sz="quarter" idx="13"/>
              </p:nvPr>
            </p:nvSpPr>
            <p:spPr>
              <a:xfrm>
                <a:off x="478369" y="1225486"/>
                <a:ext cx="11474451" cy="4695131"/>
              </a:xfrm>
              <a:blipFill>
                <a:blip r:embed="rId2"/>
                <a:stretch>
                  <a:fillRect l="-1275" t="-1169" b="-220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B6BAD1C-185D-4A6D-9967-E85673C44710}"/>
              </a:ext>
            </a:extLst>
          </p:cNvPr>
          <p:cNvSpPr>
            <a:spLocks noGrp="1"/>
          </p:cNvSpPr>
          <p:nvPr>
            <p:ph type="title"/>
          </p:nvPr>
        </p:nvSpPr>
        <p:spPr/>
        <p:txBody>
          <a:bodyPr/>
          <a:lstStyle/>
          <a:p>
            <a:r>
              <a:rPr lang="en-US" dirty="0"/>
              <a:t>Assumptions</a:t>
            </a:r>
          </a:p>
        </p:txBody>
      </p:sp>
      <p:sp>
        <p:nvSpPr>
          <p:cNvPr id="4" name="Slide Number Placeholder 3">
            <a:extLst>
              <a:ext uri="{FF2B5EF4-FFF2-40B4-BE49-F238E27FC236}">
                <a16:creationId xmlns:a16="http://schemas.microsoft.com/office/drawing/2014/main" id="{EBDDC7D1-D5C8-418C-95B2-286DB5517C79}"/>
              </a:ext>
            </a:extLst>
          </p:cNvPr>
          <p:cNvSpPr>
            <a:spLocks noGrp="1"/>
          </p:cNvSpPr>
          <p:nvPr>
            <p:ph type="sldNum" sz="quarter" idx="16"/>
          </p:nvPr>
        </p:nvSpPr>
        <p:spPr/>
        <p:txBody>
          <a:bodyPr/>
          <a:lstStyle/>
          <a:p>
            <a:fld id="{1915DC07-6425-4740-9695-FB9F2ED48CC1}" type="slidenum">
              <a:rPr lang="en-US" smtClean="0"/>
              <a:t>96</a:t>
            </a:fld>
            <a:endParaRPr lang="en-US"/>
          </a:p>
        </p:txBody>
      </p:sp>
    </p:spTree>
    <p:extLst>
      <p:ext uri="{BB962C8B-B14F-4D97-AF65-F5344CB8AC3E}">
        <p14:creationId xmlns:p14="http://schemas.microsoft.com/office/powerpoint/2010/main" val="384152133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81C082-3674-4F06-B63B-45048AD8BE8B}"/>
              </a:ext>
            </a:extLst>
          </p:cNvPr>
          <p:cNvSpPr>
            <a:spLocks noGrp="1"/>
          </p:cNvSpPr>
          <p:nvPr>
            <p:ph type="title"/>
          </p:nvPr>
        </p:nvSpPr>
        <p:spPr/>
        <p:txBody>
          <a:bodyPr/>
          <a:lstStyle/>
          <a:p>
            <a:r>
              <a:rPr lang="en-US" dirty="0"/>
              <a:t>Example of Markov Chain</a:t>
            </a:r>
          </a:p>
        </p:txBody>
      </p:sp>
      <p:sp>
        <p:nvSpPr>
          <p:cNvPr id="4" name="Slide Number Placeholder 3">
            <a:extLst>
              <a:ext uri="{FF2B5EF4-FFF2-40B4-BE49-F238E27FC236}">
                <a16:creationId xmlns:a16="http://schemas.microsoft.com/office/drawing/2014/main" id="{D88BA794-C643-45A9-A0E6-E38ABBEDF7E9}"/>
              </a:ext>
            </a:extLst>
          </p:cNvPr>
          <p:cNvSpPr>
            <a:spLocks noGrp="1"/>
          </p:cNvSpPr>
          <p:nvPr>
            <p:ph type="sldNum" sz="quarter" idx="16"/>
          </p:nvPr>
        </p:nvSpPr>
        <p:spPr/>
        <p:txBody>
          <a:bodyPr/>
          <a:lstStyle/>
          <a:p>
            <a:fld id="{1915DC07-6425-4740-9695-FB9F2ED48CC1}" type="slidenum">
              <a:rPr lang="en-US" smtClean="0"/>
              <a:t>97</a:t>
            </a:fld>
            <a:endParaRPr lang="en-US" dirty="0"/>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2D8E17F8-4847-4A90-A9CD-F7BA1B0ACCA8}"/>
                  </a:ext>
                </a:extLst>
              </p:cNvPr>
              <p:cNvSpPr/>
              <p:nvPr/>
            </p:nvSpPr>
            <p:spPr bwMode="gray">
              <a:xfrm>
                <a:off x="1367328" y="1253762"/>
                <a:ext cx="649480" cy="632388"/>
              </a:xfrm>
              <a:prstGeom prst="ellipse">
                <a:avLst/>
              </a:prstGeom>
              <a:solidFill>
                <a:schemeClr val="accent3">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𝒐</m:t>
                          </m:r>
                        </m:e>
                        <m:sub>
                          <m:r>
                            <a:rPr lang="en-US" sz="1600" b="1" i="1" dirty="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p:txBody>
          </p:sp>
        </mc:Choice>
        <mc:Fallback xmlns="">
          <p:sp>
            <p:nvSpPr>
              <p:cNvPr id="5" name="Oval 4">
                <a:extLst>
                  <a:ext uri="{FF2B5EF4-FFF2-40B4-BE49-F238E27FC236}">
                    <a16:creationId xmlns:a16="http://schemas.microsoft.com/office/drawing/2014/main" id="{2D8E17F8-4847-4A90-A9CD-F7BA1B0ACCA8}"/>
                  </a:ext>
                </a:extLst>
              </p:cNvPr>
              <p:cNvSpPr>
                <a:spLocks noRot="1" noChangeAspect="1" noMove="1" noResize="1" noEditPoints="1" noAdjustHandles="1" noChangeArrowheads="1" noChangeShapeType="1" noTextEdit="1"/>
              </p:cNvSpPr>
              <p:nvPr/>
            </p:nvSpPr>
            <p:spPr bwMode="gray">
              <a:xfrm>
                <a:off x="1367328" y="1253762"/>
                <a:ext cx="649480" cy="632388"/>
              </a:xfrm>
              <a:prstGeom prst="ellipse">
                <a:avLst/>
              </a:prstGeom>
              <a:blipFill>
                <a:blip r:embed="rId2"/>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3DA04290-7441-4A7D-B9AE-8197CC42E190}"/>
                  </a:ext>
                </a:extLst>
              </p:cNvPr>
              <p:cNvSpPr/>
              <p:nvPr/>
            </p:nvSpPr>
            <p:spPr bwMode="gray">
              <a:xfrm>
                <a:off x="2458340" y="1263217"/>
                <a:ext cx="649480" cy="632388"/>
              </a:xfrm>
              <a:prstGeom prst="ellipse">
                <a:avLst/>
              </a:prstGeom>
              <a:solidFill>
                <a:schemeClr val="accent3">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𝒅</m:t>
                          </m:r>
                        </m:e>
                        <m:sub>
                          <m:r>
                            <a:rPr lang="en-US" sz="1600" b="1" i="1" dirty="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p:txBody>
          </p:sp>
        </mc:Choice>
        <mc:Fallback xmlns="">
          <p:sp>
            <p:nvSpPr>
              <p:cNvPr id="6" name="Oval 5">
                <a:extLst>
                  <a:ext uri="{FF2B5EF4-FFF2-40B4-BE49-F238E27FC236}">
                    <a16:creationId xmlns:a16="http://schemas.microsoft.com/office/drawing/2014/main" id="{3DA04290-7441-4A7D-B9AE-8197CC42E190}"/>
                  </a:ext>
                </a:extLst>
              </p:cNvPr>
              <p:cNvSpPr>
                <a:spLocks noRot="1" noChangeAspect="1" noMove="1" noResize="1" noEditPoints="1" noAdjustHandles="1" noChangeArrowheads="1" noChangeShapeType="1" noTextEdit="1"/>
              </p:cNvSpPr>
              <p:nvPr/>
            </p:nvSpPr>
            <p:spPr bwMode="gray">
              <a:xfrm>
                <a:off x="2458340" y="1263217"/>
                <a:ext cx="649480" cy="632388"/>
              </a:xfrm>
              <a:prstGeom prst="ellipse">
                <a:avLst/>
              </a:prstGeom>
              <a:blipFill>
                <a:blip r:embed="rId3"/>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99809985-A2F9-4BFF-B020-A773D50D4558}"/>
                  </a:ext>
                </a:extLst>
              </p:cNvPr>
              <p:cNvSpPr/>
              <p:nvPr/>
            </p:nvSpPr>
            <p:spPr bwMode="gray">
              <a:xfrm>
                <a:off x="1912834" y="2135830"/>
                <a:ext cx="649480" cy="632388"/>
              </a:xfrm>
              <a:prstGeom prst="ellipse">
                <a:avLst/>
              </a:prstGeom>
              <a:solidFill>
                <a:schemeClr val="accent3">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𝒖</m:t>
                          </m:r>
                        </m:e>
                        <m:sub>
                          <m:r>
                            <a:rPr lang="en-US" sz="1600" b="1" i="1" dirty="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p:txBody>
          </p:sp>
        </mc:Choice>
        <mc:Fallback xmlns="">
          <p:sp>
            <p:nvSpPr>
              <p:cNvPr id="7" name="Oval 6">
                <a:extLst>
                  <a:ext uri="{FF2B5EF4-FFF2-40B4-BE49-F238E27FC236}">
                    <a16:creationId xmlns:a16="http://schemas.microsoft.com/office/drawing/2014/main" id="{99809985-A2F9-4BFF-B020-A773D50D4558}"/>
                  </a:ext>
                </a:extLst>
              </p:cNvPr>
              <p:cNvSpPr>
                <a:spLocks noRot="1" noChangeAspect="1" noMove="1" noResize="1" noEditPoints="1" noAdjustHandles="1" noChangeArrowheads="1" noChangeShapeType="1" noTextEdit="1"/>
              </p:cNvSpPr>
              <p:nvPr/>
            </p:nvSpPr>
            <p:spPr bwMode="gray">
              <a:xfrm>
                <a:off x="1912834" y="2135830"/>
                <a:ext cx="649480" cy="632388"/>
              </a:xfrm>
              <a:prstGeom prst="ellipse">
                <a:avLst/>
              </a:prstGeom>
              <a:blipFill>
                <a:blip r:embed="rId4"/>
                <a:stretch>
                  <a:fillRect/>
                </a:stretch>
              </a:blipFill>
              <a:ln>
                <a:solidFill>
                  <a:schemeClr val="bg2"/>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5A6C046D-3DA1-4CC9-A1E5-C90272EE10FF}"/>
              </a:ext>
            </a:extLst>
          </p:cNvPr>
          <p:cNvCxnSpPr>
            <a:cxnSpLocks/>
            <a:stCxn id="5" idx="7"/>
            <a:endCxn id="6" idx="1"/>
          </p:cNvCxnSpPr>
          <p:nvPr/>
        </p:nvCxnSpPr>
        <p:spPr bwMode="gray">
          <a:xfrm>
            <a:off x="1921694" y="1346373"/>
            <a:ext cx="631760" cy="9455"/>
          </a:xfrm>
          <a:prstGeom prst="straightConnector1">
            <a:avLst/>
          </a:prstGeom>
          <a:ln w="9525"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90E5211F-D714-4007-B363-6EA63B4CF7A4}"/>
              </a:ext>
            </a:extLst>
          </p:cNvPr>
          <p:cNvCxnSpPr>
            <a:cxnSpLocks/>
            <a:stCxn id="6" idx="3"/>
            <a:endCxn id="5" idx="5"/>
          </p:cNvCxnSpPr>
          <p:nvPr/>
        </p:nvCxnSpPr>
        <p:spPr bwMode="gray">
          <a:xfrm flipH="1" flipV="1">
            <a:off x="1921694" y="1793539"/>
            <a:ext cx="631760" cy="9455"/>
          </a:xfrm>
          <a:prstGeom prst="straightConnector1">
            <a:avLst/>
          </a:prstGeom>
          <a:ln w="9525"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6EE3097C-B261-4AF2-898E-0AE4F5B7E205}"/>
              </a:ext>
            </a:extLst>
          </p:cNvPr>
          <p:cNvCxnSpPr>
            <a:cxnSpLocks/>
            <a:stCxn id="6" idx="4"/>
            <a:endCxn id="7" idx="7"/>
          </p:cNvCxnSpPr>
          <p:nvPr/>
        </p:nvCxnSpPr>
        <p:spPr bwMode="gray">
          <a:xfrm flipH="1">
            <a:off x="2467200" y="1895605"/>
            <a:ext cx="315880" cy="332836"/>
          </a:xfrm>
          <a:prstGeom prst="straightConnector1">
            <a:avLst/>
          </a:prstGeom>
          <a:ln w="9525"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D0EB0DA-A15E-4C82-8F5E-69B923CFD38B}"/>
              </a:ext>
            </a:extLst>
          </p:cNvPr>
          <p:cNvCxnSpPr>
            <a:cxnSpLocks/>
            <a:stCxn id="7" idx="1"/>
            <a:endCxn id="5" idx="4"/>
          </p:cNvCxnSpPr>
          <p:nvPr/>
        </p:nvCxnSpPr>
        <p:spPr bwMode="gray">
          <a:xfrm flipH="1" flipV="1">
            <a:off x="1692068" y="1886150"/>
            <a:ext cx="315880" cy="342291"/>
          </a:xfrm>
          <a:prstGeom prst="straightConnector1">
            <a:avLst/>
          </a:prstGeom>
          <a:ln w="9525"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ED8D697D-70B8-4672-8B59-7B3DF77E4ECD}"/>
                  </a:ext>
                </a:extLst>
              </p:cNvPr>
              <p:cNvSpPr/>
              <p:nvPr/>
            </p:nvSpPr>
            <p:spPr bwMode="gray">
              <a:xfrm>
                <a:off x="1492980" y="4092937"/>
                <a:ext cx="649480" cy="632388"/>
              </a:xfrm>
              <a:prstGeom prst="ellipse">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𝒐</m:t>
                          </m:r>
                        </m:e>
                        <m:sub>
                          <m:r>
                            <a:rPr lang="en-US" sz="1600" b="1" i="1" dirty="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p:txBody>
          </p:sp>
        </mc:Choice>
        <mc:Fallback xmlns="">
          <p:sp>
            <p:nvSpPr>
              <p:cNvPr id="28" name="Oval 27">
                <a:extLst>
                  <a:ext uri="{FF2B5EF4-FFF2-40B4-BE49-F238E27FC236}">
                    <a16:creationId xmlns:a16="http://schemas.microsoft.com/office/drawing/2014/main" id="{ED8D697D-70B8-4672-8B59-7B3DF77E4ECD}"/>
                  </a:ext>
                </a:extLst>
              </p:cNvPr>
              <p:cNvSpPr>
                <a:spLocks noRot="1" noChangeAspect="1" noMove="1" noResize="1" noEditPoints="1" noAdjustHandles="1" noChangeArrowheads="1" noChangeShapeType="1" noTextEdit="1"/>
              </p:cNvSpPr>
              <p:nvPr/>
            </p:nvSpPr>
            <p:spPr bwMode="gray">
              <a:xfrm>
                <a:off x="1492980" y="4092937"/>
                <a:ext cx="649480" cy="632388"/>
              </a:xfrm>
              <a:prstGeom prst="ellipse">
                <a:avLst/>
              </a:prstGeom>
              <a:blipFill>
                <a:blip r:embed="rId5"/>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5295AAA5-88E7-422A-8E72-08178A71BF04}"/>
                  </a:ext>
                </a:extLst>
              </p:cNvPr>
              <p:cNvSpPr/>
              <p:nvPr/>
            </p:nvSpPr>
            <p:spPr bwMode="gray">
              <a:xfrm>
                <a:off x="2467200" y="4092936"/>
                <a:ext cx="649480" cy="632388"/>
              </a:xfrm>
              <a:prstGeom prst="ellipse">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𝒅</m:t>
                          </m:r>
                        </m:e>
                        <m:sub>
                          <m:r>
                            <a:rPr lang="en-US" sz="1600" b="1" i="1" dirty="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p:txBody>
          </p:sp>
        </mc:Choice>
        <mc:Fallback xmlns="">
          <p:sp>
            <p:nvSpPr>
              <p:cNvPr id="29" name="Oval 28">
                <a:extLst>
                  <a:ext uri="{FF2B5EF4-FFF2-40B4-BE49-F238E27FC236}">
                    <a16:creationId xmlns:a16="http://schemas.microsoft.com/office/drawing/2014/main" id="{5295AAA5-88E7-422A-8E72-08178A71BF04}"/>
                  </a:ext>
                </a:extLst>
              </p:cNvPr>
              <p:cNvSpPr>
                <a:spLocks noRot="1" noChangeAspect="1" noMove="1" noResize="1" noEditPoints="1" noAdjustHandles="1" noChangeArrowheads="1" noChangeShapeType="1" noTextEdit="1"/>
              </p:cNvSpPr>
              <p:nvPr/>
            </p:nvSpPr>
            <p:spPr bwMode="gray">
              <a:xfrm>
                <a:off x="2467200" y="4092936"/>
                <a:ext cx="649480" cy="632388"/>
              </a:xfrm>
              <a:prstGeom prst="ellipse">
                <a:avLst/>
              </a:prstGeom>
              <a:blipFill>
                <a:blip r:embed="rId6"/>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A301C9D4-D65E-4669-8F42-BD5A2DC82D48}"/>
                  </a:ext>
                </a:extLst>
              </p:cNvPr>
              <p:cNvSpPr/>
              <p:nvPr/>
            </p:nvSpPr>
            <p:spPr bwMode="gray">
              <a:xfrm>
                <a:off x="1925653" y="3148264"/>
                <a:ext cx="649480" cy="632388"/>
              </a:xfrm>
              <a:prstGeom prst="ellipse">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𝒖</m:t>
                          </m:r>
                        </m:e>
                        <m:sub>
                          <m:r>
                            <a:rPr lang="en-US" sz="1600" b="1" i="1" dirty="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p:txBody>
          </p:sp>
        </mc:Choice>
        <mc:Fallback xmlns="">
          <p:sp>
            <p:nvSpPr>
              <p:cNvPr id="30" name="Oval 29">
                <a:extLst>
                  <a:ext uri="{FF2B5EF4-FFF2-40B4-BE49-F238E27FC236}">
                    <a16:creationId xmlns:a16="http://schemas.microsoft.com/office/drawing/2014/main" id="{A301C9D4-D65E-4669-8F42-BD5A2DC82D48}"/>
                  </a:ext>
                </a:extLst>
              </p:cNvPr>
              <p:cNvSpPr>
                <a:spLocks noRot="1" noChangeAspect="1" noMove="1" noResize="1" noEditPoints="1" noAdjustHandles="1" noChangeArrowheads="1" noChangeShapeType="1" noTextEdit="1"/>
              </p:cNvSpPr>
              <p:nvPr/>
            </p:nvSpPr>
            <p:spPr bwMode="gray">
              <a:xfrm>
                <a:off x="1925653" y="3148264"/>
                <a:ext cx="649480" cy="632388"/>
              </a:xfrm>
              <a:prstGeom prst="ellipse">
                <a:avLst/>
              </a:prstGeom>
              <a:blipFill>
                <a:blip r:embed="rId7"/>
                <a:stretch>
                  <a:fillRect/>
                </a:stretch>
              </a:blipFill>
              <a:ln>
                <a:solidFill>
                  <a:schemeClr val="bg2"/>
                </a:solidFill>
              </a:ln>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41D79280-A7D2-4779-983D-3AECFFE3AADC}"/>
              </a:ext>
            </a:extLst>
          </p:cNvPr>
          <p:cNvCxnSpPr>
            <a:cxnSpLocks/>
            <a:stCxn id="28" idx="7"/>
            <a:endCxn id="29" idx="1"/>
          </p:cNvCxnSpPr>
          <p:nvPr/>
        </p:nvCxnSpPr>
        <p:spPr bwMode="gray">
          <a:xfrm flipV="1">
            <a:off x="2047346" y="4185547"/>
            <a:ext cx="514968" cy="1"/>
          </a:xfrm>
          <a:prstGeom prst="straightConnector1">
            <a:avLst/>
          </a:prstGeom>
          <a:ln w="9525"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B36DD540-DE62-4AFC-ADCE-1C1ABC375BC0}"/>
              </a:ext>
            </a:extLst>
          </p:cNvPr>
          <p:cNvCxnSpPr>
            <a:cxnSpLocks/>
            <a:stCxn id="29" idx="3"/>
            <a:endCxn id="28" idx="5"/>
          </p:cNvCxnSpPr>
          <p:nvPr/>
        </p:nvCxnSpPr>
        <p:spPr bwMode="gray">
          <a:xfrm flipH="1">
            <a:off x="2047346" y="4632713"/>
            <a:ext cx="514968" cy="1"/>
          </a:xfrm>
          <a:prstGeom prst="straightConnector1">
            <a:avLst/>
          </a:prstGeom>
          <a:ln w="9525"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0510BD2B-761C-457E-B23D-FE5FA8B8D3A8}"/>
              </a:ext>
            </a:extLst>
          </p:cNvPr>
          <p:cNvCxnSpPr>
            <a:cxnSpLocks/>
            <a:stCxn id="29" idx="0"/>
            <a:endCxn id="30" idx="5"/>
          </p:cNvCxnSpPr>
          <p:nvPr/>
        </p:nvCxnSpPr>
        <p:spPr bwMode="gray">
          <a:xfrm flipH="1" flipV="1">
            <a:off x="2480019" y="3688041"/>
            <a:ext cx="311921" cy="404895"/>
          </a:xfrm>
          <a:prstGeom prst="straightConnector1">
            <a:avLst/>
          </a:prstGeom>
          <a:ln w="9525"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Connector: Elbow 35">
            <a:extLst>
              <a:ext uri="{FF2B5EF4-FFF2-40B4-BE49-F238E27FC236}">
                <a16:creationId xmlns:a16="http://schemas.microsoft.com/office/drawing/2014/main" id="{A9065EFC-4DD3-4A40-B963-D6B38BEC5310}"/>
              </a:ext>
            </a:extLst>
          </p:cNvPr>
          <p:cNvCxnSpPr>
            <a:stCxn id="5" idx="2"/>
            <a:endCxn id="28" idx="2"/>
          </p:cNvCxnSpPr>
          <p:nvPr/>
        </p:nvCxnSpPr>
        <p:spPr bwMode="gray">
          <a:xfrm rot="10800000" flipH="1" flipV="1">
            <a:off x="1367328" y="1569955"/>
            <a:ext cx="125652" cy="2839175"/>
          </a:xfrm>
          <a:prstGeom prst="bentConnector3">
            <a:avLst>
              <a:gd name="adj1" fmla="val -181931"/>
            </a:avLst>
          </a:prstGeom>
          <a:ln w="9525"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Connector: Elbow 36">
            <a:extLst>
              <a:ext uri="{FF2B5EF4-FFF2-40B4-BE49-F238E27FC236}">
                <a16:creationId xmlns:a16="http://schemas.microsoft.com/office/drawing/2014/main" id="{23614922-6680-4A4A-8FD9-5E1D5886D45D}"/>
              </a:ext>
            </a:extLst>
          </p:cNvPr>
          <p:cNvCxnSpPr>
            <a:cxnSpLocks/>
            <a:stCxn id="6" idx="6"/>
            <a:endCxn id="29" idx="6"/>
          </p:cNvCxnSpPr>
          <p:nvPr/>
        </p:nvCxnSpPr>
        <p:spPr bwMode="gray">
          <a:xfrm>
            <a:off x="3107820" y="1579411"/>
            <a:ext cx="8860" cy="2829719"/>
          </a:xfrm>
          <a:prstGeom prst="bentConnector3">
            <a:avLst>
              <a:gd name="adj1" fmla="val 2680135"/>
            </a:avLst>
          </a:prstGeom>
          <a:ln w="9525"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9" name="Straight Arrow Connector 78">
            <a:extLst>
              <a:ext uri="{FF2B5EF4-FFF2-40B4-BE49-F238E27FC236}">
                <a16:creationId xmlns:a16="http://schemas.microsoft.com/office/drawing/2014/main" id="{E92E0A7B-199A-4235-969E-E80D813A4190}"/>
              </a:ext>
            </a:extLst>
          </p:cNvPr>
          <p:cNvCxnSpPr>
            <a:cxnSpLocks/>
            <a:stCxn id="7" idx="4"/>
            <a:endCxn id="30" idx="0"/>
          </p:cNvCxnSpPr>
          <p:nvPr/>
        </p:nvCxnSpPr>
        <p:spPr bwMode="gray">
          <a:xfrm>
            <a:off x="2237574" y="2768218"/>
            <a:ext cx="12819" cy="380046"/>
          </a:xfrm>
          <a:prstGeom prst="straightConnector1">
            <a:avLst/>
          </a:prstGeom>
          <a:ln w="9525"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Connector: Elbow 84">
            <a:extLst>
              <a:ext uri="{FF2B5EF4-FFF2-40B4-BE49-F238E27FC236}">
                <a16:creationId xmlns:a16="http://schemas.microsoft.com/office/drawing/2014/main" id="{3D6A868A-C753-492E-BCD1-36908CFEC305}"/>
              </a:ext>
            </a:extLst>
          </p:cNvPr>
          <p:cNvCxnSpPr>
            <a:cxnSpLocks/>
            <a:stCxn id="30" idx="2"/>
            <a:endCxn id="5" idx="3"/>
          </p:cNvCxnSpPr>
          <p:nvPr/>
        </p:nvCxnSpPr>
        <p:spPr bwMode="gray">
          <a:xfrm rot="10800000">
            <a:off x="1462443" y="1793540"/>
            <a:ext cx="463211" cy="1670919"/>
          </a:xfrm>
          <a:prstGeom prst="bentConnector2">
            <a:avLst/>
          </a:prstGeom>
          <a:ln w="9525"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Connector: Elbow 89">
            <a:extLst>
              <a:ext uri="{FF2B5EF4-FFF2-40B4-BE49-F238E27FC236}">
                <a16:creationId xmlns:a16="http://schemas.microsoft.com/office/drawing/2014/main" id="{6B2C0471-107F-4A2D-BCB3-AF03994B1EAA}"/>
              </a:ext>
            </a:extLst>
          </p:cNvPr>
          <p:cNvCxnSpPr>
            <a:cxnSpLocks/>
            <a:stCxn id="28" idx="4"/>
            <a:endCxn id="5" idx="1"/>
          </p:cNvCxnSpPr>
          <p:nvPr/>
        </p:nvCxnSpPr>
        <p:spPr bwMode="gray">
          <a:xfrm rot="5400000" flipH="1">
            <a:off x="-49395" y="2858210"/>
            <a:ext cx="3378952" cy="355278"/>
          </a:xfrm>
          <a:prstGeom prst="bentConnector5">
            <a:avLst>
              <a:gd name="adj1" fmla="val -6765"/>
              <a:gd name="adj2" fmla="val 342655"/>
              <a:gd name="adj3" fmla="val 106765"/>
            </a:avLst>
          </a:prstGeom>
          <a:ln w="9525"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graphicFrame>
            <p:nvGraphicFramePr>
              <p:cNvPr id="132" name="Table 132">
                <a:extLst>
                  <a:ext uri="{FF2B5EF4-FFF2-40B4-BE49-F238E27FC236}">
                    <a16:creationId xmlns:a16="http://schemas.microsoft.com/office/drawing/2014/main" id="{4887E094-0776-46EF-915C-A5FF5B80062A}"/>
                  </a:ext>
                </a:extLst>
              </p:cNvPr>
              <p:cNvGraphicFramePr>
                <a:graphicFrameLocks noGrp="1"/>
              </p:cNvGraphicFramePr>
              <p:nvPr/>
            </p:nvGraphicFramePr>
            <p:xfrm>
              <a:off x="4366330" y="2603105"/>
              <a:ext cx="6332690" cy="3686371"/>
            </p:xfrm>
            <a:graphic>
              <a:graphicData uri="http://schemas.openxmlformats.org/drawingml/2006/table">
                <a:tbl>
                  <a:tblPr firstRow="1" bandRow="1">
                    <a:tableStyleId>{2D5ABB26-0587-4C30-8999-92F81FD0307C}</a:tableStyleId>
                  </a:tblPr>
                  <a:tblGrid>
                    <a:gridCol w="904670">
                      <a:extLst>
                        <a:ext uri="{9D8B030D-6E8A-4147-A177-3AD203B41FA5}">
                          <a16:colId xmlns:a16="http://schemas.microsoft.com/office/drawing/2014/main" val="2111049613"/>
                        </a:ext>
                      </a:extLst>
                    </a:gridCol>
                    <a:gridCol w="904670">
                      <a:extLst>
                        <a:ext uri="{9D8B030D-6E8A-4147-A177-3AD203B41FA5}">
                          <a16:colId xmlns:a16="http://schemas.microsoft.com/office/drawing/2014/main" val="2460284730"/>
                        </a:ext>
                      </a:extLst>
                    </a:gridCol>
                    <a:gridCol w="904670">
                      <a:extLst>
                        <a:ext uri="{9D8B030D-6E8A-4147-A177-3AD203B41FA5}">
                          <a16:colId xmlns:a16="http://schemas.microsoft.com/office/drawing/2014/main" val="1771718300"/>
                        </a:ext>
                      </a:extLst>
                    </a:gridCol>
                    <a:gridCol w="904670">
                      <a:extLst>
                        <a:ext uri="{9D8B030D-6E8A-4147-A177-3AD203B41FA5}">
                          <a16:colId xmlns:a16="http://schemas.microsoft.com/office/drawing/2014/main" val="4126700240"/>
                        </a:ext>
                      </a:extLst>
                    </a:gridCol>
                    <a:gridCol w="904670">
                      <a:extLst>
                        <a:ext uri="{9D8B030D-6E8A-4147-A177-3AD203B41FA5}">
                          <a16:colId xmlns:a16="http://schemas.microsoft.com/office/drawing/2014/main" val="3298518641"/>
                        </a:ext>
                      </a:extLst>
                    </a:gridCol>
                    <a:gridCol w="904670">
                      <a:extLst>
                        <a:ext uri="{9D8B030D-6E8A-4147-A177-3AD203B41FA5}">
                          <a16:colId xmlns:a16="http://schemas.microsoft.com/office/drawing/2014/main" val="1195880674"/>
                        </a:ext>
                      </a:extLst>
                    </a:gridCol>
                    <a:gridCol w="904670">
                      <a:extLst>
                        <a:ext uri="{9D8B030D-6E8A-4147-A177-3AD203B41FA5}">
                          <a16:colId xmlns:a16="http://schemas.microsoft.com/office/drawing/2014/main" val="2873437584"/>
                        </a:ext>
                      </a:extLst>
                    </a:gridCol>
                  </a:tblGrid>
                  <a:tr h="48597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1" i="1" dirty="0" smtClean="0">
                                    <a:solidFill>
                                      <a:sysClr val="windowText" lastClr="000000"/>
                                    </a:solidFill>
                                    <a:latin typeface="Cambria Math" panose="02040503050406030204" pitchFamily="18" charset="0"/>
                                  </a:rPr>
                                  <m:t>𝑺</m:t>
                                </m:r>
                                <m:sSub>
                                  <m:sSubPr>
                                    <m:ctrlPr>
                                      <a:rPr lang="en-US" sz="2400" b="1" i="1" dirty="0" smtClean="0">
                                        <a:solidFill>
                                          <a:sysClr val="windowText" lastClr="000000"/>
                                        </a:solidFill>
                                        <a:latin typeface="Cambria Math" panose="02040503050406030204" pitchFamily="18" charset="0"/>
                                      </a:rPr>
                                    </m:ctrlPr>
                                  </m:sSubPr>
                                  <m:e>
                                    <m:r>
                                      <a:rPr lang="en-US" sz="2400" b="1" i="1" dirty="0" smtClean="0">
                                        <a:solidFill>
                                          <a:sysClr val="windowText" lastClr="000000"/>
                                        </a:solidFill>
                                        <a:latin typeface="Cambria Math" panose="02040503050406030204" pitchFamily="18" charset="0"/>
                                      </a:rPr>
                                      <m:t>𝒐</m:t>
                                    </m:r>
                                  </m:e>
                                  <m:sub>
                                    <m:r>
                                      <a:rPr lang="en-US" sz="2400" b="1" i="1" dirty="0" smtClean="0">
                                        <a:solidFill>
                                          <a:sysClr val="windowText" lastClr="000000"/>
                                        </a:solidFill>
                                        <a:latin typeface="Cambria Math" panose="02040503050406030204" pitchFamily="18" charset="0"/>
                                      </a:rPr>
                                      <m:t>𝟏</m:t>
                                    </m:r>
                                  </m:sub>
                                </m:sSub>
                              </m:oMath>
                            </m:oMathPara>
                          </a14:m>
                          <a:endParaRPr lang="en-US" sz="24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1" i="1" dirty="0" smtClean="0">
                                    <a:solidFill>
                                      <a:sysClr val="windowText" lastClr="000000"/>
                                    </a:solidFill>
                                    <a:latin typeface="Cambria Math" panose="02040503050406030204" pitchFamily="18" charset="0"/>
                                  </a:rPr>
                                  <m:t>𝑺</m:t>
                                </m:r>
                                <m:sSub>
                                  <m:sSubPr>
                                    <m:ctrlPr>
                                      <a:rPr lang="en-US" sz="2400" b="1" i="1" dirty="0" smtClean="0">
                                        <a:solidFill>
                                          <a:sysClr val="windowText" lastClr="000000"/>
                                        </a:solidFill>
                                        <a:latin typeface="Cambria Math" panose="02040503050406030204" pitchFamily="18" charset="0"/>
                                      </a:rPr>
                                    </m:ctrlPr>
                                  </m:sSubPr>
                                  <m:e>
                                    <m:r>
                                      <a:rPr lang="en-US" sz="2400" b="1" i="1" dirty="0" smtClean="0">
                                        <a:solidFill>
                                          <a:sysClr val="windowText" lastClr="000000"/>
                                        </a:solidFill>
                                        <a:latin typeface="Cambria Math" panose="02040503050406030204" pitchFamily="18" charset="0"/>
                                      </a:rPr>
                                      <m:t>𝒅</m:t>
                                    </m:r>
                                  </m:e>
                                  <m:sub>
                                    <m:r>
                                      <a:rPr lang="en-US" sz="2400" b="1" i="1" dirty="0" smtClean="0">
                                        <a:solidFill>
                                          <a:sysClr val="windowText" lastClr="000000"/>
                                        </a:solidFill>
                                        <a:latin typeface="Cambria Math" panose="02040503050406030204" pitchFamily="18" charset="0"/>
                                      </a:rPr>
                                      <m:t>𝟏</m:t>
                                    </m:r>
                                  </m:sub>
                                </m:sSub>
                              </m:oMath>
                            </m:oMathPara>
                          </a14:m>
                          <a:endParaRPr lang="en-US" sz="24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1" i="1" dirty="0" smtClean="0">
                                    <a:solidFill>
                                      <a:sysClr val="windowText" lastClr="000000"/>
                                    </a:solidFill>
                                    <a:latin typeface="Cambria Math" panose="02040503050406030204" pitchFamily="18" charset="0"/>
                                  </a:rPr>
                                  <m:t>𝑺</m:t>
                                </m:r>
                                <m:sSub>
                                  <m:sSubPr>
                                    <m:ctrlPr>
                                      <a:rPr lang="en-US" sz="2400" b="1" i="1" dirty="0" smtClean="0">
                                        <a:solidFill>
                                          <a:sysClr val="windowText" lastClr="000000"/>
                                        </a:solidFill>
                                        <a:latin typeface="Cambria Math" panose="02040503050406030204" pitchFamily="18" charset="0"/>
                                      </a:rPr>
                                    </m:ctrlPr>
                                  </m:sSubPr>
                                  <m:e>
                                    <m:r>
                                      <a:rPr lang="en-US" sz="2400" b="1" i="1" dirty="0" smtClean="0">
                                        <a:solidFill>
                                          <a:sysClr val="windowText" lastClr="000000"/>
                                        </a:solidFill>
                                        <a:latin typeface="Cambria Math" panose="02040503050406030204" pitchFamily="18" charset="0"/>
                                      </a:rPr>
                                      <m:t>𝒖</m:t>
                                    </m:r>
                                  </m:e>
                                  <m:sub>
                                    <m:r>
                                      <a:rPr lang="en-US" sz="2400" b="1" i="1" dirty="0" smtClean="0">
                                        <a:solidFill>
                                          <a:sysClr val="windowText" lastClr="000000"/>
                                        </a:solidFill>
                                        <a:latin typeface="Cambria Math" panose="02040503050406030204" pitchFamily="18" charset="0"/>
                                      </a:rPr>
                                      <m:t>𝟏</m:t>
                                    </m:r>
                                  </m:sub>
                                </m:sSub>
                              </m:oMath>
                            </m:oMathPara>
                          </a14:m>
                          <a:endParaRPr lang="en-US" sz="24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1" i="1" dirty="0" smtClean="0">
                                    <a:solidFill>
                                      <a:sysClr val="windowText" lastClr="000000"/>
                                    </a:solidFill>
                                    <a:latin typeface="Cambria Math" panose="02040503050406030204" pitchFamily="18" charset="0"/>
                                  </a:rPr>
                                  <m:t>𝑺</m:t>
                                </m:r>
                                <m:sSub>
                                  <m:sSubPr>
                                    <m:ctrlPr>
                                      <a:rPr lang="en-US" sz="2400" b="1" i="1" dirty="0" smtClean="0">
                                        <a:solidFill>
                                          <a:sysClr val="windowText" lastClr="000000"/>
                                        </a:solidFill>
                                        <a:latin typeface="Cambria Math" panose="02040503050406030204" pitchFamily="18" charset="0"/>
                                      </a:rPr>
                                    </m:ctrlPr>
                                  </m:sSubPr>
                                  <m:e>
                                    <m:r>
                                      <a:rPr lang="en-US" sz="2400" b="1" i="1" dirty="0" smtClean="0">
                                        <a:solidFill>
                                          <a:sysClr val="windowText" lastClr="000000"/>
                                        </a:solidFill>
                                        <a:latin typeface="Cambria Math" panose="02040503050406030204" pitchFamily="18" charset="0"/>
                                      </a:rPr>
                                      <m:t>𝒐</m:t>
                                    </m:r>
                                  </m:e>
                                  <m:sub>
                                    <m:r>
                                      <a:rPr lang="en-US" sz="2400" b="1" i="1" dirty="0" smtClean="0">
                                        <a:solidFill>
                                          <a:sysClr val="windowText" lastClr="000000"/>
                                        </a:solidFill>
                                        <a:latin typeface="Cambria Math" panose="02040503050406030204" pitchFamily="18" charset="0"/>
                                      </a:rPr>
                                      <m:t>𝟐</m:t>
                                    </m:r>
                                  </m:sub>
                                </m:sSub>
                              </m:oMath>
                            </m:oMathPara>
                          </a14:m>
                          <a:endParaRPr lang="en-US" sz="24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1" i="1" dirty="0" smtClean="0">
                                    <a:solidFill>
                                      <a:sysClr val="windowText" lastClr="000000"/>
                                    </a:solidFill>
                                    <a:latin typeface="Cambria Math" panose="02040503050406030204" pitchFamily="18" charset="0"/>
                                  </a:rPr>
                                  <m:t>𝑺</m:t>
                                </m:r>
                                <m:sSub>
                                  <m:sSubPr>
                                    <m:ctrlPr>
                                      <a:rPr lang="en-US" sz="2400" b="1" i="1" dirty="0" smtClean="0">
                                        <a:solidFill>
                                          <a:sysClr val="windowText" lastClr="000000"/>
                                        </a:solidFill>
                                        <a:latin typeface="Cambria Math" panose="02040503050406030204" pitchFamily="18" charset="0"/>
                                      </a:rPr>
                                    </m:ctrlPr>
                                  </m:sSubPr>
                                  <m:e>
                                    <m:r>
                                      <a:rPr lang="en-US" sz="2400" b="1" i="1" dirty="0" smtClean="0">
                                        <a:solidFill>
                                          <a:sysClr val="windowText" lastClr="000000"/>
                                        </a:solidFill>
                                        <a:latin typeface="Cambria Math" panose="02040503050406030204" pitchFamily="18" charset="0"/>
                                      </a:rPr>
                                      <m:t>𝒅</m:t>
                                    </m:r>
                                  </m:e>
                                  <m:sub>
                                    <m:r>
                                      <a:rPr lang="en-US" sz="2400" b="1" i="1" dirty="0" smtClean="0">
                                        <a:solidFill>
                                          <a:sysClr val="windowText" lastClr="000000"/>
                                        </a:solidFill>
                                        <a:latin typeface="Cambria Math" panose="02040503050406030204" pitchFamily="18" charset="0"/>
                                      </a:rPr>
                                      <m:t>𝟐</m:t>
                                    </m:r>
                                  </m:sub>
                                </m:sSub>
                              </m:oMath>
                            </m:oMathPara>
                          </a14:m>
                          <a:endParaRPr lang="en-US" sz="24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1" i="1" dirty="0" smtClean="0">
                                    <a:solidFill>
                                      <a:sysClr val="windowText" lastClr="000000"/>
                                    </a:solidFill>
                                    <a:latin typeface="Cambria Math" panose="02040503050406030204" pitchFamily="18" charset="0"/>
                                  </a:rPr>
                                  <m:t>𝑺</m:t>
                                </m:r>
                                <m:sSub>
                                  <m:sSubPr>
                                    <m:ctrlPr>
                                      <a:rPr lang="en-US" sz="2400" b="1" i="1" dirty="0" smtClean="0">
                                        <a:solidFill>
                                          <a:sysClr val="windowText" lastClr="000000"/>
                                        </a:solidFill>
                                        <a:latin typeface="Cambria Math" panose="02040503050406030204" pitchFamily="18" charset="0"/>
                                      </a:rPr>
                                    </m:ctrlPr>
                                  </m:sSubPr>
                                  <m:e>
                                    <m:r>
                                      <a:rPr lang="en-US" sz="2400" b="1" i="1" dirty="0" smtClean="0">
                                        <a:solidFill>
                                          <a:sysClr val="windowText" lastClr="000000"/>
                                        </a:solidFill>
                                        <a:latin typeface="Cambria Math" panose="02040503050406030204" pitchFamily="18" charset="0"/>
                                      </a:rPr>
                                      <m:t>𝒖</m:t>
                                    </m:r>
                                  </m:e>
                                  <m:sub>
                                    <m:r>
                                      <a:rPr lang="en-US" sz="2400" b="1" i="1" dirty="0" smtClean="0">
                                        <a:solidFill>
                                          <a:sysClr val="windowText" lastClr="000000"/>
                                        </a:solidFill>
                                        <a:latin typeface="Cambria Math" panose="02040503050406030204" pitchFamily="18" charset="0"/>
                                      </a:rPr>
                                      <m:t>𝟐</m:t>
                                    </m:r>
                                  </m:sub>
                                </m:sSub>
                              </m:oMath>
                            </m:oMathPara>
                          </a14:m>
                          <a:endParaRPr lang="en-US" sz="24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7986532"/>
                      </a:ext>
                    </a:extLst>
                  </a:tr>
                  <a:tr h="370840">
                    <a:tc>
                      <a:txBody>
                        <a:bodyPr/>
                        <a:lstStyle/>
                        <a:p>
                          <a:pPr/>
                          <a14:m>
                            <m:oMathPara xmlns:m="http://schemas.openxmlformats.org/officeDocument/2006/math">
                              <m:oMathParaPr>
                                <m:jc m:val="centerGroup"/>
                              </m:oMathParaPr>
                              <m:oMath xmlns:m="http://schemas.openxmlformats.org/officeDocument/2006/math">
                                <m:r>
                                  <a:rPr lang="en-US" sz="2400" b="1" i="1" dirty="0" smtClean="0">
                                    <a:solidFill>
                                      <a:sysClr val="windowText" lastClr="000000"/>
                                    </a:solidFill>
                                    <a:latin typeface="Cambria Math" panose="02040503050406030204" pitchFamily="18" charset="0"/>
                                  </a:rPr>
                                  <m:t>𝑺</m:t>
                                </m:r>
                                <m:sSub>
                                  <m:sSubPr>
                                    <m:ctrlPr>
                                      <a:rPr lang="en-US" sz="2400" b="1" i="1" dirty="0" smtClean="0">
                                        <a:solidFill>
                                          <a:sysClr val="windowText" lastClr="000000"/>
                                        </a:solidFill>
                                        <a:latin typeface="Cambria Math" panose="02040503050406030204" pitchFamily="18" charset="0"/>
                                      </a:rPr>
                                    </m:ctrlPr>
                                  </m:sSubPr>
                                  <m:e>
                                    <m:r>
                                      <a:rPr lang="en-US" sz="2400" b="1" i="1" dirty="0" smtClean="0">
                                        <a:solidFill>
                                          <a:sysClr val="windowText" lastClr="000000"/>
                                        </a:solidFill>
                                        <a:latin typeface="Cambria Math" panose="02040503050406030204" pitchFamily="18" charset="0"/>
                                      </a:rPr>
                                      <m:t>𝒐</m:t>
                                    </m:r>
                                  </m:e>
                                  <m:sub>
                                    <m:r>
                                      <a:rPr lang="en-US" sz="2400" b="1" i="1" dirty="0" smtClean="0">
                                        <a:solidFill>
                                          <a:sysClr val="windowText" lastClr="000000"/>
                                        </a:solidFill>
                                        <a:latin typeface="Cambria Math" panose="02040503050406030204" pitchFamily="18" charset="0"/>
                                      </a:rPr>
                                      <m:t>𝟏</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dirty="0"/>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52682198"/>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1" i="1" dirty="0" smtClean="0">
                                    <a:solidFill>
                                      <a:sysClr val="windowText" lastClr="000000"/>
                                    </a:solidFill>
                                    <a:latin typeface="Cambria Math" panose="02040503050406030204" pitchFamily="18" charset="0"/>
                                  </a:rPr>
                                  <m:t>𝑺</m:t>
                                </m:r>
                                <m:sSub>
                                  <m:sSubPr>
                                    <m:ctrlPr>
                                      <a:rPr lang="en-US" sz="2400" b="1" i="1" dirty="0" smtClean="0">
                                        <a:solidFill>
                                          <a:sysClr val="windowText" lastClr="000000"/>
                                        </a:solidFill>
                                        <a:latin typeface="Cambria Math" panose="02040503050406030204" pitchFamily="18" charset="0"/>
                                      </a:rPr>
                                    </m:ctrlPr>
                                  </m:sSubPr>
                                  <m:e>
                                    <m:r>
                                      <a:rPr lang="en-US" sz="2400" b="1" i="1" dirty="0" smtClean="0">
                                        <a:solidFill>
                                          <a:sysClr val="windowText" lastClr="000000"/>
                                        </a:solidFill>
                                        <a:latin typeface="Cambria Math" panose="02040503050406030204" pitchFamily="18" charset="0"/>
                                      </a:rPr>
                                      <m:t>𝒅</m:t>
                                    </m:r>
                                  </m:e>
                                  <m:sub>
                                    <m:r>
                                      <a:rPr lang="en-US" sz="2400" b="1" i="1" dirty="0" smtClean="0">
                                        <a:solidFill>
                                          <a:sysClr val="windowText" lastClr="000000"/>
                                        </a:solidFill>
                                        <a:latin typeface="Cambria Math" panose="02040503050406030204" pitchFamily="18" charset="0"/>
                                      </a:rPr>
                                      <m:t>𝟏</m:t>
                                    </m:r>
                                  </m:sub>
                                </m:sSub>
                              </m:oMath>
                            </m:oMathPara>
                          </a14:m>
                          <a:endParaRPr lang="en-US" sz="24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dirty="0"/>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6303159"/>
                      </a:ext>
                    </a:extLst>
                  </a:tr>
                  <a:tr h="370840">
                    <a:tc>
                      <a:txBody>
                        <a:bodyPr/>
                        <a:lstStyle/>
                        <a:p>
                          <a:pPr/>
                          <a14:m>
                            <m:oMathPara xmlns:m="http://schemas.openxmlformats.org/officeDocument/2006/math">
                              <m:oMathParaPr>
                                <m:jc m:val="centerGroup"/>
                              </m:oMathParaPr>
                              <m:oMath xmlns:m="http://schemas.openxmlformats.org/officeDocument/2006/math">
                                <m:r>
                                  <a:rPr lang="en-US" sz="2400" b="1" i="1" dirty="0" smtClean="0">
                                    <a:solidFill>
                                      <a:sysClr val="windowText" lastClr="000000"/>
                                    </a:solidFill>
                                    <a:latin typeface="Cambria Math" panose="02040503050406030204" pitchFamily="18" charset="0"/>
                                  </a:rPr>
                                  <m:t>𝑺</m:t>
                                </m:r>
                                <m:sSub>
                                  <m:sSubPr>
                                    <m:ctrlPr>
                                      <a:rPr lang="en-US" sz="2400" b="1" i="1" dirty="0" smtClean="0">
                                        <a:solidFill>
                                          <a:sysClr val="windowText" lastClr="000000"/>
                                        </a:solidFill>
                                        <a:latin typeface="Cambria Math" panose="02040503050406030204" pitchFamily="18" charset="0"/>
                                      </a:rPr>
                                    </m:ctrlPr>
                                  </m:sSubPr>
                                  <m:e>
                                    <m:r>
                                      <a:rPr lang="en-US" sz="2400" b="1" i="1" dirty="0" smtClean="0">
                                        <a:solidFill>
                                          <a:sysClr val="windowText" lastClr="000000"/>
                                        </a:solidFill>
                                        <a:latin typeface="Cambria Math" panose="02040503050406030204" pitchFamily="18" charset="0"/>
                                      </a:rPr>
                                      <m:t>𝒖</m:t>
                                    </m:r>
                                  </m:e>
                                  <m:sub>
                                    <m:r>
                                      <a:rPr lang="en-US" sz="2400" b="1" i="1" dirty="0" smtClean="0">
                                        <a:solidFill>
                                          <a:sysClr val="windowText" lastClr="000000"/>
                                        </a:solidFill>
                                        <a:latin typeface="Cambria Math" panose="02040503050406030204" pitchFamily="18" charset="0"/>
                                      </a:rPr>
                                      <m:t>𝟏</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a:t>0.0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86240994"/>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1" i="1" dirty="0" smtClean="0">
                                    <a:solidFill>
                                      <a:sysClr val="windowText" lastClr="000000"/>
                                    </a:solidFill>
                                    <a:latin typeface="Cambria Math" panose="02040503050406030204" pitchFamily="18" charset="0"/>
                                  </a:rPr>
                                  <m:t>𝑺</m:t>
                                </m:r>
                                <m:sSub>
                                  <m:sSubPr>
                                    <m:ctrlPr>
                                      <a:rPr lang="en-US" sz="2400" b="1" i="1" dirty="0" smtClean="0">
                                        <a:solidFill>
                                          <a:sysClr val="windowText" lastClr="000000"/>
                                        </a:solidFill>
                                        <a:latin typeface="Cambria Math" panose="02040503050406030204" pitchFamily="18" charset="0"/>
                                      </a:rPr>
                                    </m:ctrlPr>
                                  </m:sSubPr>
                                  <m:e>
                                    <m:r>
                                      <a:rPr lang="en-US" sz="2400" b="1" i="1" dirty="0" smtClean="0">
                                        <a:solidFill>
                                          <a:sysClr val="windowText" lastClr="000000"/>
                                        </a:solidFill>
                                        <a:latin typeface="Cambria Math" panose="02040503050406030204" pitchFamily="18" charset="0"/>
                                      </a:rPr>
                                      <m:t>𝒐</m:t>
                                    </m:r>
                                  </m:e>
                                  <m:sub>
                                    <m:r>
                                      <a:rPr lang="en-US" sz="2400" b="1" i="1" dirty="0" smtClean="0">
                                        <a:solidFill>
                                          <a:sysClr val="windowText" lastClr="000000"/>
                                        </a:solidFill>
                                        <a:latin typeface="Cambria Math" panose="02040503050406030204" pitchFamily="18" charset="0"/>
                                      </a:rPr>
                                      <m:t>𝟐</m:t>
                                    </m:r>
                                  </m:sub>
                                </m:sSub>
                              </m:oMath>
                            </m:oMathPara>
                          </a14:m>
                          <a:endParaRPr lang="en-US" sz="24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dirty="0"/>
                            <a:t>0.80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a:t>0.0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38910779"/>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1" i="1" dirty="0" smtClean="0">
                                    <a:solidFill>
                                      <a:sysClr val="windowText" lastClr="000000"/>
                                    </a:solidFill>
                                    <a:latin typeface="Cambria Math" panose="02040503050406030204" pitchFamily="18" charset="0"/>
                                  </a:rPr>
                                  <m:t>𝑺</m:t>
                                </m:r>
                                <m:sSub>
                                  <m:sSubPr>
                                    <m:ctrlPr>
                                      <a:rPr lang="en-US" sz="2400" b="1" i="1" dirty="0" smtClean="0">
                                        <a:solidFill>
                                          <a:sysClr val="windowText" lastClr="000000"/>
                                        </a:solidFill>
                                        <a:latin typeface="Cambria Math" panose="02040503050406030204" pitchFamily="18" charset="0"/>
                                      </a:rPr>
                                    </m:ctrlPr>
                                  </m:sSubPr>
                                  <m:e>
                                    <m:r>
                                      <a:rPr lang="en-US" sz="2400" b="1" i="1" dirty="0" smtClean="0">
                                        <a:solidFill>
                                          <a:sysClr val="windowText" lastClr="000000"/>
                                        </a:solidFill>
                                        <a:latin typeface="Cambria Math" panose="02040503050406030204" pitchFamily="18" charset="0"/>
                                      </a:rPr>
                                      <m:t>𝒅</m:t>
                                    </m:r>
                                  </m:e>
                                  <m:sub>
                                    <m:r>
                                      <a:rPr lang="en-US" sz="2400" b="1" i="1" dirty="0" smtClean="0">
                                        <a:solidFill>
                                          <a:sysClr val="windowText" lastClr="000000"/>
                                        </a:solidFill>
                                        <a:latin typeface="Cambria Math" panose="02040503050406030204" pitchFamily="18" charset="0"/>
                                      </a:rPr>
                                      <m:t>𝟐</m:t>
                                    </m:r>
                                  </m:sub>
                                </m:sSub>
                              </m:oMath>
                            </m:oMathPara>
                          </a14:m>
                          <a:endParaRPr lang="en-US" sz="24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a:t>0.0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a:t>0.0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dirty="0"/>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70183051"/>
                      </a:ext>
                    </a:extLst>
                  </a:tr>
                  <a:tr h="370840">
                    <a:tc>
                      <a:txBody>
                        <a:bodyPr/>
                        <a:lstStyle/>
                        <a:p>
                          <a:pPr/>
                          <a14:m>
                            <m:oMathPara xmlns:m="http://schemas.openxmlformats.org/officeDocument/2006/math">
                              <m:oMathParaPr>
                                <m:jc m:val="centerGroup"/>
                              </m:oMathParaPr>
                              <m:oMath xmlns:m="http://schemas.openxmlformats.org/officeDocument/2006/math">
                                <m:r>
                                  <a:rPr lang="en-US" sz="2400" b="1" i="1" dirty="0" smtClean="0">
                                    <a:solidFill>
                                      <a:sysClr val="windowText" lastClr="000000"/>
                                    </a:solidFill>
                                    <a:latin typeface="Cambria Math" panose="02040503050406030204" pitchFamily="18" charset="0"/>
                                  </a:rPr>
                                  <m:t>𝑺</m:t>
                                </m:r>
                                <m:sSub>
                                  <m:sSubPr>
                                    <m:ctrlPr>
                                      <a:rPr lang="en-US" sz="2400" b="1" i="1" dirty="0" smtClean="0">
                                        <a:solidFill>
                                          <a:sysClr val="windowText" lastClr="000000"/>
                                        </a:solidFill>
                                        <a:latin typeface="Cambria Math" panose="02040503050406030204" pitchFamily="18" charset="0"/>
                                      </a:rPr>
                                    </m:ctrlPr>
                                  </m:sSubPr>
                                  <m:e>
                                    <m:r>
                                      <a:rPr lang="en-US" sz="2400" b="1" i="1" dirty="0" smtClean="0">
                                        <a:solidFill>
                                          <a:sysClr val="windowText" lastClr="000000"/>
                                        </a:solidFill>
                                        <a:latin typeface="Cambria Math" panose="02040503050406030204" pitchFamily="18" charset="0"/>
                                      </a:rPr>
                                      <m:t>𝒖</m:t>
                                    </m:r>
                                  </m:e>
                                  <m:sub>
                                    <m:r>
                                      <a:rPr lang="en-US" sz="2400" b="1" i="1" dirty="0" smtClean="0">
                                        <a:solidFill>
                                          <a:sysClr val="windowText" lastClr="000000"/>
                                        </a:solidFill>
                                        <a:latin typeface="Cambria Math" panose="02040503050406030204" pitchFamily="18" charset="0"/>
                                      </a:rPr>
                                      <m:t>𝟐</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73461930"/>
                      </a:ext>
                    </a:extLst>
                  </a:tr>
                  <a:tr h="370840">
                    <a:tc>
                      <a:txBody>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oMath>
                            </m:oMathPara>
                          </a14:m>
                          <a:endParaRPr lang="en-US" b="1"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70118069"/>
                      </a:ext>
                    </a:extLst>
                  </a:tr>
                </a:tbl>
              </a:graphicData>
            </a:graphic>
          </p:graphicFrame>
        </mc:Choice>
        <mc:Fallback xmlns="">
          <p:graphicFrame>
            <p:nvGraphicFramePr>
              <p:cNvPr id="132" name="Table 132">
                <a:extLst>
                  <a:ext uri="{FF2B5EF4-FFF2-40B4-BE49-F238E27FC236}">
                    <a16:creationId xmlns:a16="http://schemas.microsoft.com/office/drawing/2014/main" id="{4887E094-0776-46EF-915C-A5FF5B80062A}"/>
                  </a:ext>
                </a:extLst>
              </p:cNvPr>
              <p:cNvGraphicFramePr>
                <a:graphicFrameLocks noGrp="1"/>
              </p:cNvGraphicFramePr>
              <p:nvPr>
                <p:extLst>
                  <p:ext uri="{D42A27DB-BD31-4B8C-83A1-F6EECF244321}">
                    <p14:modId xmlns:p14="http://schemas.microsoft.com/office/powerpoint/2010/main" val="3943909351"/>
                  </p:ext>
                </p:extLst>
              </p:nvPr>
            </p:nvGraphicFramePr>
            <p:xfrm>
              <a:off x="4366330" y="2603105"/>
              <a:ext cx="6332690" cy="3686371"/>
            </p:xfrm>
            <a:graphic>
              <a:graphicData uri="http://schemas.openxmlformats.org/drawingml/2006/table">
                <a:tbl>
                  <a:tblPr firstRow="1" bandRow="1">
                    <a:tableStyleId>{2D5ABB26-0587-4C30-8999-92F81FD0307C}</a:tableStyleId>
                  </a:tblPr>
                  <a:tblGrid>
                    <a:gridCol w="904670">
                      <a:extLst>
                        <a:ext uri="{9D8B030D-6E8A-4147-A177-3AD203B41FA5}">
                          <a16:colId xmlns:a16="http://schemas.microsoft.com/office/drawing/2014/main" val="2111049613"/>
                        </a:ext>
                      </a:extLst>
                    </a:gridCol>
                    <a:gridCol w="904670">
                      <a:extLst>
                        <a:ext uri="{9D8B030D-6E8A-4147-A177-3AD203B41FA5}">
                          <a16:colId xmlns:a16="http://schemas.microsoft.com/office/drawing/2014/main" val="2460284730"/>
                        </a:ext>
                      </a:extLst>
                    </a:gridCol>
                    <a:gridCol w="904670">
                      <a:extLst>
                        <a:ext uri="{9D8B030D-6E8A-4147-A177-3AD203B41FA5}">
                          <a16:colId xmlns:a16="http://schemas.microsoft.com/office/drawing/2014/main" val="1771718300"/>
                        </a:ext>
                      </a:extLst>
                    </a:gridCol>
                    <a:gridCol w="904670">
                      <a:extLst>
                        <a:ext uri="{9D8B030D-6E8A-4147-A177-3AD203B41FA5}">
                          <a16:colId xmlns:a16="http://schemas.microsoft.com/office/drawing/2014/main" val="4126700240"/>
                        </a:ext>
                      </a:extLst>
                    </a:gridCol>
                    <a:gridCol w="904670">
                      <a:extLst>
                        <a:ext uri="{9D8B030D-6E8A-4147-A177-3AD203B41FA5}">
                          <a16:colId xmlns:a16="http://schemas.microsoft.com/office/drawing/2014/main" val="3298518641"/>
                        </a:ext>
                      </a:extLst>
                    </a:gridCol>
                    <a:gridCol w="904670">
                      <a:extLst>
                        <a:ext uri="{9D8B030D-6E8A-4147-A177-3AD203B41FA5}">
                          <a16:colId xmlns:a16="http://schemas.microsoft.com/office/drawing/2014/main" val="1195880674"/>
                        </a:ext>
                      </a:extLst>
                    </a:gridCol>
                    <a:gridCol w="904670">
                      <a:extLst>
                        <a:ext uri="{9D8B030D-6E8A-4147-A177-3AD203B41FA5}">
                          <a16:colId xmlns:a16="http://schemas.microsoft.com/office/drawing/2014/main" val="2873437584"/>
                        </a:ext>
                      </a:extLst>
                    </a:gridCol>
                  </a:tblGrid>
                  <a:tr h="48597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01351" t="-2500" r="-503378" b="-67625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200000" t="-2500" r="-400000" b="-67625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302027" t="-2500" r="-302703" b="-67625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399329" t="-2500" r="-200671" b="-67625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502703" t="-2500" r="-102027" b="-67625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598658" t="-2500" r="-1342" b="-676250"/>
                          </a:stretch>
                        </a:blipFill>
                      </a:tcPr>
                    </a:tc>
                    <a:extLst>
                      <a:ext uri="{0D108BD9-81ED-4DB2-BD59-A6C34878D82A}">
                        <a16:rowId xmlns:a16="http://schemas.microsoft.com/office/drawing/2014/main" val="4167986532"/>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671" t="-109333" r="-599329" b="-621333"/>
                          </a:stretch>
                        </a:blipFill>
                      </a:tcPr>
                    </a:tc>
                    <a:tc>
                      <a:txBody>
                        <a:bodyPr/>
                        <a:lstStyle/>
                        <a:p>
                          <a:pPr algn="ctr"/>
                          <a:r>
                            <a:rPr lang="en-US" sz="18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dirty="0"/>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52682198"/>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671" t="-209333" r="-599329" b="-521333"/>
                          </a:stretch>
                        </a:blip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dirty="0"/>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6303159"/>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671" t="-309333" r="-599329" b="-421333"/>
                          </a:stretch>
                        </a:blip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a:t>0.0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86240994"/>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671" t="-409333" r="-599329" b="-321333"/>
                          </a:stretch>
                        </a:blip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dirty="0"/>
                            <a:t>0.80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a:t>0.0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38910779"/>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671" t="-509333" r="-599329" b="-221333"/>
                          </a:stretch>
                        </a:blipFill>
                      </a:tcPr>
                    </a:tc>
                    <a:tc>
                      <a:txBody>
                        <a:bodyPr/>
                        <a:lstStyle/>
                        <a:p>
                          <a:pPr algn="ctr"/>
                          <a:r>
                            <a:rPr lang="en-US" sz="1800"/>
                            <a:t>0.0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a:t>0.0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dirty="0"/>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70183051"/>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671" t="-609333" r="-599329" b="-121333"/>
                          </a:stretch>
                        </a:blip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a:t>0.50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73461930"/>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671" t="-709333" r="-599329" b="-21333"/>
                          </a:stretch>
                        </a:blipFill>
                      </a:tcPr>
                    </a:tc>
                    <a:tc>
                      <a:txBody>
                        <a:bodyPr/>
                        <a:lstStyle/>
                        <a:p>
                          <a:pPr algn="ctr"/>
                          <a:r>
                            <a:rPr lang="en-US" sz="1800"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70118069"/>
                      </a:ext>
                    </a:extLst>
                  </a:tr>
                </a:tbl>
              </a:graphicData>
            </a:graphic>
          </p:graphicFrame>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9F559F03-E878-46EA-94C2-9AD36099EFDF}"/>
                  </a:ext>
                </a:extLst>
              </p:cNvPr>
              <p:cNvSpPr txBox="1"/>
              <p:nvPr/>
            </p:nvSpPr>
            <p:spPr bwMode="gray">
              <a:xfrm>
                <a:off x="4366330" y="830716"/>
                <a:ext cx="6715885" cy="123131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b="1" u="sng" dirty="0"/>
                  <a:t>Markov matrix</a:t>
                </a:r>
                <a:r>
                  <a:rPr lang="en-US" sz="2000" b="1" dirty="0"/>
                  <a:t> </a:t>
                </a:r>
                <a14:m>
                  <m:oMath xmlns:m="http://schemas.openxmlformats.org/officeDocument/2006/math">
                    <m:r>
                      <a:rPr lang="en-US" sz="2400" b="1" i="1" smtClean="0">
                        <a:latin typeface="Cambria Math" panose="02040503050406030204" pitchFamily="18" charset="0"/>
                      </a:rPr>
                      <m:t>𝑴</m:t>
                    </m:r>
                  </m:oMath>
                </a14:m>
                <a:endParaRPr lang="en-US" sz="2000" b="1" dirty="0"/>
              </a:p>
              <a:p>
                <a:pPr>
                  <a:spcBef>
                    <a:spcPts val="300"/>
                  </a:spcBef>
                  <a:spcAft>
                    <a:spcPts val="300"/>
                  </a:spcAft>
                  <a:buClr>
                    <a:schemeClr val="accent1"/>
                  </a:buClr>
                  <a:buSzPct val="90000"/>
                </a:pPr>
                <a:r>
                  <a:rPr lang="en-US" dirty="0">
                    <a:latin typeface="+mj-lt"/>
                  </a:rPr>
                  <a:t>Also called stochastic matrix or transition matrix)</a:t>
                </a:r>
              </a:p>
              <a:p>
                <a:pPr algn="l"/>
                <a14:m>
                  <m:oMath xmlns:m="http://schemas.openxmlformats.org/officeDocument/2006/math">
                    <m:r>
                      <a:rPr lang="en-US" sz="1600" b="0" i="1" u="none" strike="noStrike" baseline="0" smtClean="0">
                        <a:solidFill>
                          <a:srgbClr val="000000"/>
                        </a:solidFill>
                        <a:latin typeface="Cambria Math" panose="02040503050406030204" pitchFamily="18" charset="0"/>
                      </a:rPr>
                      <m:t>𝑀</m:t>
                    </m:r>
                  </m:oMath>
                </a14:m>
                <a:r>
                  <a:rPr lang="en-US" sz="1600" b="0" i="0" u="none" strike="noStrike" baseline="0" dirty="0">
                    <a:solidFill>
                      <a:srgbClr val="000000"/>
                    </a:solidFill>
                    <a:latin typeface="+mj-lt"/>
                  </a:rPr>
                  <a:t> </a:t>
                </a:r>
                <a:r>
                  <a:rPr lang="en-US" sz="1600" dirty="0">
                    <a:solidFill>
                      <a:srgbClr val="000000"/>
                    </a:solidFill>
                    <a:latin typeface="+mj-lt"/>
                  </a:rPr>
                  <a:t>is a square matrix </a:t>
                </a:r>
                <a:r>
                  <a:rPr lang="en-US" sz="1600" b="0" i="0" u="none" strike="noStrike" baseline="0" dirty="0">
                    <a:solidFill>
                      <a:srgbClr val="000000"/>
                    </a:solidFill>
                    <a:latin typeface="+mj-lt"/>
                  </a:rPr>
                  <a:t>whose columns are probability vectors </a:t>
                </a:r>
                <a14:m>
                  <m:oMath xmlns:m="http://schemas.openxmlformats.org/officeDocument/2006/math">
                    <m:acc>
                      <m:accPr>
                        <m:chr m:val="⃗"/>
                        <m:ctrlPr>
                          <a:rPr lang="en-US" sz="2000" b="0" i="1" u="none" strike="noStrike" baseline="0" smtClean="0">
                            <a:latin typeface="Cambria Math" panose="02040503050406030204" pitchFamily="18" charset="0"/>
                          </a:rPr>
                        </m:ctrlPr>
                      </m:accPr>
                      <m:e>
                        <m:sSub>
                          <m:sSubPr>
                            <m:ctrlPr>
                              <a:rPr lang="pt-BR" sz="2000" b="0" i="1" u="none" strike="noStrike" baseline="0" smtClean="0">
                                <a:latin typeface="Cambria Math" panose="02040503050406030204" pitchFamily="18" charset="0"/>
                              </a:rPr>
                            </m:ctrlPr>
                          </m:sSubPr>
                          <m:e>
                            <m:r>
                              <a:rPr lang="pt-BR" sz="2000" b="0" i="1" u="none" strike="noStrike" baseline="0" smtClean="0">
                                <a:latin typeface="Cambria Math" panose="02040503050406030204" pitchFamily="18" charset="0"/>
                              </a:rPr>
                              <m:t>𝑥</m:t>
                            </m:r>
                          </m:e>
                          <m:sub>
                            <m:r>
                              <a:rPr lang="pt-BR" sz="2000" b="0" i="1" u="none" strike="noStrike" baseline="0" smtClean="0">
                                <a:latin typeface="Cambria Math" panose="02040503050406030204" pitchFamily="18" charset="0"/>
                              </a:rPr>
                              <m:t>𝑡</m:t>
                            </m:r>
                          </m:sub>
                        </m:sSub>
                      </m:e>
                    </m:acc>
                  </m:oMath>
                </a14:m>
                <a:r>
                  <a:rPr lang="en-US" sz="1600" b="0" i="0" u="none" strike="noStrike" baseline="0" dirty="0">
                    <a:solidFill>
                      <a:srgbClr val="000000"/>
                    </a:solidFill>
                    <a:latin typeface="+mj-lt"/>
                  </a:rPr>
                  <a:t>.</a:t>
                </a:r>
              </a:p>
            </p:txBody>
          </p:sp>
        </mc:Choice>
        <mc:Fallback xmlns="">
          <p:sp>
            <p:nvSpPr>
              <p:cNvPr id="133" name="TextBox 132">
                <a:extLst>
                  <a:ext uri="{FF2B5EF4-FFF2-40B4-BE49-F238E27FC236}">
                    <a16:creationId xmlns:a16="http://schemas.microsoft.com/office/drawing/2014/main" id="{9F559F03-E878-46EA-94C2-9AD36099EFDF}"/>
                  </a:ext>
                </a:extLst>
              </p:cNvPr>
              <p:cNvSpPr txBox="1">
                <a:spLocks noRot="1" noChangeAspect="1" noMove="1" noResize="1" noEditPoints="1" noAdjustHandles="1" noChangeArrowheads="1" noChangeShapeType="1" noTextEdit="1"/>
              </p:cNvSpPr>
              <p:nvPr/>
            </p:nvSpPr>
            <p:spPr bwMode="gray">
              <a:xfrm>
                <a:off x="4366330" y="830716"/>
                <a:ext cx="6715885" cy="1231316"/>
              </a:xfrm>
              <a:prstGeom prst="rect">
                <a:avLst/>
              </a:prstGeom>
              <a:blipFill>
                <a:blip r:embed="rId9"/>
                <a:stretch>
                  <a:fillRect l="-2269" t="-2475"/>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4775E7A1-398C-4B8C-87C2-B91839BAEC66}"/>
              </a:ext>
            </a:extLst>
          </p:cNvPr>
          <p:cNvSpPr/>
          <p:nvPr/>
        </p:nvSpPr>
        <p:spPr bwMode="gray">
          <a:xfrm>
            <a:off x="9724800" y="2449662"/>
            <a:ext cx="1004758" cy="416498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34" name="TextBox 133">
            <a:extLst>
              <a:ext uri="{FF2B5EF4-FFF2-40B4-BE49-F238E27FC236}">
                <a16:creationId xmlns:a16="http://schemas.microsoft.com/office/drawing/2014/main" id="{DDAB50BB-6C85-4100-B9BA-3AB1D74D9B03}"/>
              </a:ext>
            </a:extLst>
          </p:cNvPr>
          <p:cNvSpPr txBox="1"/>
          <p:nvPr/>
        </p:nvSpPr>
        <p:spPr bwMode="gray">
          <a:xfrm>
            <a:off x="548984" y="5368729"/>
            <a:ext cx="3186952" cy="30962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Intentionally not showing the self-loops</a:t>
            </a:r>
          </a:p>
        </p:txBody>
      </p:sp>
      <p:sp>
        <p:nvSpPr>
          <p:cNvPr id="140" name="TextBox 139">
            <a:extLst>
              <a:ext uri="{FF2B5EF4-FFF2-40B4-BE49-F238E27FC236}">
                <a16:creationId xmlns:a16="http://schemas.microsoft.com/office/drawing/2014/main" id="{7E2761C2-15F9-4608-8514-53614874BFB5}"/>
              </a:ext>
            </a:extLst>
          </p:cNvPr>
          <p:cNvSpPr txBox="1"/>
          <p:nvPr/>
        </p:nvSpPr>
        <p:spPr bwMode="gray">
          <a:xfrm>
            <a:off x="6509201" y="2283253"/>
            <a:ext cx="2046948" cy="38999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b="1" dirty="0"/>
              <a:t>Source states</a:t>
            </a:r>
          </a:p>
        </p:txBody>
      </p:sp>
      <p:sp>
        <p:nvSpPr>
          <p:cNvPr id="141" name="TextBox 140">
            <a:extLst>
              <a:ext uri="{FF2B5EF4-FFF2-40B4-BE49-F238E27FC236}">
                <a16:creationId xmlns:a16="http://schemas.microsoft.com/office/drawing/2014/main" id="{4D86C539-8BF3-413C-874F-15C7077D9E3C}"/>
              </a:ext>
            </a:extLst>
          </p:cNvPr>
          <p:cNvSpPr txBox="1"/>
          <p:nvPr/>
        </p:nvSpPr>
        <p:spPr bwMode="gray">
          <a:xfrm rot="16200000">
            <a:off x="3245329" y="4482481"/>
            <a:ext cx="1792192" cy="29573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b="1" dirty="0"/>
              <a:t>Target states</a:t>
            </a:r>
          </a:p>
        </p:txBody>
      </p:sp>
      <p:cxnSp>
        <p:nvCxnSpPr>
          <p:cNvPr id="150" name="Straight Arrow Connector 149">
            <a:extLst>
              <a:ext uri="{FF2B5EF4-FFF2-40B4-BE49-F238E27FC236}">
                <a16:creationId xmlns:a16="http://schemas.microsoft.com/office/drawing/2014/main" id="{43B0317E-10CF-410C-B381-B1562700BC5A}"/>
              </a:ext>
            </a:extLst>
          </p:cNvPr>
          <p:cNvCxnSpPr>
            <a:cxnSpLocks/>
            <a:stCxn id="30" idx="3"/>
            <a:endCxn id="28" idx="0"/>
          </p:cNvCxnSpPr>
          <p:nvPr/>
        </p:nvCxnSpPr>
        <p:spPr bwMode="gray">
          <a:xfrm flipH="1">
            <a:off x="1817720" y="3688041"/>
            <a:ext cx="203047" cy="404896"/>
          </a:xfrm>
          <a:prstGeom prst="straightConnector1">
            <a:avLst/>
          </a:prstGeom>
          <a:ln w="9525"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36D07EB-4D36-4E08-A01D-A10CC9730A53}"/>
                  </a:ext>
                </a:extLst>
              </p:cNvPr>
              <p:cNvSpPr txBox="1"/>
              <p:nvPr/>
            </p:nvSpPr>
            <p:spPr bwMode="gray">
              <a:xfrm>
                <a:off x="9983978" y="1890796"/>
                <a:ext cx="49038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u="none" strike="noStrike" baseline="0" smtClean="0">
                              <a:latin typeface="Cambria Math" panose="02040503050406030204" pitchFamily="18" charset="0"/>
                            </a:rPr>
                          </m:ctrlPr>
                        </m:accPr>
                        <m:e>
                          <m:sSub>
                            <m:sSubPr>
                              <m:ctrlPr>
                                <a:rPr lang="pt-BR" sz="2400" b="0" i="1" u="none" strike="noStrike" baseline="0" smtClean="0">
                                  <a:latin typeface="Cambria Math" panose="02040503050406030204" pitchFamily="18" charset="0"/>
                                </a:rPr>
                              </m:ctrlPr>
                            </m:sSubPr>
                            <m:e>
                              <m:r>
                                <a:rPr lang="pt-BR" sz="2400" b="0" i="1" u="none" strike="noStrike" baseline="0" smtClean="0">
                                  <a:latin typeface="Cambria Math" panose="02040503050406030204" pitchFamily="18" charset="0"/>
                                </a:rPr>
                                <m:t>𝑥</m:t>
                              </m:r>
                            </m:e>
                            <m:sub>
                              <m:r>
                                <a:rPr lang="pt-BR" sz="2400" b="0" i="1" u="none" strike="noStrike" baseline="0" smtClean="0">
                                  <a:latin typeface="Cambria Math" panose="02040503050406030204" pitchFamily="18" charset="0"/>
                                </a:rPr>
                                <m:t>𝑡</m:t>
                              </m:r>
                            </m:sub>
                          </m:sSub>
                        </m:e>
                      </m:acc>
                    </m:oMath>
                  </m:oMathPara>
                </a14:m>
                <a:endParaRPr lang="en-US" sz="2400" dirty="0"/>
              </a:p>
            </p:txBody>
          </p:sp>
        </mc:Choice>
        <mc:Fallback xmlns="">
          <p:sp>
            <p:nvSpPr>
              <p:cNvPr id="34" name="TextBox 33">
                <a:extLst>
                  <a:ext uri="{FF2B5EF4-FFF2-40B4-BE49-F238E27FC236}">
                    <a16:creationId xmlns:a16="http://schemas.microsoft.com/office/drawing/2014/main" id="{036D07EB-4D36-4E08-A01D-A10CC9730A53}"/>
                  </a:ext>
                </a:extLst>
              </p:cNvPr>
              <p:cNvSpPr txBox="1">
                <a:spLocks noRot="1" noChangeAspect="1" noMove="1" noResize="1" noEditPoints="1" noAdjustHandles="1" noChangeArrowheads="1" noChangeShapeType="1" noTextEdit="1"/>
              </p:cNvSpPr>
              <p:nvPr/>
            </p:nvSpPr>
            <p:spPr bwMode="gray">
              <a:xfrm>
                <a:off x="9983978" y="1890796"/>
                <a:ext cx="490382" cy="461665"/>
              </a:xfrm>
              <a:prstGeom prst="rect">
                <a:avLst/>
              </a:prstGeom>
              <a:blipFill>
                <a:blip r:embed="rId10"/>
                <a:stretch>
                  <a:fillRect b="-3947"/>
                </a:stretch>
              </a:blipFill>
            </p:spPr>
            <p:txBody>
              <a:bodyPr/>
              <a:lstStyle/>
              <a:p>
                <a:r>
                  <a:rPr lang="en-US">
                    <a:noFill/>
                  </a:rPr>
                  <a:t> </a:t>
                </a:r>
              </a:p>
            </p:txBody>
          </p:sp>
        </mc:Fallback>
      </mc:AlternateContent>
    </p:spTree>
    <p:extLst>
      <p:ext uri="{BB962C8B-B14F-4D97-AF65-F5344CB8AC3E}">
        <p14:creationId xmlns:p14="http://schemas.microsoft.com/office/powerpoint/2010/main" val="254343953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44EC03-A3ED-4EC5-BB3F-3C4C9D8D934F}"/>
              </a:ext>
            </a:extLst>
          </p:cNvPr>
          <p:cNvSpPr>
            <a:spLocks noGrp="1"/>
          </p:cNvSpPr>
          <p:nvPr>
            <p:ph type="title"/>
          </p:nvPr>
        </p:nvSpPr>
        <p:spPr>
          <a:xfrm>
            <a:off x="552660" y="151091"/>
            <a:ext cx="9169401" cy="555840"/>
          </a:xfrm>
        </p:spPr>
        <p:txBody>
          <a:bodyPr/>
          <a:lstStyle/>
          <a:p>
            <a:r>
              <a:rPr lang="en-US" dirty="0"/>
              <a:t>Types of Traces</a:t>
            </a:r>
          </a:p>
        </p:txBody>
      </p:sp>
      <p:sp>
        <p:nvSpPr>
          <p:cNvPr id="4" name="Slide Number Placeholder 3">
            <a:extLst>
              <a:ext uri="{FF2B5EF4-FFF2-40B4-BE49-F238E27FC236}">
                <a16:creationId xmlns:a16="http://schemas.microsoft.com/office/drawing/2014/main" id="{FAD35CD5-B470-4661-BEBB-FB73B3E2FF8E}"/>
              </a:ext>
            </a:extLst>
          </p:cNvPr>
          <p:cNvSpPr>
            <a:spLocks noGrp="1"/>
          </p:cNvSpPr>
          <p:nvPr>
            <p:ph type="sldNum" sz="quarter" idx="16"/>
          </p:nvPr>
        </p:nvSpPr>
        <p:spPr>
          <a:xfrm>
            <a:off x="11219935" y="6601754"/>
            <a:ext cx="732885" cy="228747"/>
          </a:xfrm>
        </p:spPr>
        <p:txBody>
          <a:bodyPr/>
          <a:lstStyle/>
          <a:p>
            <a:fld id="{1915DC07-6425-4740-9695-FB9F2ED48CC1}" type="slidenum">
              <a:rPr lang="en-US" smtClean="0"/>
              <a:t>98</a:t>
            </a:fld>
            <a:endParaRPr lang="en-US"/>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057ED520-DE9C-49F8-B461-E44F6A467F66}"/>
                  </a:ext>
                </a:extLst>
              </p:cNvPr>
              <p:cNvSpPr/>
              <p:nvPr/>
            </p:nvSpPr>
            <p:spPr bwMode="gray">
              <a:xfrm>
                <a:off x="505403" y="1562037"/>
                <a:ext cx="649480" cy="632388"/>
              </a:xfrm>
              <a:prstGeom prst="ellipse">
                <a:avLst/>
              </a:prstGeom>
              <a:solidFill>
                <a:schemeClr val="accent3">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𝒐</m:t>
                          </m:r>
                        </m:e>
                        <m:sub>
                          <m:r>
                            <a:rPr lang="en-US" sz="1600" b="1" i="1" dirty="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p:txBody>
          </p:sp>
        </mc:Choice>
        <mc:Fallback xmlns="">
          <p:sp>
            <p:nvSpPr>
              <p:cNvPr id="7" name="Oval 6">
                <a:extLst>
                  <a:ext uri="{FF2B5EF4-FFF2-40B4-BE49-F238E27FC236}">
                    <a16:creationId xmlns:a16="http://schemas.microsoft.com/office/drawing/2014/main" id="{057ED520-DE9C-49F8-B461-E44F6A467F66}"/>
                  </a:ext>
                </a:extLst>
              </p:cNvPr>
              <p:cNvSpPr>
                <a:spLocks noRot="1" noChangeAspect="1" noMove="1" noResize="1" noEditPoints="1" noAdjustHandles="1" noChangeArrowheads="1" noChangeShapeType="1" noTextEdit="1"/>
              </p:cNvSpPr>
              <p:nvPr/>
            </p:nvSpPr>
            <p:spPr bwMode="gray">
              <a:xfrm>
                <a:off x="505403" y="1562037"/>
                <a:ext cx="649480" cy="632388"/>
              </a:xfrm>
              <a:prstGeom prst="ellipse">
                <a:avLst/>
              </a:prstGeom>
              <a:blipFill>
                <a:blip r:embed="rId2"/>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AE5CF84B-BE6B-45A4-8645-17F323FBDC68}"/>
                  </a:ext>
                </a:extLst>
              </p:cNvPr>
              <p:cNvSpPr/>
              <p:nvPr/>
            </p:nvSpPr>
            <p:spPr bwMode="gray">
              <a:xfrm>
                <a:off x="1596415" y="1562037"/>
                <a:ext cx="649480" cy="632388"/>
              </a:xfrm>
              <a:prstGeom prst="ellipse">
                <a:avLst/>
              </a:prstGeom>
              <a:solidFill>
                <a:schemeClr val="accent3">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𝒅</m:t>
                          </m:r>
                        </m:e>
                        <m:sub>
                          <m:r>
                            <a:rPr lang="en-US" sz="1600" b="1" i="1" dirty="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p:txBody>
          </p:sp>
        </mc:Choice>
        <mc:Fallback xmlns="">
          <p:sp>
            <p:nvSpPr>
              <p:cNvPr id="8" name="Oval 7">
                <a:extLst>
                  <a:ext uri="{FF2B5EF4-FFF2-40B4-BE49-F238E27FC236}">
                    <a16:creationId xmlns:a16="http://schemas.microsoft.com/office/drawing/2014/main" id="{AE5CF84B-BE6B-45A4-8645-17F323FBDC68}"/>
                  </a:ext>
                </a:extLst>
              </p:cNvPr>
              <p:cNvSpPr>
                <a:spLocks noRot="1" noChangeAspect="1" noMove="1" noResize="1" noEditPoints="1" noAdjustHandles="1" noChangeArrowheads="1" noChangeShapeType="1" noTextEdit="1"/>
              </p:cNvSpPr>
              <p:nvPr/>
            </p:nvSpPr>
            <p:spPr bwMode="gray">
              <a:xfrm>
                <a:off x="1596415" y="1562037"/>
                <a:ext cx="649480" cy="632388"/>
              </a:xfrm>
              <a:prstGeom prst="ellipse">
                <a:avLst/>
              </a:prstGeom>
              <a:blipFill>
                <a:blip r:embed="rId3"/>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B9332DAB-EA88-4F33-A820-23AF8FFC0C6F}"/>
                  </a:ext>
                </a:extLst>
              </p:cNvPr>
              <p:cNvSpPr/>
              <p:nvPr/>
            </p:nvSpPr>
            <p:spPr bwMode="gray">
              <a:xfrm>
                <a:off x="1050909" y="2443125"/>
                <a:ext cx="649480" cy="632388"/>
              </a:xfrm>
              <a:prstGeom prst="ellipse">
                <a:avLst/>
              </a:prstGeom>
              <a:solidFill>
                <a:schemeClr val="accent3">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𝒖</m:t>
                          </m:r>
                        </m:e>
                        <m:sub>
                          <m:r>
                            <a:rPr lang="en-US" sz="1600" b="1" i="1" dirty="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p:txBody>
          </p:sp>
        </mc:Choice>
        <mc:Fallback xmlns="">
          <p:sp>
            <p:nvSpPr>
              <p:cNvPr id="9" name="Oval 8">
                <a:extLst>
                  <a:ext uri="{FF2B5EF4-FFF2-40B4-BE49-F238E27FC236}">
                    <a16:creationId xmlns:a16="http://schemas.microsoft.com/office/drawing/2014/main" id="{B9332DAB-EA88-4F33-A820-23AF8FFC0C6F}"/>
                  </a:ext>
                </a:extLst>
              </p:cNvPr>
              <p:cNvSpPr>
                <a:spLocks noRot="1" noChangeAspect="1" noMove="1" noResize="1" noEditPoints="1" noAdjustHandles="1" noChangeArrowheads="1" noChangeShapeType="1" noTextEdit="1"/>
              </p:cNvSpPr>
              <p:nvPr/>
            </p:nvSpPr>
            <p:spPr bwMode="gray">
              <a:xfrm>
                <a:off x="1050909" y="2443125"/>
                <a:ext cx="649480" cy="632388"/>
              </a:xfrm>
              <a:prstGeom prst="ellipse">
                <a:avLst/>
              </a:prstGeom>
              <a:blipFill>
                <a:blip r:embed="rId4"/>
                <a:stretch>
                  <a:fillRect/>
                </a:stretch>
              </a:blipFill>
              <a:ln>
                <a:solidFill>
                  <a:schemeClr val="bg2"/>
                </a:solid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51A6B316-A173-4B58-9AD9-19628148A707}"/>
              </a:ext>
            </a:extLst>
          </p:cNvPr>
          <p:cNvCxnSpPr>
            <a:cxnSpLocks/>
            <a:stCxn id="7" idx="7"/>
            <a:endCxn id="8" idx="1"/>
          </p:cNvCxnSpPr>
          <p:nvPr/>
        </p:nvCxnSpPr>
        <p:spPr bwMode="gray">
          <a:xfrm>
            <a:off x="1059769" y="1654648"/>
            <a:ext cx="631760" cy="0"/>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007C02BD-E6DE-40D4-B026-9B21A53674F1}"/>
              </a:ext>
            </a:extLst>
          </p:cNvPr>
          <p:cNvCxnSpPr>
            <a:cxnSpLocks/>
            <a:stCxn id="8" idx="3"/>
            <a:endCxn id="7" idx="5"/>
          </p:cNvCxnSpPr>
          <p:nvPr/>
        </p:nvCxnSpPr>
        <p:spPr bwMode="gray">
          <a:xfrm flipH="1">
            <a:off x="1059769" y="2101814"/>
            <a:ext cx="631760" cy="0"/>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3C77531F-961E-4D9A-81E3-53B83139827B}"/>
              </a:ext>
            </a:extLst>
          </p:cNvPr>
          <p:cNvCxnSpPr>
            <a:cxnSpLocks/>
            <a:stCxn id="8" idx="4"/>
            <a:endCxn id="9" idx="7"/>
          </p:cNvCxnSpPr>
          <p:nvPr/>
        </p:nvCxnSpPr>
        <p:spPr bwMode="gray">
          <a:xfrm flipH="1">
            <a:off x="1605275" y="2194425"/>
            <a:ext cx="315880" cy="341311"/>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03BDF3D5-B6FB-467F-8219-22EF126D1CB7}"/>
              </a:ext>
            </a:extLst>
          </p:cNvPr>
          <p:cNvCxnSpPr>
            <a:cxnSpLocks/>
            <a:stCxn id="9" idx="1"/>
            <a:endCxn id="7" idx="4"/>
          </p:cNvCxnSpPr>
          <p:nvPr/>
        </p:nvCxnSpPr>
        <p:spPr bwMode="gray">
          <a:xfrm flipH="1" flipV="1">
            <a:off x="830143" y="2194425"/>
            <a:ext cx="315880" cy="341311"/>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DA279D-7E89-4A4F-98D9-CF3DA769F762}"/>
                  </a:ext>
                </a:extLst>
              </p:cNvPr>
              <p:cNvSpPr/>
              <p:nvPr/>
            </p:nvSpPr>
            <p:spPr bwMode="gray">
              <a:xfrm>
                <a:off x="631055" y="4400232"/>
                <a:ext cx="649480" cy="632388"/>
              </a:xfrm>
              <a:prstGeom prst="ellipse">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𝒐</m:t>
                          </m:r>
                        </m:e>
                        <m:sub>
                          <m:r>
                            <a:rPr lang="en-US" sz="1600" b="1" i="1" dirty="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p:txBody>
          </p:sp>
        </mc:Choice>
        <mc:Fallback xmlns="">
          <p:sp>
            <p:nvSpPr>
              <p:cNvPr id="14" name="Oval 13">
                <a:extLst>
                  <a:ext uri="{FF2B5EF4-FFF2-40B4-BE49-F238E27FC236}">
                    <a16:creationId xmlns:a16="http://schemas.microsoft.com/office/drawing/2014/main" id="{D1DA279D-7E89-4A4F-98D9-CF3DA769F762}"/>
                  </a:ext>
                </a:extLst>
              </p:cNvPr>
              <p:cNvSpPr>
                <a:spLocks noRot="1" noChangeAspect="1" noMove="1" noResize="1" noEditPoints="1" noAdjustHandles="1" noChangeArrowheads="1" noChangeShapeType="1" noTextEdit="1"/>
              </p:cNvSpPr>
              <p:nvPr/>
            </p:nvSpPr>
            <p:spPr bwMode="gray">
              <a:xfrm>
                <a:off x="631055" y="4400232"/>
                <a:ext cx="649480" cy="632388"/>
              </a:xfrm>
              <a:prstGeom prst="ellipse">
                <a:avLst/>
              </a:prstGeom>
              <a:blipFill>
                <a:blip r:embed="rId5"/>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FB69D63E-B8E1-46B0-BD0A-30CB8CD1F251}"/>
                  </a:ext>
                </a:extLst>
              </p:cNvPr>
              <p:cNvSpPr/>
              <p:nvPr/>
            </p:nvSpPr>
            <p:spPr bwMode="gray">
              <a:xfrm>
                <a:off x="1605275" y="4400231"/>
                <a:ext cx="649480" cy="632388"/>
              </a:xfrm>
              <a:prstGeom prst="ellipse">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𝒅</m:t>
                          </m:r>
                        </m:e>
                        <m:sub>
                          <m:r>
                            <a:rPr lang="en-US" sz="1600" b="1" i="1" dirty="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p:txBody>
          </p:sp>
        </mc:Choice>
        <mc:Fallback xmlns="">
          <p:sp>
            <p:nvSpPr>
              <p:cNvPr id="15" name="Oval 14">
                <a:extLst>
                  <a:ext uri="{FF2B5EF4-FFF2-40B4-BE49-F238E27FC236}">
                    <a16:creationId xmlns:a16="http://schemas.microsoft.com/office/drawing/2014/main" id="{FB69D63E-B8E1-46B0-BD0A-30CB8CD1F251}"/>
                  </a:ext>
                </a:extLst>
              </p:cNvPr>
              <p:cNvSpPr>
                <a:spLocks noRot="1" noChangeAspect="1" noMove="1" noResize="1" noEditPoints="1" noAdjustHandles="1" noChangeArrowheads="1" noChangeShapeType="1" noTextEdit="1"/>
              </p:cNvSpPr>
              <p:nvPr/>
            </p:nvSpPr>
            <p:spPr bwMode="gray">
              <a:xfrm>
                <a:off x="1605275" y="4400231"/>
                <a:ext cx="649480" cy="632388"/>
              </a:xfrm>
              <a:prstGeom prst="ellipse">
                <a:avLst/>
              </a:prstGeom>
              <a:blipFill>
                <a:blip r:embed="rId6"/>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D8FA2094-E9DA-468B-A36A-21F3D5DB2303}"/>
                  </a:ext>
                </a:extLst>
              </p:cNvPr>
              <p:cNvSpPr/>
              <p:nvPr/>
            </p:nvSpPr>
            <p:spPr bwMode="gray">
              <a:xfrm>
                <a:off x="1063728" y="3455559"/>
                <a:ext cx="649480" cy="632388"/>
              </a:xfrm>
              <a:prstGeom prst="ellipse">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𝒖</m:t>
                          </m:r>
                        </m:e>
                        <m:sub>
                          <m:r>
                            <a:rPr lang="en-US" sz="1600" b="1" i="1" dirty="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p:txBody>
          </p:sp>
        </mc:Choice>
        <mc:Fallback xmlns="">
          <p:sp>
            <p:nvSpPr>
              <p:cNvPr id="16" name="Oval 15">
                <a:extLst>
                  <a:ext uri="{FF2B5EF4-FFF2-40B4-BE49-F238E27FC236}">
                    <a16:creationId xmlns:a16="http://schemas.microsoft.com/office/drawing/2014/main" id="{D8FA2094-E9DA-468B-A36A-21F3D5DB2303}"/>
                  </a:ext>
                </a:extLst>
              </p:cNvPr>
              <p:cNvSpPr>
                <a:spLocks noRot="1" noChangeAspect="1" noMove="1" noResize="1" noEditPoints="1" noAdjustHandles="1" noChangeArrowheads="1" noChangeShapeType="1" noTextEdit="1"/>
              </p:cNvSpPr>
              <p:nvPr/>
            </p:nvSpPr>
            <p:spPr bwMode="gray">
              <a:xfrm>
                <a:off x="1063728" y="3455559"/>
                <a:ext cx="649480" cy="632388"/>
              </a:xfrm>
              <a:prstGeom prst="ellipse">
                <a:avLst/>
              </a:prstGeom>
              <a:blipFill>
                <a:blip r:embed="rId7"/>
                <a:stretch>
                  <a:fillRect/>
                </a:stretch>
              </a:blipFill>
              <a:ln>
                <a:solidFill>
                  <a:schemeClr val="bg2"/>
                </a:solidFill>
              </a:ln>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1BEC8579-DE12-435A-82FD-8AFFB30C33C8}"/>
              </a:ext>
            </a:extLst>
          </p:cNvPr>
          <p:cNvCxnSpPr>
            <a:cxnSpLocks/>
            <a:stCxn id="14" idx="7"/>
            <a:endCxn id="15" idx="1"/>
          </p:cNvCxnSpPr>
          <p:nvPr/>
        </p:nvCxnSpPr>
        <p:spPr bwMode="gray">
          <a:xfrm flipV="1">
            <a:off x="1185421" y="4492842"/>
            <a:ext cx="514968" cy="1"/>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61DFB764-C363-4D90-922E-FE83CB50976F}"/>
              </a:ext>
            </a:extLst>
          </p:cNvPr>
          <p:cNvCxnSpPr>
            <a:cxnSpLocks/>
            <a:stCxn id="15" idx="3"/>
            <a:endCxn id="14" idx="5"/>
          </p:cNvCxnSpPr>
          <p:nvPr/>
        </p:nvCxnSpPr>
        <p:spPr bwMode="gray">
          <a:xfrm flipH="1">
            <a:off x="1185421" y="4940008"/>
            <a:ext cx="514968" cy="1"/>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D685C72B-FF96-427E-A67F-CE3378B77948}"/>
              </a:ext>
            </a:extLst>
          </p:cNvPr>
          <p:cNvCxnSpPr>
            <a:cxnSpLocks/>
            <a:stCxn id="15" idx="0"/>
            <a:endCxn id="16" idx="5"/>
          </p:cNvCxnSpPr>
          <p:nvPr/>
        </p:nvCxnSpPr>
        <p:spPr bwMode="gray">
          <a:xfrm flipH="1" flipV="1">
            <a:off x="1618094" y="3995336"/>
            <a:ext cx="311921" cy="404895"/>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Connector: Elbow 19">
            <a:extLst>
              <a:ext uri="{FF2B5EF4-FFF2-40B4-BE49-F238E27FC236}">
                <a16:creationId xmlns:a16="http://schemas.microsoft.com/office/drawing/2014/main" id="{46635CCE-6B2A-402A-A05E-1D07520722A5}"/>
              </a:ext>
            </a:extLst>
          </p:cNvPr>
          <p:cNvCxnSpPr>
            <a:cxnSpLocks/>
            <a:stCxn id="7" idx="2"/>
            <a:endCxn id="14" idx="2"/>
          </p:cNvCxnSpPr>
          <p:nvPr/>
        </p:nvCxnSpPr>
        <p:spPr bwMode="gray">
          <a:xfrm rot="10800000" flipH="1" flipV="1">
            <a:off x="505403" y="1878230"/>
            <a:ext cx="125652" cy="2838195"/>
          </a:xfrm>
          <a:prstGeom prst="bentConnector3">
            <a:avLst>
              <a:gd name="adj1" fmla="val -122281"/>
            </a:avLst>
          </a:prstGeom>
          <a:ln w="127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Connector: Elbow 20">
            <a:extLst>
              <a:ext uri="{FF2B5EF4-FFF2-40B4-BE49-F238E27FC236}">
                <a16:creationId xmlns:a16="http://schemas.microsoft.com/office/drawing/2014/main" id="{B81EF984-2DEB-414D-B740-713331CA18D6}"/>
              </a:ext>
            </a:extLst>
          </p:cNvPr>
          <p:cNvCxnSpPr>
            <a:cxnSpLocks/>
            <a:stCxn id="8" idx="6"/>
            <a:endCxn id="15" idx="6"/>
          </p:cNvCxnSpPr>
          <p:nvPr/>
        </p:nvCxnSpPr>
        <p:spPr bwMode="gray">
          <a:xfrm>
            <a:off x="2245895" y="1878231"/>
            <a:ext cx="8860" cy="2838194"/>
          </a:xfrm>
          <a:prstGeom prst="bentConnector3">
            <a:avLst>
              <a:gd name="adj1" fmla="val 1749594"/>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AFD5360F-DCF7-4CA0-BE43-711FD3F94575}"/>
              </a:ext>
            </a:extLst>
          </p:cNvPr>
          <p:cNvCxnSpPr>
            <a:cxnSpLocks/>
            <a:stCxn id="9" idx="4"/>
            <a:endCxn id="16" idx="0"/>
          </p:cNvCxnSpPr>
          <p:nvPr/>
        </p:nvCxnSpPr>
        <p:spPr bwMode="gray">
          <a:xfrm>
            <a:off x="1375649" y="3075513"/>
            <a:ext cx="12819" cy="380046"/>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Connector: Elbow 22">
            <a:extLst>
              <a:ext uri="{FF2B5EF4-FFF2-40B4-BE49-F238E27FC236}">
                <a16:creationId xmlns:a16="http://schemas.microsoft.com/office/drawing/2014/main" id="{B6907781-FC39-43DF-9690-FD129B7E49FF}"/>
              </a:ext>
            </a:extLst>
          </p:cNvPr>
          <p:cNvCxnSpPr>
            <a:cxnSpLocks/>
            <a:stCxn id="16" idx="2"/>
            <a:endCxn id="7" idx="3"/>
          </p:cNvCxnSpPr>
          <p:nvPr/>
        </p:nvCxnSpPr>
        <p:spPr bwMode="gray">
          <a:xfrm rot="10800000">
            <a:off x="600518" y="2101815"/>
            <a:ext cx="463211" cy="1669939"/>
          </a:xfrm>
          <a:prstGeom prst="bentConnector2">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BF91AAE-E21B-497A-9E70-26F8DC240DA3}"/>
                  </a:ext>
                </a:extLst>
              </p:cNvPr>
              <p:cNvSpPr txBox="1"/>
              <p:nvPr/>
            </p:nvSpPr>
            <p:spPr bwMode="gray">
              <a:xfrm>
                <a:off x="3200323" y="5429915"/>
                <a:ext cx="1552801" cy="848665"/>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200" dirty="0"/>
                  <a:t>Intermittent failure</a:t>
                </a:r>
              </a:p>
              <a:p>
                <a:pPr algn="ctr">
                  <a:spcBef>
                    <a:spcPts val="300"/>
                  </a:spcBef>
                  <a:spcAft>
                    <a:spcPts val="300"/>
                  </a:spcAft>
                  <a:buClr>
                    <a:schemeClr val="accent1"/>
                  </a:buClr>
                  <a:buSzPct val="90000"/>
                </a:pPr>
                <a:r>
                  <a:rPr lang="en-US" sz="1200" dirty="0"/>
                  <a:t>(</a:t>
                </a:r>
                <a14:m>
                  <m:oMath xmlns:m="http://schemas.openxmlformats.org/officeDocument/2006/math">
                    <m:r>
                      <a:rPr lang="en-US" sz="1200" b="0" i="1" smtClean="0">
                        <a:latin typeface="Cambria Math" panose="02040503050406030204" pitchFamily="18" charset="0"/>
                      </a:rPr>
                      <m:t>𝑆</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𝑜</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r>
                      <a:rPr lang="en-US" sz="1200" b="0" i="1" smtClean="0">
                        <a:latin typeface="Cambria Math" panose="02040503050406030204" pitchFamily="18" charset="0"/>
                      </a:rPr>
                      <m:t>𝑆</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𝑑</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r>
                      <a:rPr lang="en-US" sz="1200" b="0" i="1" smtClean="0">
                        <a:latin typeface="Cambria Math" panose="02040503050406030204" pitchFamily="18" charset="0"/>
                      </a:rPr>
                      <m:t>𝑆</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𝑜</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oMath>
                </a14:m>
                <a:endParaRPr lang="en-US" sz="1200" b="0" dirty="0"/>
              </a:p>
              <a:p>
                <a:pPr algn="ctr">
                  <a:spcBef>
                    <a:spcPts val="300"/>
                  </a:spcBef>
                  <a:spcAft>
                    <a:spcPts val="300"/>
                  </a:spcAft>
                  <a:buClr>
                    <a:schemeClr val="accent1"/>
                  </a:buClr>
                  <a:buSzPct val="90000"/>
                </a:pPr>
                <a:r>
                  <a:rPr lang="en-US" sz="1200" dirty="0"/>
                  <a:t>(</a:t>
                </a:r>
                <a14:m>
                  <m:oMath xmlns:m="http://schemas.openxmlformats.org/officeDocument/2006/math">
                    <m:r>
                      <a:rPr lang="en-US" sz="1200" b="0" i="1" smtClean="0">
                        <a:latin typeface="Cambria Math" panose="02040503050406030204" pitchFamily="18" charset="0"/>
                      </a:rPr>
                      <m:t>𝑆</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𝑜</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r>
                      <a:rPr lang="en-US" sz="1200" b="0" i="1" smtClean="0">
                        <a:latin typeface="Cambria Math" panose="02040503050406030204" pitchFamily="18" charset="0"/>
                      </a:rPr>
                      <m:t>𝑆</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𝑑</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r>
                      <a:rPr lang="en-US" sz="1200" b="0" i="1" smtClean="0">
                        <a:latin typeface="Cambria Math" panose="02040503050406030204" pitchFamily="18" charset="0"/>
                      </a:rPr>
                      <m:t>𝑆</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𝑜</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oMath>
                </a14:m>
                <a:endParaRPr lang="en-US" sz="1200" dirty="0"/>
              </a:p>
              <a:p>
                <a:pPr algn="ctr">
                  <a:spcBef>
                    <a:spcPts val="300"/>
                  </a:spcBef>
                  <a:spcAft>
                    <a:spcPts val="300"/>
                  </a:spcAft>
                  <a:buClr>
                    <a:schemeClr val="accent1"/>
                  </a:buClr>
                  <a:buSzPct val="90000"/>
                </a:pPr>
                <a:endParaRPr lang="en-US" sz="1200" dirty="0"/>
              </a:p>
            </p:txBody>
          </p:sp>
        </mc:Choice>
        <mc:Fallback xmlns="">
          <p:sp>
            <p:nvSpPr>
              <p:cNvPr id="25" name="TextBox 24">
                <a:extLst>
                  <a:ext uri="{FF2B5EF4-FFF2-40B4-BE49-F238E27FC236}">
                    <a16:creationId xmlns:a16="http://schemas.microsoft.com/office/drawing/2014/main" id="{0BF91AAE-E21B-497A-9E70-26F8DC240DA3}"/>
                  </a:ext>
                </a:extLst>
              </p:cNvPr>
              <p:cNvSpPr txBox="1">
                <a:spLocks noRot="1" noChangeAspect="1" noMove="1" noResize="1" noEditPoints="1" noAdjustHandles="1" noChangeArrowheads="1" noChangeShapeType="1" noTextEdit="1"/>
              </p:cNvSpPr>
              <p:nvPr/>
            </p:nvSpPr>
            <p:spPr bwMode="gray">
              <a:xfrm>
                <a:off x="3200323" y="5429915"/>
                <a:ext cx="1552801" cy="848665"/>
              </a:xfrm>
              <a:prstGeom prst="rect">
                <a:avLst/>
              </a:prstGeom>
              <a:blipFill>
                <a:blip r:embed="rId8"/>
                <a:stretch>
                  <a:fillRect l="-3137" t="-5755" r="-31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9574132-BC8E-47EA-AF28-92C1A0A7FF4E}"/>
                  </a:ext>
                </a:extLst>
              </p:cNvPr>
              <p:cNvSpPr txBox="1"/>
              <p:nvPr/>
            </p:nvSpPr>
            <p:spPr bwMode="gray">
              <a:xfrm>
                <a:off x="5716993" y="5416843"/>
                <a:ext cx="2014588" cy="1108404"/>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200" dirty="0"/>
                  <a:t>Systemic degradation</a:t>
                </a:r>
              </a:p>
              <a:p>
                <a:pPr algn="ctr">
                  <a:spcBef>
                    <a:spcPts val="300"/>
                  </a:spcBef>
                  <a:spcAft>
                    <a:spcPts val="300"/>
                  </a:spcAft>
                  <a:buClr>
                    <a:schemeClr val="accent1"/>
                  </a:buClr>
                  <a:buSzPct val="90000"/>
                </a:pPr>
                <a:r>
                  <a:rPr lang="en-US" sz="1200" dirty="0"/>
                  <a:t>(</a:t>
                </a:r>
                <a14:m>
                  <m:oMath xmlns:m="http://schemas.openxmlformats.org/officeDocument/2006/math">
                    <m:r>
                      <a:rPr lang="en-US" sz="1200" b="0" i="1" smtClean="0">
                        <a:latin typeface="Cambria Math" panose="02040503050406030204" pitchFamily="18" charset="0"/>
                      </a:rPr>
                      <m:t>𝑆</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𝑑</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r>
                      <a:rPr lang="en-US" sz="1200" b="0" i="1" smtClean="0">
                        <a:latin typeface="Cambria Math" panose="02040503050406030204" pitchFamily="18" charset="0"/>
                      </a:rPr>
                      <m:t>𝑆</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𝑑</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oMath>
                </a14:m>
                <a:endParaRPr lang="en-US" sz="1200" dirty="0"/>
              </a:p>
            </p:txBody>
          </p:sp>
        </mc:Choice>
        <mc:Fallback xmlns="">
          <p:sp>
            <p:nvSpPr>
              <p:cNvPr id="26" name="TextBox 25">
                <a:extLst>
                  <a:ext uri="{FF2B5EF4-FFF2-40B4-BE49-F238E27FC236}">
                    <a16:creationId xmlns:a16="http://schemas.microsoft.com/office/drawing/2014/main" id="{C9574132-BC8E-47EA-AF28-92C1A0A7FF4E}"/>
                  </a:ext>
                </a:extLst>
              </p:cNvPr>
              <p:cNvSpPr txBox="1">
                <a:spLocks noRot="1" noChangeAspect="1" noMove="1" noResize="1" noEditPoints="1" noAdjustHandles="1" noChangeArrowheads="1" noChangeShapeType="1" noTextEdit="1"/>
              </p:cNvSpPr>
              <p:nvPr/>
            </p:nvSpPr>
            <p:spPr bwMode="gray">
              <a:xfrm>
                <a:off x="5716993" y="5416843"/>
                <a:ext cx="2014588" cy="1108404"/>
              </a:xfrm>
              <a:prstGeom prst="rect">
                <a:avLst/>
              </a:prstGeom>
              <a:blipFill>
                <a:blip r:embed="rId9"/>
                <a:stretch>
                  <a:fillRect t="-44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D49DE47-8047-4D03-833E-350A13A5F76D}"/>
                  </a:ext>
                </a:extLst>
              </p:cNvPr>
              <p:cNvSpPr txBox="1"/>
              <p:nvPr/>
            </p:nvSpPr>
            <p:spPr bwMode="gray">
              <a:xfrm>
                <a:off x="362722" y="5416843"/>
                <a:ext cx="1873732" cy="666571"/>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200" dirty="0"/>
                  <a:t>Normal operation</a:t>
                </a:r>
              </a:p>
              <a:p>
                <a:pPr algn="ctr">
                  <a:spcBef>
                    <a:spcPts val="300"/>
                  </a:spcBef>
                  <a:spcAft>
                    <a:spcPts val="300"/>
                  </a:spcAft>
                  <a:buClr>
                    <a:schemeClr val="accent1"/>
                  </a:buClr>
                  <a:buSzPct val="90000"/>
                </a:pPr>
                <a:r>
                  <a:rPr lang="en-US" sz="1200" dirty="0"/>
                  <a:t> </a:t>
                </a:r>
                <a14:m>
                  <m:oMath xmlns:m="http://schemas.openxmlformats.org/officeDocument/2006/math">
                    <m:r>
                      <a:rPr lang="en-US" sz="1200" b="0" i="0" smtClean="0">
                        <a:latin typeface="Cambria Math" panose="02040503050406030204" pitchFamily="18" charset="0"/>
                      </a:rPr>
                      <m:t>(</m:t>
                    </m:r>
                    <m:r>
                      <a:rPr lang="en-US" sz="1200" b="0" i="1" smtClean="0">
                        <a:latin typeface="Cambria Math" panose="02040503050406030204" pitchFamily="18" charset="0"/>
                      </a:rPr>
                      <m:t>𝑆</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𝑜</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r>
                      <a:rPr lang="en-US" sz="1200" b="0" i="1" smtClean="0">
                        <a:latin typeface="Cambria Math" panose="02040503050406030204" pitchFamily="18" charset="0"/>
                      </a:rPr>
                      <m:t>𝑆</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𝑜</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r>
                      <a:rPr lang="en-US" sz="1200" b="0" i="1" smtClean="0">
                        <a:latin typeface="Cambria Math" panose="02040503050406030204" pitchFamily="18" charset="0"/>
                      </a:rPr>
                      <m:t>𝑆</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𝑜</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oMath>
                </a14:m>
                <a:endParaRPr lang="en-US" sz="1200" dirty="0"/>
              </a:p>
            </p:txBody>
          </p:sp>
        </mc:Choice>
        <mc:Fallback xmlns="">
          <p:sp>
            <p:nvSpPr>
              <p:cNvPr id="29" name="TextBox 28">
                <a:extLst>
                  <a:ext uri="{FF2B5EF4-FFF2-40B4-BE49-F238E27FC236}">
                    <a16:creationId xmlns:a16="http://schemas.microsoft.com/office/drawing/2014/main" id="{5D49DE47-8047-4D03-833E-350A13A5F76D}"/>
                  </a:ext>
                </a:extLst>
              </p:cNvPr>
              <p:cNvSpPr txBox="1">
                <a:spLocks noRot="1" noChangeAspect="1" noMove="1" noResize="1" noEditPoints="1" noAdjustHandles="1" noChangeArrowheads="1" noChangeShapeType="1" noTextEdit="1"/>
              </p:cNvSpPr>
              <p:nvPr/>
            </p:nvSpPr>
            <p:spPr bwMode="gray">
              <a:xfrm>
                <a:off x="362722" y="5416843"/>
                <a:ext cx="1873732" cy="666571"/>
              </a:xfrm>
              <a:prstGeom prst="rect">
                <a:avLst/>
              </a:prstGeom>
              <a:blipFill>
                <a:blip r:embed="rId10"/>
                <a:stretch>
                  <a:fillRect t="-7339"/>
                </a:stretch>
              </a:blipFill>
            </p:spPr>
            <p:txBody>
              <a:bodyPr/>
              <a:lstStyle/>
              <a:p>
                <a:r>
                  <a:rPr lang="en-US">
                    <a:noFill/>
                  </a:rPr>
                  <a:t> </a:t>
                </a:r>
              </a:p>
            </p:txBody>
          </p:sp>
        </mc:Fallback>
      </mc:AlternateContent>
      <p:cxnSp>
        <p:nvCxnSpPr>
          <p:cNvPr id="30" name="Connector: Elbow 29">
            <a:extLst>
              <a:ext uri="{FF2B5EF4-FFF2-40B4-BE49-F238E27FC236}">
                <a16:creationId xmlns:a16="http://schemas.microsoft.com/office/drawing/2014/main" id="{8426E23F-CB86-42B8-9101-7760C6A2AC1A}"/>
              </a:ext>
            </a:extLst>
          </p:cNvPr>
          <p:cNvCxnSpPr>
            <a:cxnSpLocks/>
          </p:cNvCxnSpPr>
          <p:nvPr/>
        </p:nvCxnSpPr>
        <p:spPr bwMode="gray">
          <a:xfrm rot="10800000">
            <a:off x="559253" y="6242914"/>
            <a:ext cx="543927" cy="1"/>
          </a:xfrm>
          <a:prstGeom prst="bentConnector3">
            <a:avLst>
              <a:gd name="adj1" fmla="val 50000"/>
            </a:avLst>
          </a:prstGeom>
          <a:ln w="28575" cap="flat" cmpd="sng" algn="ctr">
            <a:solidFill>
              <a:srgbClr val="00B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DA5190-E9C2-4510-9F74-F6A4CCC573C7}"/>
                  </a:ext>
                </a:extLst>
              </p:cNvPr>
              <p:cNvSpPr txBox="1"/>
              <p:nvPr/>
            </p:nvSpPr>
            <p:spPr bwMode="gray">
              <a:xfrm>
                <a:off x="8187475" y="5416843"/>
                <a:ext cx="1534586" cy="861737"/>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200" dirty="0"/>
                  <a:t>Failure masking</a:t>
                </a:r>
              </a:p>
              <a:p>
                <a:pPr algn="ctr">
                  <a:spcBef>
                    <a:spcPts val="300"/>
                  </a:spcBef>
                  <a:spcAft>
                    <a:spcPts val="300"/>
                  </a:spcAft>
                  <a:buClr>
                    <a:schemeClr val="accent1"/>
                  </a:buClr>
                  <a:buSzPct val="90000"/>
                </a:pPr>
                <a:r>
                  <a:rPr lang="en-US" sz="1100" dirty="0"/>
                  <a:t> </a:t>
                </a:r>
                <a14:m>
                  <m:oMath xmlns:m="http://schemas.openxmlformats.org/officeDocument/2006/math">
                    <m:r>
                      <a:rPr lang="en-US" sz="1200" b="0" i="0" smtClean="0">
                        <a:latin typeface="Cambria Math" panose="02040503050406030204" pitchFamily="18" charset="0"/>
                      </a:rPr>
                      <m:t>(</m:t>
                    </m:r>
                    <m:r>
                      <a:rPr lang="en-US" sz="1200" b="0" i="1" smtClean="0">
                        <a:latin typeface="Cambria Math" panose="02040503050406030204" pitchFamily="18" charset="0"/>
                      </a:rPr>
                      <m:t>𝑆</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r>
                      <a:rPr lang="en-US" sz="1200" b="0" i="1" smtClean="0">
                        <a:latin typeface="Cambria Math" panose="02040503050406030204" pitchFamily="18" charset="0"/>
                      </a:rPr>
                      <m:t>𝑆</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r>
                      <a:rPr lang="en-US" sz="1200" b="0" i="1" smtClean="0">
                        <a:latin typeface="Cambria Math" panose="02040503050406030204" pitchFamily="18" charset="0"/>
                      </a:rPr>
                      <m:t>𝑆</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𝑜</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oMath>
                </a14:m>
                <a:endParaRPr lang="en-US" sz="1100" dirty="0"/>
              </a:p>
            </p:txBody>
          </p:sp>
        </mc:Choice>
        <mc:Fallback xmlns="">
          <p:sp>
            <p:nvSpPr>
              <p:cNvPr id="31" name="TextBox 30">
                <a:extLst>
                  <a:ext uri="{FF2B5EF4-FFF2-40B4-BE49-F238E27FC236}">
                    <a16:creationId xmlns:a16="http://schemas.microsoft.com/office/drawing/2014/main" id="{D6DA5190-E9C2-4510-9F74-F6A4CCC573C7}"/>
                  </a:ext>
                </a:extLst>
              </p:cNvPr>
              <p:cNvSpPr txBox="1">
                <a:spLocks noRot="1" noChangeAspect="1" noMove="1" noResize="1" noEditPoints="1" noAdjustHandles="1" noChangeArrowheads="1" noChangeShapeType="1" noTextEdit="1"/>
              </p:cNvSpPr>
              <p:nvPr/>
            </p:nvSpPr>
            <p:spPr bwMode="gray">
              <a:xfrm>
                <a:off x="8187475" y="5416843"/>
                <a:ext cx="1534586" cy="861737"/>
              </a:xfrm>
              <a:prstGeom prst="rect">
                <a:avLst/>
              </a:prstGeom>
              <a:blipFill>
                <a:blip r:embed="rId11"/>
                <a:stretch>
                  <a:fillRect t="-5674"/>
                </a:stretch>
              </a:blipFill>
            </p:spPr>
            <p:txBody>
              <a:bodyPr/>
              <a:lstStyle/>
              <a:p>
                <a:r>
                  <a:rPr lang="en-US">
                    <a:noFill/>
                  </a:rPr>
                  <a:t> </a:t>
                </a:r>
              </a:p>
            </p:txBody>
          </p:sp>
        </mc:Fallback>
      </mc:AlternateContent>
      <p:cxnSp>
        <p:nvCxnSpPr>
          <p:cNvPr id="32" name="Connector: Elbow 31">
            <a:extLst>
              <a:ext uri="{FF2B5EF4-FFF2-40B4-BE49-F238E27FC236}">
                <a16:creationId xmlns:a16="http://schemas.microsoft.com/office/drawing/2014/main" id="{2BA6E4EF-070A-4E85-99F3-B7A9176EE4A8}"/>
              </a:ext>
            </a:extLst>
          </p:cNvPr>
          <p:cNvCxnSpPr>
            <a:cxnSpLocks/>
          </p:cNvCxnSpPr>
          <p:nvPr/>
        </p:nvCxnSpPr>
        <p:spPr bwMode="gray">
          <a:xfrm rot="10800000">
            <a:off x="3680871" y="6268785"/>
            <a:ext cx="543927" cy="1"/>
          </a:xfrm>
          <a:prstGeom prst="bentConnector3">
            <a:avLst>
              <a:gd name="adj1" fmla="val 50000"/>
            </a:avLst>
          </a:prstGeom>
          <a:ln w="28575" cap="flat" cmpd="sng" algn="ctr">
            <a:solidFill>
              <a:srgbClr val="00B0F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D9E73C5-9684-4895-9C42-15A21D2A99E0}"/>
                  </a:ext>
                </a:extLst>
              </p:cNvPr>
              <p:cNvSpPr txBox="1"/>
              <p:nvPr/>
            </p:nvSpPr>
            <p:spPr bwMode="gray">
              <a:xfrm>
                <a:off x="10294345" y="5416843"/>
                <a:ext cx="1743426" cy="91635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200" dirty="0"/>
                  <a:t>Failure cascade</a:t>
                </a:r>
              </a:p>
              <a:p>
                <a:pPr algn="ctr">
                  <a:spcBef>
                    <a:spcPts val="300"/>
                  </a:spcBef>
                  <a:spcAft>
                    <a:spcPts val="300"/>
                  </a:spcAft>
                  <a:buClr>
                    <a:schemeClr val="accent1"/>
                  </a:buClr>
                  <a:buSzPct val="90000"/>
                </a:pPr>
                <a:r>
                  <a:rPr lang="en-US" sz="1100" dirty="0"/>
                  <a:t> </a:t>
                </a:r>
                <a14:m>
                  <m:oMath xmlns:m="http://schemas.openxmlformats.org/officeDocument/2006/math">
                    <m:r>
                      <a:rPr lang="en-US" sz="1200" b="0" i="0" smtClean="0">
                        <a:latin typeface="Cambria Math" panose="02040503050406030204" pitchFamily="18" charset="0"/>
                      </a:rPr>
                      <m:t>(</m:t>
                    </m:r>
                    <m:r>
                      <a:rPr lang="en-US" sz="1200" b="0" i="1" smtClean="0">
                        <a:latin typeface="Cambria Math" panose="02040503050406030204" pitchFamily="18" charset="0"/>
                      </a:rPr>
                      <m:t>𝑆</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𝑑</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r>
                      <a:rPr lang="en-US" sz="1200" b="0" i="1" smtClean="0">
                        <a:latin typeface="Cambria Math" panose="02040503050406030204" pitchFamily="18" charset="0"/>
                      </a:rPr>
                      <m:t>𝑆</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r>
                      <a:rPr lang="en-US" sz="1200" b="0" i="1" smtClean="0">
                        <a:latin typeface="Cambria Math" panose="02040503050406030204" pitchFamily="18" charset="0"/>
                      </a:rPr>
                      <m:t>𝑆</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𝑜</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oMath>
                </a14:m>
                <a:endParaRPr lang="en-US" sz="1100" dirty="0"/>
              </a:p>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m:t>
                      </m:r>
                      <m:r>
                        <a:rPr lang="en-US" sz="1100" b="0" i="1" smtClean="0">
                          <a:latin typeface="Cambria Math" panose="02040503050406030204" pitchFamily="18" charset="0"/>
                        </a:rPr>
                        <m:t>𝑆</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𝑑</m:t>
                          </m:r>
                        </m:e>
                        <m:sub>
                          <m:r>
                            <a:rPr lang="en-US" sz="1100" b="0" i="1" smtClean="0">
                              <a:latin typeface="Cambria Math" panose="02040503050406030204" pitchFamily="18" charset="0"/>
                            </a:rPr>
                            <m:t>1</m:t>
                          </m:r>
                        </m:sub>
                      </m:sSub>
                      <m:r>
                        <a:rPr lang="en-US" sz="1100" b="0" i="1" smtClean="0">
                          <a:latin typeface="Cambria Math" panose="02040503050406030204" pitchFamily="18" charset="0"/>
                        </a:rPr>
                        <m:t>→</m:t>
                      </m:r>
                      <m:r>
                        <a:rPr lang="en-US" sz="1100" b="0" i="1" smtClean="0">
                          <a:latin typeface="Cambria Math" panose="02040503050406030204" pitchFamily="18" charset="0"/>
                        </a:rPr>
                        <m:t>𝑆</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𝑑</m:t>
                          </m:r>
                        </m:e>
                        <m:sub>
                          <m:r>
                            <a:rPr lang="en-US" sz="1100" b="0" i="1" smtClean="0">
                              <a:latin typeface="Cambria Math" panose="02040503050406030204" pitchFamily="18" charset="0"/>
                            </a:rPr>
                            <m:t>2</m:t>
                          </m:r>
                        </m:sub>
                      </m:sSub>
                      <m:r>
                        <a:rPr lang="en-US" sz="1100" b="0" i="1" smtClean="0">
                          <a:latin typeface="Cambria Math" panose="02040503050406030204" pitchFamily="18" charset="0"/>
                        </a:rPr>
                        <m:t>→</m:t>
                      </m:r>
                      <m:r>
                        <a:rPr lang="en-US" sz="1100" b="0" i="1" smtClean="0">
                          <a:latin typeface="Cambria Math" panose="02040503050406030204" pitchFamily="18" charset="0"/>
                        </a:rPr>
                        <m:t>𝑆</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𝑢</m:t>
                          </m:r>
                        </m:e>
                        <m:sub>
                          <m:r>
                            <a:rPr lang="en-US" sz="1100" b="0" i="1" smtClean="0">
                              <a:latin typeface="Cambria Math" panose="02040503050406030204" pitchFamily="18" charset="0"/>
                            </a:rPr>
                            <m:t>2</m:t>
                          </m:r>
                        </m:sub>
                      </m:sSub>
                      <m:r>
                        <a:rPr lang="en-US" sz="1100" b="0" i="1" smtClean="0">
                          <a:latin typeface="Cambria Math" panose="02040503050406030204" pitchFamily="18" charset="0"/>
                        </a:rPr>
                        <m:t>)</m:t>
                      </m:r>
                    </m:oMath>
                  </m:oMathPara>
                </a14:m>
                <a:endParaRPr lang="en-US" sz="1100" dirty="0"/>
              </a:p>
              <a:p>
                <a:pPr algn="ctr">
                  <a:spcBef>
                    <a:spcPts val="300"/>
                  </a:spcBef>
                  <a:spcAft>
                    <a:spcPts val="300"/>
                  </a:spcAft>
                  <a:buClr>
                    <a:schemeClr val="accent1"/>
                  </a:buClr>
                  <a:buSzPct val="90000"/>
                </a:pPr>
                <a:endParaRPr lang="en-US" sz="1200" dirty="0"/>
              </a:p>
            </p:txBody>
          </p:sp>
        </mc:Choice>
        <mc:Fallback xmlns="">
          <p:sp>
            <p:nvSpPr>
              <p:cNvPr id="33" name="TextBox 32">
                <a:extLst>
                  <a:ext uri="{FF2B5EF4-FFF2-40B4-BE49-F238E27FC236}">
                    <a16:creationId xmlns:a16="http://schemas.microsoft.com/office/drawing/2014/main" id="{5D9E73C5-9684-4895-9C42-15A21D2A99E0}"/>
                  </a:ext>
                </a:extLst>
              </p:cNvPr>
              <p:cNvSpPr txBox="1">
                <a:spLocks noRot="1" noChangeAspect="1" noMove="1" noResize="1" noEditPoints="1" noAdjustHandles="1" noChangeArrowheads="1" noChangeShapeType="1" noTextEdit="1"/>
              </p:cNvSpPr>
              <p:nvPr/>
            </p:nvSpPr>
            <p:spPr bwMode="gray">
              <a:xfrm>
                <a:off x="10294345" y="5416843"/>
                <a:ext cx="1743426" cy="916358"/>
              </a:xfrm>
              <a:prstGeom prst="rect">
                <a:avLst/>
              </a:prstGeom>
              <a:blipFill>
                <a:blip r:embed="rId12"/>
                <a:stretch>
                  <a:fillRect t="-5333"/>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6FC1ED92-C6F0-40A6-8179-9930D1269F9F}"/>
              </a:ext>
            </a:extLst>
          </p:cNvPr>
          <p:cNvCxnSpPr>
            <a:cxnSpLocks/>
            <a:stCxn id="16" idx="3"/>
            <a:endCxn id="14" idx="0"/>
          </p:cNvCxnSpPr>
          <p:nvPr/>
        </p:nvCxnSpPr>
        <p:spPr bwMode="gray">
          <a:xfrm flipH="1">
            <a:off x="955795" y="3995336"/>
            <a:ext cx="203047" cy="404896"/>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481AAC60-5FA7-4E06-8ADE-EA07A9800A06}"/>
                  </a:ext>
                </a:extLst>
              </p:cNvPr>
              <p:cNvSpPr/>
              <p:nvPr/>
            </p:nvSpPr>
            <p:spPr bwMode="gray">
              <a:xfrm>
                <a:off x="2840144" y="1469426"/>
                <a:ext cx="649480" cy="632388"/>
              </a:xfrm>
              <a:prstGeom prst="ellipse">
                <a:avLst/>
              </a:prstGeom>
              <a:solidFill>
                <a:schemeClr val="accent3">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𝒐</m:t>
                          </m:r>
                        </m:e>
                        <m:sub>
                          <m:r>
                            <a:rPr lang="en-US" sz="1600" b="1" i="1" dirty="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p:txBody>
          </p:sp>
        </mc:Choice>
        <mc:Fallback xmlns="">
          <p:sp>
            <p:nvSpPr>
              <p:cNvPr id="56" name="Oval 55">
                <a:extLst>
                  <a:ext uri="{FF2B5EF4-FFF2-40B4-BE49-F238E27FC236}">
                    <a16:creationId xmlns:a16="http://schemas.microsoft.com/office/drawing/2014/main" id="{481AAC60-5FA7-4E06-8ADE-EA07A9800A06}"/>
                  </a:ext>
                </a:extLst>
              </p:cNvPr>
              <p:cNvSpPr>
                <a:spLocks noRot="1" noChangeAspect="1" noMove="1" noResize="1" noEditPoints="1" noAdjustHandles="1" noChangeArrowheads="1" noChangeShapeType="1" noTextEdit="1"/>
              </p:cNvSpPr>
              <p:nvPr/>
            </p:nvSpPr>
            <p:spPr bwMode="gray">
              <a:xfrm>
                <a:off x="2840144" y="1469426"/>
                <a:ext cx="649480" cy="632388"/>
              </a:xfrm>
              <a:prstGeom prst="ellipse">
                <a:avLst/>
              </a:prstGeom>
              <a:blipFill>
                <a:blip r:embed="rId13"/>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Oval 56">
                <a:extLst>
                  <a:ext uri="{FF2B5EF4-FFF2-40B4-BE49-F238E27FC236}">
                    <a16:creationId xmlns:a16="http://schemas.microsoft.com/office/drawing/2014/main" id="{4A5FA4D0-CAE8-4576-B5E7-966EBE97349C}"/>
                  </a:ext>
                </a:extLst>
              </p:cNvPr>
              <p:cNvSpPr/>
              <p:nvPr/>
            </p:nvSpPr>
            <p:spPr bwMode="gray">
              <a:xfrm>
                <a:off x="3931156" y="1469426"/>
                <a:ext cx="649480" cy="632388"/>
              </a:xfrm>
              <a:prstGeom prst="ellipse">
                <a:avLst/>
              </a:prstGeom>
              <a:solidFill>
                <a:schemeClr val="accent3">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𝒅</m:t>
                          </m:r>
                        </m:e>
                        <m:sub>
                          <m:r>
                            <a:rPr lang="en-US" sz="1600" b="1" i="1" dirty="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p:txBody>
          </p:sp>
        </mc:Choice>
        <mc:Fallback xmlns="">
          <p:sp>
            <p:nvSpPr>
              <p:cNvPr id="57" name="Oval 56">
                <a:extLst>
                  <a:ext uri="{FF2B5EF4-FFF2-40B4-BE49-F238E27FC236}">
                    <a16:creationId xmlns:a16="http://schemas.microsoft.com/office/drawing/2014/main" id="{4A5FA4D0-CAE8-4576-B5E7-966EBE97349C}"/>
                  </a:ext>
                </a:extLst>
              </p:cNvPr>
              <p:cNvSpPr>
                <a:spLocks noRot="1" noChangeAspect="1" noMove="1" noResize="1" noEditPoints="1" noAdjustHandles="1" noChangeArrowheads="1" noChangeShapeType="1" noTextEdit="1"/>
              </p:cNvSpPr>
              <p:nvPr/>
            </p:nvSpPr>
            <p:spPr bwMode="gray">
              <a:xfrm>
                <a:off x="3931156" y="1469426"/>
                <a:ext cx="649480" cy="632388"/>
              </a:xfrm>
              <a:prstGeom prst="ellipse">
                <a:avLst/>
              </a:prstGeom>
              <a:blipFill>
                <a:blip r:embed="rId14"/>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Oval 57">
                <a:extLst>
                  <a:ext uri="{FF2B5EF4-FFF2-40B4-BE49-F238E27FC236}">
                    <a16:creationId xmlns:a16="http://schemas.microsoft.com/office/drawing/2014/main" id="{6A962A7A-AEDD-4692-8068-E7FEBCAE7DE6}"/>
                  </a:ext>
                </a:extLst>
              </p:cNvPr>
              <p:cNvSpPr/>
              <p:nvPr/>
            </p:nvSpPr>
            <p:spPr bwMode="gray">
              <a:xfrm>
                <a:off x="3385650" y="2350514"/>
                <a:ext cx="649480" cy="632388"/>
              </a:xfrm>
              <a:prstGeom prst="ellipse">
                <a:avLst/>
              </a:prstGeom>
              <a:solidFill>
                <a:schemeClr val="accent3">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𝒖</m:t>
                          </m:r>
                        </m:e>
                        <m:sub>
                          <m:r>
                            <a:rPr lang="en-US" sz="1600" b="1" i="1" dirty="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p:txBody>
          </p:sp>
        </mc:Choice>
        <mc:Fallback xmlns="">
          <p:sp>
            <p:nvSpPr>
              <p:cNvPr id="58" name="Oval 57">
                <a:extLst>
                  <a:ext uri="{FF2B5EF4-FFF2-40B4-BE49-F238E27FC236}">
                    <a16:creationId xmlns:a16="http://schemas.microsoft.com/office/drawing/2014/main" id="{6A962A7A-AEDD-4692-8068-E7FEBCAE7DE6}"/>
                  </a:ext>
                </a:extLst>
              </p:cNvPr>
              <p:cNvSpPr>
                <a:spLocks noRot="1" noChangeAspect="1" noMove="1" noResize="1" noEditPoints="1" noAdjustHandles="1" noChangeArrowheads="1" noChangeShapeType="1" noTextEdit="1"/>
              </p:cNvSpPr>
              <p:nvPr/>
            </p:nvSpPr>
            <p:spPr bwMode="gray">
              <a:xfrm>
                <a:off x="3385650" y="2350514"/>
                <a:ext cx="649480" cy="632388"/>
              </a:xfrm>
              <a:prstGeom prst="ellipse">
                <a:avLst/>
              </a:prstGeom>
              <a:blipFill>
                <a:blip r:embed="rId15"/>
                <a:stretch>
                  <a:fillRect/>
                </a:stretch>
              </a:blipFill>
              <a:ln>
                <a:solidFill>
                  <a:schemeClr val="bg2"/>
                </a:solidFill>
              </a:ln>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FD5BEE5B-5702-4CA2-94F0-71E0A8052C8F}"/>
              </a:ext>
            </a:extLst>
          </p:cNvPr>
          <p:cNvCxnSpPr>
            <a:cxnSpLocks/>
            <a:stCxn id="56" idx="7"/>
            <a:endCxn id="57" idx="1"/>
          </p:cNvCxnSpPr>
          <p:nvPr/>
        </p:nvCxnSpPr>
        <p:spPr bwMode="gray">
          <a:xfrm>
            <a:off x="3394510" y="1562037"/>
            <a:ext cx="631760" cy="0"/>
          </a:xfrm>
          <a:prstGeom prst="straightConnector1">
            <a:avLst/>
          </a:prstGeom>
          <a:ln w="1270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a:extLst>
              <a:ext uri="{FF2B5EF4-FFF2-40B4-BE49-F238E27FC236}">
                <a16:creationId xmlns:a16="http://schemas.microsoft.com/office/drawing/2014/main" id="{BA020F9A-86EF-4A9D-970A-DC75CF367EA1}"/>
              </a:ext>
            </a:extLst>
          </p:cNvPr>
          <p:cNvCxnSpPr>
            <a:cxnSpLocks/>
            <a:stCxn id="57" idx="3"/>
            <a:endCxn id="56" idx="5"/>
          </p:cNvCxnSpPr>
          <p:nvPr/>
        </p:nvCxnSpPr>
        <p:spPr bwMode="gray">
          <a:xfrm flipH="1">
            <a:off x="3394510" y="2009203"/>
            <a:ext cx="631760" cy="0"/>
          </a:xfrm>
          <a:prstGeom prst="straightConnector1">
            <a:avLst/>
          </a:prstGeom>
          <a:ln w="1270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Straight Arrow Connector 60">
            <a:extLst>
              <a:ext uri="{FF2B5EF4-FFF2-40B4-BE49-F238E27FC236}">
                <a16:creationId xmlns:a16="http://schemas.microsoft.com/office/drawing/2014/main" id="{C01E0BF4-21B2-41EC-951C-8F12FF8E10BC}"/>
              </a:ext>
            </a:extLst>
          </p:cNvPr>
          <p:cNvCxnSpPr>
            <a:cxnSpLocks/>
            <a:stCxn id="57" idx="4"/>
            <a:endCxn id="58" idx="7"/>
          </p:cNvCxnSpPr>
          <p:nvPr/>
        </p:nvCxnSpPr>
        <p:spPr bwMode="gray">
          <a:xfrm flipH="1">
            <a:off x="3940016" y="2101814"/>
            <a:ext cx="315880" cy="341311"/>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Straight Arrow Connector 61">
            <a:extLst>
              <a:ext uri="{FF2B5EF4-FFF2-40B4-BE49-F238E27FC236}">
                <a16:creationId xmlns:a16="http://schemas.microsoft.com/office/drawing/2014/main" id="{9F03D01D-7127-4F50-B6BE-A86C08C7BD77}"/>
              </a:ext>
            </a:extLst>
          </p:cNvPr>
          <p:cNvCxnSpPr>
            <a:cxnSpLocks/>
            <a:stCxn id="58" idx="1"/>
            <a:endCxn id="56" idx="4"/>
          </p:cNvCxnSpPr>
          <p:nvPr/>
        </p:nvCxnSpPr>
        <p:spPr bwMode="gray">
          <a:xfrm flipH="1" flipV="1">
            <a:off x="3164884" y="2101814"/>
            <a:ext cx="315880" cy="341311"/>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3" name="Oval 62">
                <a:extLst>
                  <a:ext uri="{FF2B5EF4-FFF2-40B4-BE49-F238E27FC236}">
                    <a16:creationId xmlns:a16="http://schemas.microsoft.com/office/drawing/2014/main" id="{C9786194-004B-4FC1-8C4E-451872A1A4F5}"/>
                  </a:ext>
                </a:extLst>
              </p:cNvPr>
              <p:cNvSpPr/>
              <p:nvPr/>
            </p:nvSpPr>
            <p:spPr bwMode="gray">
              <a:xfrm>
                <a:off x="2965796" y="4307621"/>
                <a:ext cx="649480" cy="632388"/>
              </a:xfrm>
              <a:prstGeom prst="ellipse">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𝒐</m:t>
                          </m:r>
                        </m:e>
                        <m:sub>
                          <m:r>
                            <a:rPr lang="en-US" sz="1600" b="1" i="1" dirty="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p:txBody>
          </p:sp>
        </mc:Choice>
        <mc:Fallback xmlns="">
          <p:sp>
            <p:nvSpPr>
              <p:cNvPr id="63" name="Oval 62">
                <a:extLst>
                  <a:ext uri="{FF2B5EF4-FFF2-40B4-BE49-F238E27FC236}">
                    <a16:creationId xmlns:a16="http://schemas.microsoft.com/office/drawing/2014/main" id="{C9786194-004B-4FC1-8C4E-451872A1A4F5}"/>
                  </a:ext>
                </a:extLst>
              </p:cNvPr>
              <p:cNvSpPr>
                <a:spLocks noRot="1" noChangeAspect="1" noMove="1" noResize="1" noEditPoints="1" noAdjustHandles="1" noChangeArrowheads="1" noChangeShapeType="1" noTextEdit="1"/>
              </p:cNvSpPr>
              <p:nvPr/>
            </p:nvSpPr>
            <p:spPr bwMode="gray">
              <a:xfrm>
                <a:off x="2965796" y="4307621"/>
                <a:ext cx="649480" cy="632388"/>
              </a:xfrm>
              <a:prstGeom prst="ellipse">
                <a:avLst/>
              </a:prstGeom>
              <a:blipFill>
                <a:blip r:embed="rId16"/>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Oval 63">
                <a:extLst>
                  <a:ext uri="{FF2B5EF4-FFF2-40B4-BE49-F238E27FC236}">
                    <a16:creationId xmlns:a16="http://schemas.microsoft.com/office/drawing/2014/main" id="{3BE6C00E-03EC-4209-A1E2-EC611887B910}"/>
                  </a:ext>
                </a:extLst>
              </p:cNvPr>
              <p:cNvSpPr/>
              <p:nvPr/>
            </p:nvSpPr>
            <p:spPr bwMode="gray">
              <a:xfrm>
                <a:off x="3940016" y="4307620"/>
                <a:ext cx="649480" cy="632388"/>
              </a:xfrm>
              <a:prstGeom prst="ellipse">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𝒅</m:t>
                          </m:r>
                        </m:e>
                        <m:sub>
                          <m:r>
                            <a:rPr lang="en-US" sz="1600" b="1" i="1" dirty="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p:txBody>
          </p:sp>
        </mc:Choice>
        <mc:Fallback xmlns="">
          <p:sp>
            <p:nvSpPr>
              <p:cNvPr id="64" name="Oval 63">
                <a:extLst>
                  <a:ext uri="{FF2B5EF4-FFF2-40B4-BE49-F238E27FC236}">
                    <a16:creationId xmlns:a16="http://schemas.microsoft.com/office/drawing/2014/main" id="{3BE6C00E-03EC-4209-A1E2-EC611887B910}"/>
                  </a:ext>
                </a:extLst>
              </p:cNvPr>
              <p:cNvSpPr>
                <a:spLocks noRot="1" noChangeAspect="1" noMove="1" noResize="1" noEditPoints="1" noAdjustHandles="1" noChangeArrowheads="1" noChangeShapeType="1" noTextEdit="1"/>
              </p:cNvSpPr>
              <p:nvPr/>
            </p:nvSpPr>
            <p:spPr bwMode="gray">
              <a:xfrm>
                <a:off x="3940016" y="4307620"/>
                <a:ext cx="649480" cy="632388"/>
              </a:xfrm>
              <a:prstGeom prst="ellipse">
                <a:avLst/>
              </a:prstGeom>
              <a:blipFill>
                <a:blip r:embed="rId17"/>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967E99A5-5D36-49FD-A89E-1373C34DA422}"/>
                  </a:ext>
                </a:extLst>
              </p:cNvPr>
              <p:cNvSpPr/>
              <p:nvPr/>
            </p:nvSpPr>
            <p:spPr bwMode="gray">
              <a:xfrm>
                <a:off x="3398469" y="3362948"/>
                <a:ext cx="649480" cy="632388"/>
              </a:xfrm>
              <a:prstGeom prst="ellipse">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𝒖</m:t>
                          </m:r>
                        </m:e>
                        <m:sub>
                          <m:r>
                            <a:rPr lang="en-US" sz="1600" b="1" i="1" dirty="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p:txBody>
          </p:sp>
        </mc:Choice>
        <mc:Fallback xmlns="">
          <p:sp>
            <p:nvSpPr>
              <p:cNvPr id="65" name="Oval 64">
                <a:extLst>
                  <a:ext uri="{FF2B5EF4-FFF2-40B4-BE49-F238E27FC236}">
                    <a16:creationId xmlns:a16="http://schemas.microsoft.com/office/drawing/2014/main" id="{967E99A5-5D36-49FD-A89E-1373C34DA422}"/>
                  </a:ext>
                </a:extLst>
              </p:cNvPr>
              <p:cNvSpPr>
                <a:spLocks noRot="1" noChangeAspect="1" noMove="1" noResize="1" noEditPoints="1" noAdjustHandles="1" noChangeArrowheads="1" noChangeShapeType="1" noTextEdit="1"/>
              </p:cNvSpPr>
              <p:nvPr/>
            </p:nvSpPr>
            <p:spPr bwMode="gray">
              <a:xfrm>
                <a:off x="3398469" y="3362948"/>
                <a:ext cx="649480" cy="632388"/>
              </a:xfrm>
              <a:prstGeom prst="ellipse">
                <a:avLst/>
              </a:prstGeom>
              <a:blipFill>
                <a:blip r:embed="rId18"/>
                <a:stretch>
                  <a:fillRect/>
                </a:stretch>
              </a:blipFill>
              <a:ln>
                <a:solidFill>
                  <a:schemeClr val="bg2"/>
                </a:solidFill>
              </a:ln>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CB075A5C-6C66-4F7B-BB7A-39851701F94B}"/>
              </a:ext>
            </a:extLst>
          </p:cNvPr>
          <p:cNvCxnSpPr>
            <a:cxnSpLocks/>
            <a:stCxn id="63" idx="7"/>
            <a:endCxn id="64" idx="1"/>
          </p:cNvCxnSpPr>
          <p:nvPr/>
        </p:nvCxnSpPr>
        <p:spPr bwMode="gray">
          <a:xfrm flipV="1">
            <a:off x="3520162" y="4400231"/>
            <a:ext cx="514968" cy="1"/>
          </a:xfrm>
          <a:prstGeom prst="straightConnector1">
            <a:avLst/>
          </a:prstGeom>
          <a:ln w="1270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Straight Arrow Connector 66">
            <a:extLst>
              <a:ext uri="{FF2B5EF4-FFF2-40B4-BE49-F238E27FC236}">
                <a16:creationId xmlns:a16="http://schemas.microsoft.com/office/drawing/2014/main" id="{A647BF1B-D6C5-44F1-BABB-C841D338A057}"/>
              </a:ext>
            </a:extLst>
          </p:cNvPr>
          <p:cNvCxnSpPr>
            <a:cxnSpLocks/>
            <a:stCxn id="64" idx="3"/>
            <a:endCxn id="63" idx="5"/>
          </p:cNvCxnSpPr>
          <p:nvPr/>
        </p:nvCxnSpPr>
        <p:spPr bwMode="gray">
          <a:xfrm flipH="1">
            <a:off x="3520162" y="4847397"/>
            <a:ext cx="514968" cy="1"/>
          </a:xfrm>
          <a:prstGeom prst="straightConnector1">
            <a:avLst/>
          </a:prstGeom>
          <a:ln w="1270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Straight Arrow Connector 67">
            <a:extLst>
              <a:ext uri="{FF2B5EF4-FFF2-40B4-BE49-F238E27FC236}">
                <a16:creationId xmlns:a16="http://schemas.microsoft.com/office/drawing/2014/main" id="{0D14551D-8D89-4B6C-A20F-B1D6A4A920A1}"/>
              </a:ext>
            </a:extLst>
          </p:cNvPr>
          <p:cNvCxnSpPr>
            <a:cxnSpLocks/>
            <a:stCxn id="64" idx="0"/>
            <a:endCxn id="65" idx="5"/>
          </p:cNvCxnSpPr>
          <p:nvPr/>
        </p:nvCxnSpPr>
        <p:spPr bwMode="gray">
          <a:xfrm flipH="1" flipV="1">
            <a:off x="3952835" y="3902725"/>
            <a:ext cx="311921" cy="404895"/>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Connector: Elbow 69">
            <a:extLst>
              <a:ext uri="{FF2B5EF4-FFF2-40B4-BE49-F238E27FC236}">
                <a16:creationId xmlns:a16="http://schemas.microsoft.com/office/drawing/2014/main" id="{9C8ED50C-89E0-45A6-982C-32C8C622EEF1}"/>
              </a:ext>
            </a:extLst>
          </p:cNvPr>
          <p:cNvCxnSpPr>
            <a:cxnSpLocks/>
            <a:stCxn id="57" idx="6"/>
            <a:endCxn id="64" idx="6"/>
          </p:cNvCxnSpPr>
          <p:nvPr/>
        </p:nvCxnSpPr>
        <p:spPr bwMode="gray">
          <a:xfrm>
            <a:off x="4580636" y="1785620"/>
            <a:ext cx="8860" cy="2838194"/>
          </a:xfrm>
          <a:prstGeom prst="bentConnector3">
            <a:avLst>
              <a:gd name="adj1" fmla="val 2680135"/>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Straight Arrow Connector 70">
            <a:extLst>
              <a:ext uri="{FF2B5EF4-FFF2-40B4-BE49-F238E27FC236}">
                <a16:creationId xmlns:a16="http://schemas.microsoft.com/office/drawing/2014/main" id="{E0EF726C-463A-410A-9231-52162BADCFC1}"/>
              </a:ext>
            </a:extLst>
          </p:cNvPr>
          <p:cNvCxnSpPr>
            <a:cxnSpLocks/>
            <a:stCxn id="58" idx="4"/>
            <a:endCxn id="65" idx="0"/>
          </p:cNvCxnSpPr>
          <p:nvPr/>
        </p:nvCxnSpPr>
        <p:spPr bwMode="gray">
          <a:xfrm>
            <a:off x="3710390" y="2982902"/>
            <a:ext cx="12819" cy="380046"/>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Connector: Elbow 71">
            <a:extLst>
              <a:ext uri="{FF2B5EF4-FFF2-40B4-BE49-F238E27FC236}">
                <a16:creationId xmlns:a16="http://schemas.microsoft.com/office/drawing/2014/main" id="{24642DB7-86B4-4722-82BE-B40C3DEA9F46}"/>
              </a:ext>
            </a:extLst>
          </p:cNvPr>
          <p:cNvCxnSpPr>
            <a:cxnSpLocks/>
            <a:stCxn id="65" idx="2"/>
            <a:endCxn id="56" idx="3"/>
          </p:cNvCxnSpPr>
          <p:nvPr/>
        </p:nvCxnSpPr>
        <p:spPr bwMode="gray">
          <a:xfrm rot="10800000">
            <a:off x="2935259" y="2009204"/>
            <a:ext cx="463211" cy="1669939"/>
          </a:xfrm>
          <a:prstGeom prst="bentConnector2">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Connector: Elbow 72">
            <a:extLst>
              <a:ext uri="{FF2B5EF4-FFF2-40B4-BE49-F238E27FC236}">
                <a16:creationId xmlns:a16="http://schemas.microsoft.com/office/drawing/2014/main" id="{A70AB801-67F5-49C9-9845-E0ACE43464FC}"/>
              </a:ext>
            </a:extLst>
          </p:cNvPr>
          <p:cNvCxnSpPr>
            <a:cxnSpLocks/>
            <a:stCxn id="63" idx="4"/>
            <a:endCxn id="56" idx="0"/>
          </p:cNvCxnSpPr>
          <p:nvPr/>
        </p:nvCxnSpPr>
        <p:spPr bwMode="gray">
          <a:xfrm rot="5400000" flipH="1">
            <a:off x="1492418" y="3141892"/>
            <a:ext cx="3470583" cy="125652"/>
          </a:xfrm>
          <a:prstGeom prst="bentConnector5">
            <a:avLst>
              <a:gd name="adj1" fmla="val -6587"/>
              <a:gd name="adj2" fmla="val 540375"/>
              <a:gd name="adj3" fmla="val 106587"/>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Arrow Connector 73">
            <a:extLst>
              <a:ext uri="{FF2B5EF4-FFF2-40B4-BE49-F238E27FC236}">
                <a16:creationId xmlns:a16="http://schemas.microsoft.com/office/drawing/2014/main" id="{B816DA53-5F3C-41D1-984E-810E5D975BFB}"/>
              </a:ext>
            </a:extLst>
          </p:cNvPr>
          <p:cNvCxnSpPr>
            <a:cxnSpLocks/>
            <a:stCxn id="65" idx="3"/>
            <a:endCxn id="63" idx="0"/>
          </p:cNvCxnSpPr>
          <p:nvPr/>
        </p:nvCxnSpPr>
        <p:spPr bwMode="gray">
          <a:xfrm flipH="1">
            <a:off x="3290536" y="3902725"/>
            <a:ext cx="203047" cy="404896"/>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Connector: Elbow 77">
            <a:extLst>
              <a:ext uri="{FF2B5EF4-FFF2-40B4-BE49-F238E27FC236}">
                <a16:creationId xmlns:a16="http://schemas.microsoft.com/office/drawing/2014/main" id="{1D39DC20-B948-48DC-A7CA-84447A5F8D82}"/>
              </a:ext>
            </a:extLst>
          </p:cNvPr>
          <p:cNvCxnSpPr>
            <a:cxnSpLocks/>
            <a:stCxn id="56" idx="2"/>
            <a:endCxn id="63" idx="2"/>
          </p:cNvCxnSpPr>
          <p:nvPr/>
        </p:nvCxnSpPr>
        <p:spPr bwMode="gray">
          <a:xfrm rot="10800000" flipH="1" flipV="1">
            <a:off x="2840144" y="1785619"/>
            <a:ext cx="125652" cy="2838195"/>
          </a:xfrm>
          <a:prstGeom prst="bentConnector3">
            <a:avLst>
              <a:gd name="adj1" fmla="val -92457"/>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22" name="Oval 121">
                <a:extLst>
                  <a:ext uri="{FF2B5EF4-FFF2-40B4-BE49-F238E27FC236}">
                    <a16:creationId xmlns:a16="http://schemas.microsoft.com/office/drawing/2014/main" id="{7C2B8B28-D43E-45A9-AE53-2E2149F7E25E}"/>
                  </a:ext>
                </a:extLst>
              </p:cNvPr>
              <p:cNvSpPr/>
              <p:nvPr/>
            </p:nvSpPr>
            <p:spPr bwMode="gray">
              <a:xfrm>
                <a:off x="5237314" y="1469424"/>
                <a:ext cx="649480" cy="632388"/>
              </a:xfrm>
              <a:prstGeom prst="ellipse">
                <a:avLst/>
              </a:prstGeom>
              <a:solidFill>
                <a:schemeClr val="accent3">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𝒐</m:t>
                          </m:r>
                        </m:e>
                        <m:sub>
                          <m:r>
                            <a:rPr lang="en-US" sz="1600" b="1" i="1" dirty="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p:txBody>
          </p:sp>
        </mc:Choice>
        <mc:Fallback xmlns="">
          <p:sp>
            <p:nvSpPr>
              <p:cNvPr id="122" name="Oval 121">
                <a:extLst>
                  <a:ext uri="{FF2B5EF4-FFF2-40B4-BE49-F238E27FC236}">
                    <a16:creationId xmlns:a16="http://schemas.microsoft.com/office/drawing/2014/main" id="{7C2B8B28-D43E-45A9-AE53-2E2149F7E25E}"/>
                  </a:ext>
                </a:extLst>
              </p:cNvPr>
              <p:cNvSpPr>
                <a:spLocks noRot="1" noChangeAspect="1" noMove="1" noResize="1" noEditPoints="1" noAdjustHandles="1" noChangeArrowheads="1" noChangeShapeType="1" noTextEdit="1"/>
              </p:cNvSpPr>
              <p:nvPr/>
            </p:nvSpPr>
            <p:spPr bwMode="gray">
              <a:xfrm>
                <a:off x="5237314" y="1469424"/>
                <a:ext cx="649480" cy="632388"/>
              </a:xfrm>
              <a:prstGeom prst="ellipse">
                <a:avLst/>
              </a:prstGeom>
              <a:blipFill>
                <a:blip r:embed="rId19"/>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Oval 122">
                <a:extLst>
                  <a:ext uri="{FF2B5EF4-FFF2-40B4-BE49-F238E27FC236}">
                    <a16:creationId xmlns:a16="http://schemas.microsoft.com/office/drawing/2014/main" id="{10DA1714-A877-4B99-9713-E57809FBDFA2}"/>
                  </a:ext>
                </a:extLst>
              </p:cNvPr>
              <p:cNvSpPr/>
              <p:nvPr/>
            </p:nvSpPr>
            <p:spPr bwMode="gray">
              <a:xfrm>
                <a:off x="6328326" y="1469424"/>
                <a:ext cx="649480" cy="632388"/>
              </a:xfrm>
              <a:prstGeom prst="ellipse">
                <a:avLst/>
              </a:prstGeom>
              <a:solidFill>
                <a:schemeClr val="accent3">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𝒅</m:t>
                          </m:r>
                        </m:e>
                        <m:sub>
                          <m:r>
                            <a:rPr lang="en-US" sz="1600" b="1" i="1" dirty="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p:txBody>
          </p:sp>
        </mc:Choice>
        <mc:Fallback xmlns="">
          <p:sp>
            <p:nvSpPr>
              <p:cNvPr id="123" name="Oval 122">
                <a:extLst>
                  <a:ext uri="{FF2B5EF4-FFF2-40B4-BE49-F238E27FC236}">
                    <a16:creationId xmlns:a16="http://schemas.microsoft.com/office/drawing/2014/main" id="{10DA1714-A877-4B99-9713-E57809FBDFA2}"/>
                  </a:ext>
                </a:extLst>
              </p:cNvPr>
              <p:cNvSpPr>
                <a:spLocks noRot="1" noChangeAspect="1" noMove="1" noResize="1" noEditPoints="1" noAdjustHandles="1" noChangeArrowheads="1" noChangeShapeType="1" noTextEdit="1"/>
              </p:cNvSpPr>
              <p:nvPr/>
            </p:nvSpPr>
            <p:spPr bwMode="gray">
              <a:xfrm>
                <a:off x="6328326" y="1469424"/>
                <a:ext cx="649480" cy="632388"/>
              </a:xfrm>
              <a:prstGeom prst="ellipse">
                <a:avLst/>
              </a:prstGeom>
              <a:blipFill>
                <a:blip r:embed="rId20"/>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Oval 123">
                <a:extLst>
                  <a:ext uri="{FF2B5EF4-FFF2-40B4-BE49-F238E27FC236}">
                    <a16:creationId xmlns:a16="http://schemas.microsoft.com/office/drawing/2014/main" id="{6F0E7DE9-5635-47D9-AB94-0164FF2E4CCB}"/>
                  </a:ext>
                </a:extLst>
              </p:cNvPr>
              <p:cNvSpPr/>
              <p:nvPr/>
            </p:nvSpPr>
            <p:spPr bwMode="gray">
              <a:xfrm>
                <a:off x="5782820" y="2350512"/>
                <a:ext cx="649480" cy="632388"/>
              </a:xfrm>
              <a:prstGeom prst="ellipse">
                <a:avLst/>
              </a:prstGeom>
              <a:solidFill>
                <a:schemeClr val="accent3">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𝒖</m:t>
                          </m:r>
                        </m:e>
                        <m:sub>
                          <m:r>
                            <a:rPr lang="en-US" sz="1600" b="1" i="1" dirty="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p:txBody>
          </p:sp>
        </mc:Choice>
        <mc:Fallback xmlns="">
          <p:sp>
            <p:nvSpPr>
              <p:cNvPr id="124" name="Oval 123">
                <a:extLst>
                  <a:ext uri="{FF2B5EF4-FFF2-40B4-BE49-F238E27FC236}">
                    <a16:creationId xmlns:a16="http://schemas.microsoft.com/office/drawing/2014/main" id="{6F0E7DE9-5635-47D9-AB94-0164FF2E4CCB}"/>
                  </a:ext>
                </a:extLst>
              </p:cNvPr>
              <p:cNvSpPr>
                <a:spLocks noRot="1" noChangeAspect="1" noMove="1" noResize="1" noEditPoints="1" noAdjustHandles="1" noChangeArrowheads="1" noChangeShapeType="1" noTextEdit="1"/>
              </p:cNvSpPr>
              <p:nvPr/>
            </p:nvSpPr>
            <p:spPr bwMode="gray">
              <a:xfrm>
                <a:off x="5782820" y="2350512"/>
                <a:ext cx="649480" cy="632388"/>
              </a:xfrm>
              <a:prstGeom prst="ellipse">
                <a:avLst/>
              </a:prstGeom>
              <a:blipFill>
                <a:blip r:embed="rId21"/>
                <a:stretch>
                  <a:fillRect/>
                </a:stretch>
              </a:blipFill>
              <a:ln>
                <a:solidFill>
                  <a:schemeClr val="bg2"/>
                </a:solidFill>
              </a:ln>
            </p:spPr>
            <p:txBody>
              <a:bodyPr/>
              <a:lstStyle/>
              <a:p>
                <a:r>
                  <a:rPr lang="en-US">
                    <a:noFill/>
                  </a:rPr>
                  <a:t> </a:t>
                </a:r>
              </a:p>
            </p:txBody>
          </p:sp>
        </mc:Fallback>
      </mc:AlternateContent>
      <p:cxnSp>
        <p:nvCxnSpPr>
          <p:cNvPr id="125" name="Straight Arrow Connector 124">
            <a:extLst>
              <a:ext uri="{FF2B5EF4-FFF2-40B4-BE49-F238E27FC236}">
                <a16:creationId xmlns:a16="http://schemas.microsoft.com/office/drawing/2014/main" id="{767D14D0-DC5F-4CF0-AFD2-84C22FD7C335}"/>
              </a:ext>
            </a:extLst>
          </p:cNvPr>
          <p:cNvCxnSpPr>
            <a:cxnSpLocks/>
            <a:stCxn id="122" idx="7"/>
            <a:endCxn id="123" idx="1"/>
          </p:cNvCxnSpPr>
          <p:nvPr/>
        </p:nvCxnSpPr>
        <p:spPr bwMode="gray">
          <a:xfrm>
            <a:off x="5791680" y="1562035"/>
            <a:ext cx="631760" cy="0"/>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6" name="Straight Arrow Connector 125">
            <a:extLst>
              <a:ext uri="{FF2B5EF4-FFF2-40B4-BE49-F238E27FC236}">
                <a16:creationId xmlns:a16="http://schemas.microsoft.com/office/drawing/2014/main" id="{542195C9-BDBF-4BC7-BDC4-A34E78DEE1F5}"/>
              </a:ext>
            </a:extLst>
          </p:cNvPr>
          <p:cNvCxnSpPr>
            <a:cxnSpLocks/>
            <a:stCxn id="123" idx="3"/>
            <a:endCxn id="122" idx="5"/>
          </p:cNvCxnSpPr>
          <p:nvPr/>
        </p:nvCxnSpPr>
        <p:spPr bwMode="gray">
          <a:xfrm flipH="1">
            <a:off x="5791680" y="2009201"/>
            <a:ext cx="631760" cy="0"/>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7" name="Straight Arrow Connector 126">
            <a:extLst>
              <a:ext uri="{FF2B5EF4-FFF2-40B4-BE49-F238E27FC236}">
                <a16:creationId xmlns:a16="http://schemas.microsoft.com/office/drawing/2014/main" id="{21215C11-5C55-44C5-9D74-A46DF7AC70A2}"/>
              </a:ext>
            </a:extLst>
          </p:cNvPr>
          <p:cNvCxnSpPr>
            <a:cxnSpLocks/>
            <a:stCxn id="123" idx="4"/>
            <a:endCxn id="124" idx="7"/>
          </p:cNvCxnSpPr>
          <p:nvPr/>
        </p:nvCxnSpPr>
        <p:spPr bwMode="gray">
          <a:xfrm flipH="1">
            <a:off x="6337186" y="2101812"/>
            <a:ext cx="315880" cy="341311"/>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8" name="Straight Arrow Connector 127">
            <a:extLst>
              <a:ext uri="{FF2B5EF4-FFF2-40B4-BE49-F238E27FC236}">
                <a16:creationId xmlns:a16="http://schemas.microsoft.com/office/drawing/2014/main" id="{AC155637-EBAF-41FF-99E4-DD90180E7AD9}"/>
              </a:ext>
            </a:extLst>
          </p:cNvPr>
          <p:cNvCxnSpPr>
            <a:cxnSpLocks/>
            <a:stCxn id="124" idx="1"/>
            <a:endCxn id="122" idx="4"/>
          </p:cNvCxnSpPr>
          <p:nvPr/>
        </p:nvCxnSpPr>
        <p:spPr bwMode="gray">
          <a:xfrm flipH="1" flipV="1">
            <a:off x="5562054" y="2101812"/>
            <a:ext cx="315880" cy="341311"/>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29" name="Oval 128">
                <a:extLst>
                  <a:ext uri="{FF2B5EF4-FFF2-40B4-BE49-F238E27FC236}">
                    <a16:creationId xmlns:a16="http://schemas.microsoft.com/office/drawing/2014/main" id="{8F1ED4D7-9FC9-43B0-9FE5-039ACC5B0D27}"/>
                  </a:ext>
                </a:extLst>
              </p:cNvPr>
              <p:cNvSpPr/>
              <p:nvPr/>
            </p:nvSpPr>
            <p:spPr bwMode="gray">
              <a:xfrm>
                <a:off x="5362966" y="4307619"/>
                <a:ext cx="649480" cy="632388"/>
              </a:xfrm>
              <a:prstGeom prst="ellipse">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𝒐</m:t>
                          </m:r>
                        </m:e>
                        <m:sub>
                          <m:r>
                            <a:rPr lang="en-US" sz="1600" b="1" i="1" dirty="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p:txBody>
          </p:sp>
        </mc:Choice>
        <mc:Fallback xmlns="">
          <p:sp>
            <p:nvSpPr>
              <p:cNvPr id="129" name="Oval 128">
                <a:extLst>
                  <a:ext uri="{FF2B5EF4-FFF2-40B4-BE49-F238E27FC236}">
                    <a16:creationId xmlns:a16="http://schemas.microsoft.com/office/drawing/2014/main" id="{8F1ED4D7-9FC9-43B0-9FE5-039ACC5B0D27}"/>
                  </a:ext>
                </a:extLst>
              </p:cNvPr>
              <p:cNvSpPr>
                <a:spLocks noRot="1" noChangeAspect="1" noMove="1" noResize="1" noEditPoints="1" noAdjustHandles="1" noChangeArrowheads="1" noChangeShapeType="1" noTextEdit="1"/>
              </p:cNvSpPr>
              <p:nvPr/>
            </p:nvSpPr>
            <p:spPr bwMode="gray">
              <a:xfrm>
                <a:off x="5362966" y="4307619"/>
                <a:ext cx="649480" cy="632388"/>
              </a:xfrm>
              <a:prstGeom prst="ellipse">
                <a:avLst/>
              </a:prstGeom>
              <a:blipFill>
                <a:blip r:embed="rId22"/>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Oval 129">
                <a:extLst>
                  <a:ext uri="{FF2B5EF4-FFF2-40B4-BE49-F238E27FC236}">
                    <a16:creationId xmlns:a16="http://schemas.microsoft.com/office/drawing/2014/main" id="{58C8D676-6B74-428C-A625-7FD295C9938A}"/>
                  </a:ext>
                </a:extLst>
              </p:cNvPr>
              <p:cNvSpPr/>
              <p:nvPr/>
            </p:nvSpPr>
            <p:spPr bwMode="gray">
              <a:xfrm>
                <a:off x="6337186" y="4307618"/>
                <a:ext cx="649480" cy="632388"/>
              </a:xfrm>
              <a:prstGeom prst="ellipse">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𝒅</m:t>
                          </m:r>
                        </m:e>
                        <m:sub>
                          <m:r>
                            <a:rPr lang="en-US" sz="1600" b="1" i="1" dirty="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p:txBody>
          </p:sp>
        </mc:Choice>
        <mc:Fallback xmlns="">
          <p:sp>
            <p:nvSpPr>
              <p:cNvPr id="130" name="Oval 129">
                <a:extLst>
                  <a:ext uri="{FF2B5EF4-FFF2-40B4-BE49-F238E27FC236}">
                    <a16:creationId xmlns:a16="http://schemas.microsoft.com/office/drawing/2014/main" id="{58C8D676-6B74-428C-A625-7FD295C9938A}"/>
                  </a:ext>
                </a:extLst>
              </p:cNvPr>
              <p:cNvSpPr>
                <a:spLocks noRot="1" noChangeAspect="1" noMove="1" noResize="1" noEditPoints="1" noAdjustHandles="1" noChangeArrowheads="1" noChangeShapeType="1" noTextEdit="1"/>
              </p:cNvSpPr>
              <p:nvPr/>
            </p:nvSpPr>
            <p:spPr bwMode="gray">
              <a:xfrm>
                <a:off x="6337186" y="4307618"/>
                <a:ext cx="649480" cy="632388"/>
              </a:xfrm>
              <a:prstGeom prst="ellipse">
                <a:avLst/>
              </a:prstGeom>
              <a:blipFill>
                <a:blip r:embed="rId23"/>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Oval 130">
                <a:extLst>
                  <a:ext uri="{FF2B5EF4-FFF2-40B4-BE49-F238E27FC236}">
                    <a16:creationId xmlns:a16="http://schemas.microsoft.com/office/drawing/2014/main" id="{DCE08048-5B62-4720-BD0D-65585269AFCD}"/>
                  </a:ext>
                </a:extLst>
              </p:cNvPr>
              <p:cNvSpPr/>
              <p:nvPr/>
            </p:nvSpPr>
            <p:spPr bwMode="gray">
              <a:xfrm>
                <a:off x="5795639" y="3362946"/>
                <a:ext cx="649480" cy="632388"/>
              </a:xfrm>
              <a:prstGeom prst="ellipse">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𝒖</m:t>
                          </m:r>
                        </m:e>
                        <m:sub>
                          <m:r>
                            <a:rPr lang="en-US" sz="1600" b="1" i="1" dirty="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p:txBody>
          </p:sp>
        </mc:Choice>
        <mc:Fallback xmlns="">
          <p:sp>
            <p:nvSpPr>
              <p:cNvPr id="131" name="Oval 130">
                <a:extLst>
                  <a:ext uri="{FF2B5EF4-FFF2-40B4-BE49-F238E27FC236}">
                    <a16:creationId xmlns:a16="http://schemas.microsoft.com/office/drawing/2014/main" id="{DCE08048-5B62-4720-BD0D-65585269AFCD}"/>
                  </a:ext>
                </a:extLst>
              </p:cNvPr>
              <p:cNvSpPr>
                <a:spLocks noRot="1" noChangeAspect="1" noMove="1" noResize="1" noEditPoints="1" noAdjustHandles="1" noChangeArrowheads="1" noChangeShapeType="1" noTextEdit="1"/>
              </p:cNvSpPr>
              <p:nvPr/>
            </p:nvSpPr>
            <p:spPr bwMode="gray">
              <a:xfrm>
                <a:off x="5795639" y="3362946"/>
                <a:ext cx="649480" cy="632388"/>
              </a:xfrm>
              <a:prstGeom prst="ellipse">
                <a:avLst/>
              </a:prstGeom>
              <a:blipFill>
                <a:blip r:embed="rId24"/>
                <a:stretch>
                  <a:fillRect/>
                </a:stretch>
              </a:blipFill>
              <a:ln>
                <a:solidFill>
                  <a:schemeClr val="bg2"/>
                </a:solidFill>
              </a:ln>
            </p:spPr>
            <p:txBody>
              <a:bodyPr/>
              <a:lstStyle/>
              <a:p>
                <a:r>
                  <a:rPr lang="en-US">
                    <a:noFill/>
                  </a:rPr>
                  <a:t> </a:t>
                </a:r>
              </a:p>
            </p:txBody>
          </p:sp>
        </mc:Fallback>
      </mc:AlternateContent>
      <p:cxnSp>
        <p:nvCxnSpPr>
          <p:cNvPr id="132" name="Straight Arrow Connector 131">
            <a:extLst>
              <a:ext uri="{FF2B5EF4-FFF2-40B4-BE49-F238E27FC236}">
                <a16:creationId xmlns:a16="http://schemas.microsoft.com/office/drawing/2014/main" id="{0B651DDB-6CD0-47D7-AD18-C4C6645D6786}"/>
              </a:ext>
            </a:extLst>
          </p:cNvPr>
          <p:cNvCxnSpPr>
            <a:cxnSpLocks/>
            <a:stCxn id="129" idx="7"/>
            <a:endCxn id="130" idx="1"/>
          </p:cNvCxnSpPr>
          <p:nvPr/>
        </p:nvCxnSpPr>
        <p:spPr bwMode="gray">
          <a:xfrm flipV="1">
            <a:off x="5917332" y="4400229"/>
            <a:ext cx="514968" cy="1"/>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3" name="Straight Arrow Connector 132">
            <a:extLst>
              <a:ext uri="{FF2B5EF4-FFF2-40B4-BE49-F238E27FC236}">
                <a16:creationId xmlns:a16="http://schemas.microsoft.com/office/drawing/2014/main" id="{78D533AF-A587-4317-BE97-0E101D410DA1}"/>
              </a:ext>
            </a:extLst>
          </p:cNvPr>
          <p:cNvCxnSpPr>
            <a:cxnSpLocks/>
            <a:stCxn id="130" idx="3"/>
            <a:endCxn id="129" idx="5"/>
          </p:cNvCxnSpPr>
          <p:nvPr/>
        </p:nvCxnSpPr>
        <p:spPr bwMode="gray">
          <a:xfrm flipH="1">
            <a:off x="5917332" y="4847395"/>
            <a:ext cx="514968" cy="1"/>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4" name="Straight Arrow Connector 133">
            <a:extLst>
              <a:ext uri="{FF2B5EF4-FFF2-40B4-BE49-F238E27FC236}">
                <a16:creationId xmlns:a16="http://schemas.microsoft.com/office/drawing/2014/main" id="{3A1209C0-4763-4C60-8D96-70CC2D38DF53}"/>
              </a:ext>
            </a:extLst>
          </p:cNvPr>
          <p:cNvCxnSpPr>
            <a:cxnSpLocks/>
            <a:stCxn id="130" idx="0"/>
            <a:endCxn id="131" idx="5"/>
          </p:cNvCxnSpPr>
          <p:nvPr/>
        </p:nvCxnSpPr>
        <p:spPr bwMode="gray">
          <a:xfrm flipH="1" flipV="1">
            <a:off x="6350005" y="3902723"/>
            <a:ext cx="311921" cy="404895"/>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5" name="Connector: Elbow 134">
            <a:extLst>
              <a:ext uri="{FF2B5EF4-FFF2-40B4-BE49-F238E27FC236}">
                <a16:creationId xmlns:a16="http://schemas.microsoft.com/office/drawing/2014/main" id="{6E60FB14-658E-44B2-B0A8-8CEF482976D1}"/>
              </a:ext>
            </a:extLst>
          </p:cNvPr>
          <p:cNvCxnSpPr>
            <a:cxnSpLocks/>
            <a:stCxn id="123" idx="6"/>
            <a:endCxn id="130" idx="6"/>
          </p:cNvCxnSpPr>
          <p:nvPr/>
        </p:nvCxnSpPr>
        <p:spPr bwMode="gray">
          <a:xfrm>
            <a:off x="6977806" y="1785618"/>
            <a:ext cx="8860" cy="2838194"/>
          </a:xfrm>
          <a:prstGeom prst="bentConnector3">
            <a:avLst>
              <a:gd name="adj1" fmla="val 2680135"/>
            </a:avLst>
          </a:prstGeom>
          <a:ln w="19050" cap="flat" cmpd="sng" algn="ctr">
            <a:solidFill>
              <a:schemeClr val="accent3">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6" name="Straight Arrow Connector 135">
            <a:extLst>
              <a:ext uri="{FF2B5EF4-FFF2-40B4-BE49-F238E27FC236}">
                <a16:creationId xmlns:a16="http://schemas.microsoft.com/office/drawing/2014/main" id="{EEAF071D-3364-42C7-AE61-A32F8043BC92}"/>
              </a:ext>
            </a:extLst>
          </p:cNvPr>
          <p:cNvCxnSpPr>
            <a:cxnSpLocks/>
            <a:stCxn id="124" idx="4"/>
            <a:endCxn id="131" idx="0"/>
          </p:cNvCxnSpPr>
          <p:nvPr/>
        </p:nvCxnSpPr>
        <p:spPr bwMode="gray">
          <a:xfrm>
            <a:off x="6107560" y="2982900"/>
            <a:ext cx="12819" cy="380046"/>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7" name="Connector: Elbow 136">
            <a:extLst>
              <a:ext uri="{FF2B5EF4-FFF2-40B4-BE49-F238E27FC236}">
                <a16:creationId xmlns:a16="http://schemas.microsoft.com/office/drawing/2014/main" id="{9582BAB1-5473-439D-97BB-7937FD4CA023}"/>
              </a:ext>
            </a:extLst>
          </p:cNvPr>
          <p:cNvCxnSpPr>
            <a:cxnSpLocks/>
            <a:stCxn id="131" idx="2"/>
            <a:endCxn id="122" idx="3"/>
          </p:cNvCxnSpPr>
          <p:nvPr/>
        </p:nvCxnSpPr>
        <p:spPr bwMode="gray">
          <a:xfrm rot="10800000">
            <a:off x="5332429" y="2009202"/>
            <a:ext cx="463211" cy="1669939"/>
          </a:xfrm>
          <a:prstGeom prst="bentConnector2">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8" name="Connector: Elbow 137">
            <a:extLst>
              <a:ext uri="{FF2B5EF4-FFF2-40B4-BE49-F238E27FC236}">
                <a16:creationId xmlns:a16="http://schemas.microsoft.com/office/drawing/2014/main" id="{04C9D167-6CD9-4005-AA9A-E26CBA285A21}"/>
              </a:ext>
            </a:extLst>
          </p:cNvPr>
          <p:cNvCxnSpPr>
            <a:cxnSpLocks/>
            <a:stCxn id="129" idx="4"/>
            <a:endCxn id="122" idx="0"/>
          </p:cNvCxnSpPr>
          <p:nvPr/>
        </p:nvCxnSpPr>
        <p:spPr bwMode="gray">
          <a:xfrm rot="5400000" flipH="1">
            <a:off x="3889588" y="3141890"/>
            <a:ext cx="3470583" cy="125652"/>
          </a:xfrm>
          <a:prstGeom prst="bentConnector5">
            <a:avLst>
              <a:gd name="adj1" fmla="val -6587"/>
              <a:gd name="adj2" fmla="val 540375"/>
              <a:gd name="adj3" fmla="val 106587"/>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9" name="Straight Arrow Connector 138">
            <a:extLst>
              <a:ext uri="{FF2B5EF4-FFF2-40B4-BE49-F238E27FC236}">
                <a16:creationId xmlns:a16="http://schemas.microsoft.com/office/drawing/2014/main" id="{ACE5EED6-1EC0-4381-8126-3C0EBCF61C52}"/>
              </a:ext>
            </a:extLst>
          </p:cNvPr>
          <p:cNvCxnSpPr>
            <a:cxnSpLocks/>
            <a:stCxn id="131" idx="3"/>
            <a:endCxn id="129" idx="0"/>
          </p:cNvCxnSpPr>
          <p:nvPr/>
        </p:nvCxnSpPr>
        <p:spPr bwMode="gray">
          <a:xfrm flipH="1">
            <a:off x="5687706" y="3902723"/>
            <a:ext cx="203047" cy="404896"/>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0" name="Connector: Elbow 139">
            <a:extLst>
              <a:ext uri="{FF2B5EF4-FFF2-40B4-BE49-F238E27FC236}">
                <a16:creationId xmlns:a16="http://schemas.microsoft.com/office/drawing/2014/main" id="{636702D9-64C3-4F69-ABE1-0F0C01DDB0D2}"/>
              </a:ext>
            </a:extLst>
          </p:cNvPr>
          <p:cNvCxnSpPr>
            <a:cxnSpLocks/>
            <a:stCxn id="122" idx="2"/>
            <a:endCxn id="129" idx="2"/>
          </p:cNvCxnSpPr>
          <p:nvPr/>
        </p:nvCxnSpPr>
        <p:spPr bwMode="gray">
          <a:xfrm rot="10800000" flipH="1" flipV="1">
            <a:off x="5237314" y="1785617"/>
            <a:ext cx="125652" cy="2838195"/>
          </a:xfrm>
          <a:prstGeom prst="bentConnector3">
            <a:avLst>
              <a:gd name="adj1" fmla="val -74562"/>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2" name="Connector: Elbow 141">
            <a:extLst>
              <a:ext uri="{FF2B5EF4-FFF2-40B4-BE49-F238E27FC236}">
                <a16:creationId xmlns:a16="http://schemas.microsoft.com/office/drawing/2014/main" id="{4663E0C0-4886-4679-9594-91331785542F}"/>
              </a:ext>
            </a:extLst>
          </p:cNvPr>
          <p:cNvCxnSpPr>
            <a:cxnSpLocks/>
          </p:cNvCxnSpPr>
          <p:nvPr/>
        </p:nvCxnSpPr>
        <p:spPr bwMode="gray">
          <a:xfrm rot="5400000" flipH="1">
            <a:off x="-842323" y="3234504"/>
            <a:ext cx="3470583" cy="125652"/>
          </a:xfrm>
          <a:prstGeom prst="bentConnector5">
            <a:avLst>
              <a:gd name="adj1" fmla="val -6587"/>
              <a:gd name="adj2" fmla="val 629848"/>
              <a:gd name="adj3" fmla="val 106587"/>
            </a:avLst>
          </a:prstGeom>
          <a:ln w="127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5" name="Connector: Elbow 144">
            <a:extLst>
              <a:ext uri="{FF2B5EF4-FFF2-40B4-BE49-F238E27FC236}">
                <a16:creationId xmlns:a16="http://schemas.microsoft.com/office/drawing/2014/main" id="{46B80583-2FF4-4A22-8D8E-AB66AC6F9BA4}"/>
              </a:ext>
            </a:extLst>
          </p:cNvPr>
          <p:cNvCxnSpPr>
            <a:cxnSpLocks/>
          </p:cNvCxnSpPr>
          <p:nvPr/>
        </p:nvCxnSpPr>
        <p:spPr bwMode="gray">
          <a:xfrm rot="10800000">
            <a:off x="8562412" y="6242913"/>
            <a:ext cx="543927" cy="1"/>
          </a:xfrm>
          <a:prstGeom prst="bentConnector3">
            <a:avLst>
              <a:gd name="adj1" fmla="val 50000"/>
            </a:avLst>
          </a:prstGeom>
          <a:ln w="28575" cap="flat" cmpd="sng" algn="ctr">
            <a:solidFill>
              <a:srgbClr val="C0000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146" name="Connector: Elbow 145">
            <a:extLst>
              <a:ext uri="{FF2B5EF4-FFF2-40B4-BE49-F238E27FC236}">
                <a16:creationId xmlns:a16="http://schemas.microsoft.com/office/drawing/2014/main" id="{CB05EED0-ED25-478F-BA44-FABC34FB44F0}"/>
              </a:ext>
            </a:extLst>
          </p:cNvPr>
          <p:cNvCxnSpPr>
            <a:cxnSpLocks/>
          </p:cNvCxnSpPr>
          <p:nvPr/>
        </p:nvCxnSpPr>
        <p:spPr bwMode="gray">
          <a:xfrm rot="10800000">
            <a:off x="6381102" y="6225624"/>
            <a:ext cx="543927" cy="1"/>
          </a:xfrm>
          <a:prstGeom prst="bentConnector3">
            <a:avLst>
              <a:gd name="adj1" fmla="val 50000"/>
            </a:avLst>
          </a:prstGeom>
          <a:ln w="28575" cap="flat" cmpd="sng" algn="ctr">
            <a:solidFill>
              <a:schemeClr val="accent3">
                <a:lumMod val="75000"/>
              </a:schemeClr>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147" name="Connector: Elbow 146">
            <a:extLst>
              <a:ext uri="{FF2B5EF4-FFF2-40B4-BE49-F238E27FC236}">
                <a16:creationId xmlns:a16="http://schemas.microsoft.com/office/drawing/2014/main" id="{5C3960BC-79DC-47E6-8006-231C9773CB61}"/>
              </a:ext>
            </a:extLst>
          </p:cNvPr>
          <p:cNvCxnSpPr>
            <a:cxnSpLocks/>
          </p:cNvCxnSpPr>
          <p:nvPr/>
        </p:nvCxnSpPr>
        <p:spPr bwMode="gray">
          <a:xfrm rot="10800000">
            <a:off x="10771865" y="6242913"/>
            <a:ext cx="543927" cy="1"/>
          </a:xfrm>
          <a:prstGeom prst="bentConnector3">
            <a:avLst>
              <a:gd name="adj1" fmla="val 50000"/>
            </a:avLst>
          </a:prstGeom>
          <a:ln w="28575" cap="flat" cmpd="sng" algn="ctr">
            <a:solidFill>
              <a:srgbClr val="7030A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8" name="Oval 147">
                <a:extLst>
                  <a:ext uri="{FF2B5EF4-FFF2-40B4-BE49-F238E27FC236}">
                    <a16:creationId xmlns:a16="http://schemas.microsoft.com/office/drawing/2014/main" id="{F04FC3AC-2D52-43CC-99DE-725FBFA3C98F}"/>
                  </a:ext>
                </a:extLst>
              </p:cNvPr>
              <p:cNvSpPr/>
              <p:nvPr/>
            </p:nvSpPr>
            <p:spPr bwMode="gray">
              <a:xfrm>
                <a:off x="7634484" y="1476697"/>
                <a:ext cx="649480" cy="632388"/>
              </a:xfrm>
              <a:prstGeom prst="ellipse">
                <a:avLst/>
              </a:prstGeom>
              <a:solidFill>
                <a:schemeClr val="accent3">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𝒐</m:t>
                          </m:r>
                        </m:e>
                        <m:sub>
                          <m:r>
                            <a:rPr lang="en-US" sz="1600" b="1" i="1" dirty="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p:txBody>
          </p:sp>
        </mc:Choice>
        <mc:Fallback xmlns="">
          <p:sp>
            <p:nvSpPr>
              <p:cNvPr id="148" name="Oval 147">
                <a:extLst>
                  <a:ext uri="{FF2B5EF4-FFF2-40B4-BE49-F238E27FC236}">
                    <a16:creationId xmlns:a16="http://schemas.microsoft.com/office/drawing/2014/main" id="{F04FC3AC-2D52-43CC-99DE-725FBFA3C98F}"/>
                  </a:ext>
                </a:extLst>
              </p:cNvPr>
              <p:cNvSpPr>
                <a:spLocks noRot="1" noChangeAspect="1" noMove="1" noResize="1" noEditPoints="1" noAdjustHandles="1" noChangeArrowheads="1" noChangeShapeType="1" noTextEdit="1"/>
              </p:cNvSpPr>
              <p:nvPr/>
            </p:nvSpPr>
            <p:spPr bwMode="gray">
              <a:xfrm>
                <a:off x="7634484" y="1476697"/>
                <a:ext cx="649480" cy="632388"/>
              </a:xfrm>
              <a:prstGeom prst="ellipse">
                <a:avLst/>
              </a:prstGeom>
              <a:blipFill>
                <a:blip r:embed="rId25"/>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Oval 148">
                <a:extLst>
                  <a:ext uri="{FF2B5EF4-FFF2-40B4-BE49-F238E27FC236}">
                    <a16:creationId xmlns:a16="http://schemas.microsoft.com/office/drawing/2014/main" id="{8C6F890C-0382-4CB9-B57D-B1175B263098}"/>
                  </a:ext>
                </a:extLst>
              </p:cNvPr>
              <p:cNvSpPr/>
              <p:nvPr/>
            </p:nvSpPr>
            <p:spPr bwMode="gray">
              <a:xfrm>
                <a:off x="8725496" y="1476697"/>
                <a:ext cx="649480" cy="632388"/>
              </a:xfrm>
              <a:prstGeom prst="ellipse">
                <a:avLst/>
              </a:prstGeom>
              <a:solidFill>
                <a:schemeClr val="accent3">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𝒅</m:t>
                          </m:r>
                        </m:e>
                        <m:sub>
                          <m:r>
                            <a:rPr lang="en-US" sz="1600" b="1" i="1" dirty="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p:txBody>
          </p:sp>
        </mc:Choice>
        <mc:Fallback xmlns="">
          <p:sp>
            <p:nvSpPr>
              <p:cNvPr id="149" name="Oval 148">
                <a:extLst>
                  <a:ext uri="{FF2B5EF4-FFF2-40B4-BE49-F238E27FC236}">
                    <a16:creationId xmlns:a16="http://schemas.microsoft.com/office/drawing/2014/main" id="{8C6F890C-0382-4CB9-B57D-B1175B263098}"/>
                  </a:ext>
                </a:extLst>
              </p:cNvPr>
              <p:cNvSpPr>
                <a:spLocks noRot="1" noChangeAspect="1" noMove="1" noResize="1" noEditPoints="1" noAdjustHandles="1" noChangeArrowheads="1" noChangeShapeType="1" noTextEdit="1"/>
              </p:cNvSpPr>
              <p:nvPr/>
            </p:nvSpPr>
            <p:spPr bwMode="gray">
              <a:xfrm>
                <a:off x="8725496" y="1476697"/>
                <a:ext cx="649480" cy="632388"/>
              </a:xfrm>
              <a:prstGeom prst="ellipse">
                <a:avLst/>
              </a:prstGeom>
              <a:blipFill>
                <a:blip r:embed="rId26"/>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Oval 149">
                <a:extLst>
                  <a:ext uri="{FF2B5EF4-FFF2-40B4-BE49-F238E27FC236}">
                    <a16:creationId xmlns:a16="http://schemas.microsoft.com/office/drawing/2014/main" id="{143BC2F5-7C21-4FFC-8AFA-50F8A6FF6488}"/>
                  </a:ext>
                </a:extLst>
              </p:cNvPr>
              <p:cNvSpPr/>
              <p:nvPr/>
            </p:nvSpPr>
            <p:spPr bwMode="gray">
              <a:xfrm>
                <a:off x="8179990" y="2357785"/>
                <a:ext cx="649480" cy="632388"/>
              </a:xfrm>
              <a:prstGeom prst="ellipse">
                <a:avLst/>
              </a:prstGeom>
              <a:solidFill>
                <a:schemeClr val="accent3">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𝒖</m:t>
                          </m:r>
                        </m:e>
                        <m:sub>
                          <m:r>
                            <a:rPr lang="en-US" sz="1600" b="1" i="1" dirty="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p:txBody>
          </p:sp>
        </mc:Choice>
        <mc:Fallback xmlns="">
          <p:sp>
            <p:nvSpPr>
              <p:cNvPr id="150" name="Oval 149">
                <a:extLst>
                  <a:ext uri="{FF2B5EF4-FFF2-40B4-BE49-F238E27FC236}">
                    <a16:creationId xmlns:a16="http://schemas.microsoft.com/office/drawing/2014/main" id="{143BC2F5-7C21-4FFC-8AFA-50F8A6FF6488}"/>
                  </a:ext>
                </a:extLst>
              </p:cNvPr>
              <p:cNvSpPr>
                <a:spLocks noRot="1" noChangeAspect="1" noMove="1" noResize="1" noEditPoints="1" noAdjustHandles="1" noChangeArrowheads="1" noChangeShapeType="1" noTextEdit="1"/>
              </p:cNvSpPr>
              <p:nvPr/>
            </p:nvSpPr>
            <p:spPr bwMode="gray">
              <a:xfrm>
                <a:off x="8179990" y="2357785"/>
                <a:ext cx="649480" cy="632388"/>
              </a:xfrm>
              <a:prstGeom prst="ellipse">
                <a:avLst/>
              </a:prstGeom>
              <a:blipFill>
                <a:blip r:embed="rId27"/>
                <a:stretch>
                  <a:fillRect/>
                </a:stretch>
              </a:blipFill>
              <a:ln>
                <a:solidFill>
                  <a:schemeClr val="bg2"/>
                </a:solidFill>
              </a:ln>
            </p:spPr>
            <p:txBody>
              <a:bodyPr/>
              <a:lstStyle/>
              <a:p>
                <a:r>
                  <a:rPr lang="en-US">
                    <a:noFill/>
                  </a:rPr>
                  <a:t> </a:t>
                </a:r>
              </a:p>
            </p:txBody>
          </p:sp>
        </mc:Fallback>
      </mc:AlternateContent>
      <p:cxnSp>
        <p:nvCxnSpPr>
          <p:cNvPr id="151" name="Straight Arrow Connector 150">
            <a:extLst>
              <a:ext uri="{FF2B5EF4-FFF2-40B4-BE49-F238E27FC236}">
                <a16:creationId xmlns:a16="http://schemas.microsoft.com/office/drawing/2014/main" id="{20CA7AAC-5877-4DAA-9E58-0F7E04B2A47A}"/>
              </a:ext>
            </a:extLst>
          </p:cNvPr>
          <p:cNvCxnSpPr>
            <a:cxnSpLocks/>
            <a:stCxn id="148" idx="7"/>
            <a:endCxn id="149" idx="1"/>
          </p:cNvCxnSpPr>
          <p:nvPr/>
        </p:nvCxnSpPr>
        <p:spPr bwMode="gray">
          <a:xfrm>
            <a:off x="8188850" y="1569308"/>
            <a:ext cx="631760" cy="0"/>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2" name="Straight Arrow Connector 151">
            <a:extLst>
              <a:ext uri="{FF2B5EF4-FFF2-40B4-BE49-F238E27FC236}">
                <a16:creationId xmlns:a16="http://schemas.microsoft.com/office/drawing/2014/main" id="{332ADCE1-EAB0-4D36-86F6-0E8308DE06BF}"/>
              </a:ext>
            </a:extLst>
          </p:cNvPr>
          <p:cNvCxnSpPr>
            <a:cxnSpLocks/>
            <a:stCxn id="149" idx="3"/>
            <a:endCxn id="148" idx="5"/>
          </p:cNvCxnSpPr>
          <p:nvPr/>
        </p:nvCxnSpPr>
        <p:spPr bwMode="gray">
          <a:xfrm flipH="1">
            <a:off x="8188850" y="2016474"/>
            <a:ext cx="631760" cy="0"/>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3" name="Straight Arrow Connector 152">
            <a:extLst>
              <a:ext uri="{FF2B5EF4-FFF2-40B4-BE49-F238E27FC236}">
                <a16:creationId xmlns:a16="http://schemas.microsoft.com/office/drawing/2014/main" id="{1B720311-C09C-4894-A660-8A7E3B2CA6E2}"/>
              </a:ext>
            </a:extLst>
          </p:cNvPr>
          <p:cNvCxnSpPr>
            <a:cxnSpLocks/>
            <a:stCxn id="149" idx="4"/>
            <a:endCxn id="150" idx="7"/>
          </p:cNvCxnSpPr>
          <p:nvPr/>
        </p:nvCxnSpPr>
        <p:spPr bwMode="gray">
          <a:xfrm flipH="1">
            <a:off x="8734356" y="2109085"/>
            <a:ext cx="315880" cy="341311"/>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4" name="Straight Arrow Connector 153">
            <a:extLst>
              <a:ext uri="{FF2B5EF4-FFF2-40B4-BE49-F238E27FC236}">
                <a16:creationId xmlns:a16="http://schemas.microsoft.com/office/drawing/2014/main" id="{5D8DED27-CCEA-4B1D-9DCC-C8644DC80F9D}"/>
              </a:ext>
            </a:extLst>
          </p:cNvPr>
          <p:cNvCxnSpPr>
            <a:cxnSpLocks/>
            <a:stCxn id="150" idx="1"/>
            <a:endCxn id="148" idx="4"/>
          </p:cNvCxnSpPr>
          <p:nvPr/>
        </p:nvCxnSpPr>
        <p:spPr bwMode="gray">
          <a:xfrm flipH="1" flipV="1">
            <a:off x="7959224" y="2109085"/>
            <a:ext cx="315880" cy="341311"/>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55" name="Oval 154">
                <a:extLst>
                  <a:ext uri="{FF2B5EF4-FFF2-40B4-BE49-F238E27FC236}">
                    <a16:creationId xmlns:a16="http://schemas.microsoft.com/office/drawing/2014/main" id="{41E0EDE7-1AE3-4EA5-B89E-C2B139664FFB}"/>
                  </a:ext>
                </a:extLst>
              </p:cNvPr>
              <p:cNvSpPr/>
              <p:nvPr/>
            </p:nvSpPr>
            <p:spPr bwMode="gray">
              <a:xfrm>
                <a:off x="7760136" y="4314892"/>
                <a:ext cx="649480" cy="632388"/>
              </a:xfrm>
              <a:prstGeom prst="ellipse">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𝒐</m:t>
                          </m:r>
                        </m:e>
                        <m:sub>
                          <m:r>
                            <a:rPr lang="en-US" sz="1600" b="1" i="1" dirty="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p:txBody>
          </p:sp>
        </mc:Choice>
        <mc:Fallback xmlns="">
          <p:sp>
            <p:nvSpPr>
              <p:cNvPr id="155" name="Oval 154">
                <a:extLst>
                  <a:ext uri="{FF2B5EF4-FFF2-40B4-BE49-F238E27FC236}">
                    <a16:creationId xmlns:a16="http://schemas.microsoft.com/office/drawing/2014/main" id="{41E0EDE7-1AE3-4EA5-B89E-C2B139664FFB}"/>
                  </a:ext>
                </a:extLst>
              </p:cNvPr>
              <p:cNvSpPr>
                <a:spLocks noRot="1" noChangeAspect="1" noMove="1" noResize="1" noEditPoints="1" noAdjustHandles="1" noChangeArrowheads="1" noChangeShapeType="1" noTextEdit="1"/>
              </p:cNvSpPr>
              <p:nvPr/>
            </p:nvSpPr>
            <p:spPr bwMode="gray">
              <a:xfrm>
                <a:off x="7760136" y="4314892"/>
                <a:ext cx="649480" cy="632388"/>
              </a:xfrm>
              <a:prstGeom prst="ellipse">
                <a:avLst/>
              </a:prstGeom>
              <a:blipFill>
                <a:blip r:embed="rId28"/>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Oval 155">
                <a:extLst>
                  <a:ext uri="{FF2B5EF4-FFF2-40B4-BE49-F238E27FC236}">
                    <a16:creationId xmlns:a16="http://schemas.microsoft.com/office/drawing/2014/main" id="{0E43A8ED-0C8A-4E85-A0DA-4D65F69C30D5}"/>
                  </a:ext>
                </a:extLst>
              </p:cNvPr>
              <p:cNvSpPr/>
              <p:nvPr/>
            </p:nvSpPr>
            <p:spPr bwMode="gray">
              <a:xfrm>
                <a:off x="8734356" y="4314891"/>
                <a:ext cx="649480" cy="632388"/>
              </a:xfrm>
              <a:prstGeom prst="ellipse">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𝒅</m:t>
                          </m:r>
                        </m:e>
                        <m:sub>
                          <m:r>
                            <a:rPr lang="en-US" sz="1600" b="1" i="1" dirty="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p:txBody>
          </p:sp>
        </mc:Choice>
        <mc:Fallback xmlns="">
          <p:sp>
            <p:nvSpPr>
              <p:cNvPr id="156" name="Oval 155">
                <a:extLst>
                  <a:ext uri="{FF2B5EF4-FFF2-40B4-BE49-F238E27FC236}">
                    <a16:creationId xmlns:a16="http://schemas.microsoft.com/office/drawing/2014/main" id="{0E43A8ED-0C8A-4E85-A0DA-4D65F69C30D5}"/>
                  </a:ext>
                </a:extLst>
              </p:cNvPr>
              <p:cNvSpPr>
                <a:spLocks noRot="1" noChangeAspect="1" noMove="1" noResize="1" noEditPoints="1" noAdjustHandles="1" noChangeArrowheads="1" noChangeShapeType="1" noTextEdit="1"/>
              </p:cNvSpPr>
              <p:nvPr/>
            </p:nvSpPr>
            <p:spPr bwMode="gray">
              <a:xfrm>
                <a:off x="8734356" y="4314891"/>
                <a:ext cx="649480" cy="632388"/>
              </a:xfrm>
              <a:prstGeom prst="ellipse">
                <a:avLst/>
              </a:prstGeom>
              <a:blipFill>
                <a:blip r:embed="rId29"/>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Oval 156">
                <a:extLst>
                  <a:ext uri="{FF2B5EF4-FFF2-40B4-BE49-F238E27FC236}">
                    <a16:creationId xmlns:a16="http://schemas.microsoft.com/office/drawing/2014/main" id="{89F4D29D-E5ED-443A-80DE-AEAC01806D1C}"/>
                  </a:ext>
                </a:extLst>
              </p:cNvPr>
              <p:cNvSpPr/>
              <p:nvPr/>
            </p:nvSpPr>
            <p:spPr bwMode="gray">
              <a:xfrm>
                <a:off x="8192809" y="3370219"/>
                <a:ext cx="649480" cy="632388"/>
              </a:xfrm>
              <a:prstGeom prst="ellipse">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𝒖</m:t>
                          </m:r>
                        </m:e>
                        <m:sub>
                          <m:r>
                            <a:rPr lang="en-US" sz="1600" b="1" i="1" dirty="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p:txBody>
          </p:sp>
        </mc:Choice>
        <mc:Fallback xmlns="">
          <p:sp>
            <p:nvSpPr>
              <p:cNvPr id="157" name="Oval 156">
                <a:extLst>
                  <a:ext uri="{FF2B5EF4-FFF2-40B4-BE49-F238E27FC236}">
                    <a16:creationId xmlns:a16="http://schemas.microsoft.com/office/drawing/2014/main" id="{89F4D29D-E5ED-443A-80DE-AEAC01806D1C}"/>
                  </a:ext>
                </a:extLst>
              </p:cNvPr>
              <p:cNvSpPr>
                <a:spLocks noRot="1" noChangeAspect="1" noMove="1" noResize="1" noEditPoints="1" noAdjustHandles="1" noChangeArrowheads="1" noChangeShapeType="1" noTextEdit="1"/>
              </p:cNvSpPr>
              <p:nvPr/>
            </p:nvSpPr>
            <p:spPr bwMode="gray">
              <a:xfrm>
                <a:off x="8192809" y="3370219"/>
                <a:ext cx="649480" cy="632388"/>
              </a:xfrm>
              <a:prstGeom prst="ellipse">
                <a:avLst/>
              </a:prstGeom>
              <a:blipFill>
                <a:blip r:embed="rId30"/>
                <a:stretch>
                  <a:fillRect/>
                </a:stretch>
              </a:blipFill>
              <a:ln>
                <a:solidFill>
                  <a:schemeClr val="bg2"/>
                </a:solidFill>
              </a:ln>
            </p:spPr>
            <p:txBody>
              <a:bodyPr/>
              <a:lstStyle/>
              <a:p>
                <a:r>
                  <a:rPr lang="en-US">
                    <a:noFill/>
                  </a:rPr>
                  <a:t> </a:t>
                </a:r>
              </a:p>
            </p:txBody>
          </p:sp>
        </mc:Fallback>
      </mc:AlternateContent>
      <p:cxnSp>
        <p:nvCxnSpPr>
          <p:cNvPr id="158" name="Straight Arrow Connector 157">
            <a:extLst>
              <a:ext uri="{FF2B5EF4-FFF2-40B4-BE49-F238E27FC236}">
                <a16:creationId xmlns:a16="http://schemas.microsoft.com/office/drawing/2014/main" id="{BC999640-8E38-44EA-B90D-4FFD063687F5}"/>
              </a:ext>
            </a:extLst>
          </p:cNvPr>
          <p:cNvCxnSpPr>
            <a:cxnSpLocks/>
            <a:stCxn id="155" idx="7"/>
            <a:endCxn id="156" idx="1"/>
          </p:cNvCxnSpPr>
          <p:nvPr/>
        </p:nvCxnSpPr>
        <p:spPr bwMode="gray">
          <a:xfrm flipV="1">
            <a:off x="8314502" y="4407502"/>
            <a:ext cx="514968" cy="1"/>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9" name="Straight Arrow Connector 158">
            <a:extLst>
              <a:ext uri="{FF2B5EF4-FFF2-40B4-BE49-F238E27FC236}">
                <a16:creationId xmlns:a16="http://schemas.microsoft.com/office/drawing/2014/main" id="{E7983361-85EC-413A-9A36-181925757708}"/>
              </a:ext>
            </a:extLst>
          </p:cNvPr>
          <p:cNvCxnSpPr>
            <a:cxnSpLocks/>
            <a:stCxn id="156" idx="3"/>
            <a:endCxn id="155" idx="5"/>
          </p:cNvCxnSpPr>
          <p:nvPr/>
        </p:nvCxnSpPr>
        <p:spPr bwMode="gray">
          <a:xfrm flipH="1">
            <a:off x="8314502" y="4854668"/>
            <a:ext cx="514968" cy="1"/>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0" name="Straight Arrow Connector 159">
            <a:extLst>
              <a:ext uri="{FF2B5EF4-FFF2-40B4-BE49-F238E27FC236}">
                <a16:creationId xmlns:a16="http://schemas.microsoft.com/office/drawing/2014/main" id="{7255521C-5CC8-474D-9618-B9FF71E56363}"/>
              </a:ext>
            </a:extLst>
          </p:cNvPr>
          <p:cNvCxnSpPr>
            <a:cxnSpLocks/>
            <a:stCxn id="156" idx="0"/>
            <a:endCxn id="157" idx="5"/>
          </p:cNvCxnSpPr>
          <p:nvPr/>
        </p:nvCxnSpPr>
        <p:spPr bwMode="gray">
          <a:xfrm flipH="1" flipV="1">
            <a:off x="8747175" y="3909996"/>
            <a:ext cx="311921" cy="404895"/>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2" name="Straight Arrow Connector 161">
            <a:extLst>
              <a:ext uri="{FF2B5EF4-FFF2-40B4-BE49-F238E27FC236}">
                <a16:creationId xmlns:a16="http://schemas.microsoft.com/office/drawing/2014/main" id="{DA6136CA-2845-45DC-89CD-C29A36C72FC0}"/>
              </a:ext>
            </a:extLst>
          </p:cNvPr>
          <p:cNvCxnSpPr>
            <a:cxnSpLocks/>
            <a:stCxn id="150" idx="4"/>
            <a:endCxn id="157" idx="0"/>
          </p:cNvCxnSpPr>
          <p:nvPr/>
        </p:nvCxnSpPr>
        <p:spPr bwMode="gray">
          <a:xfrm>
            <a:off x="8504730" y="2990173"/>
            <a:ext cx="12819" cy="380046"/>
          </a:xfrm>
          <a:prstGeom prst="straightConnector1">
            <a:avLst/>
          </a:pr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3" name="Connector: Elbow 162">
            <a:extLst>
              <a:ext uri="{FF2B5EF4-FFF2-40B4-BE49-F238E27FC236}">
                <a16:creationId xmlns:a16="http://schemas.microsoft.com/office/drawing/2014/main" id="{FC0BCC45-6C6C-4BED-A864-9EF39B077A3D}"/>
              </a:ext>
            </a:extLst>
          </p:cNvPr>
          <p:cNvCxnSpPr>
            <a:cxnSpLocks/>
            <a:stCxn id="157" idx="2"/>
            <a:endCxn id="148" idx="3"/>
          </p:cNvCxnSpPr>
          <p:nvPr/>
        </p:nvCxnSpPr>
        <p:spPr bwMode="gray">
          <a:xfrm rot="10800000">
            <a:off x="7729599" y="2016475"/>
            <a:ext cx="463211" cy="1669939"/>
          </a:xfrm>
          <a:prstGeom prst="bentConnector2">
            <a:avLst/>
          </a:pr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4" name="Connector: Elbow 163">
            <a:extLst>
              <a:ext uri="{FF2B5EF4-FFF2-40B4-BE49-F238E27FC236}">
                <a16:creationId xmlns:a16="http://schemas.microsoft.com/office/drawing/2014/main" id="{D5B8F032-33AE-46AE-AE86-720A60BD689B}"/>
              </a:ext>
            </a:extLst>
          </p:cNvPr>
          <p:cNvCxnSpPr>
            <a:cxnSpLocks/>
            <a:stCxn id="155" idx="4"/>
            <a:endCxn id="148" idx="0"/>
          </p:cNvCxnSpPr>
          <p:nvPr/>
        </p:nvCxnSpPr>
        <p:spPr bwMode="gray">
          <a:xfrm rot="5400000" flipH="1">
            <a:off x="6286758" y="3149163"/>
            <a:ext cx="3470583" cy="125652"/>
          </a:xfrm>
          <a:prstGeom prst="bentConnector5">
            <a:avLst>
              <a:gd name="adj1" fmla="val -6587"/>
              <a:gd name="adj2" fmla="val 540375"/>
              <a:gd name="adj3" fmla="val 106587"/>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5" name="Straight Arrow Connector 164">
            <a:extLst>
              <a:ext uri="{FF2B5EF4-FFF2-40B4-BE49-F238E27FC236}">
                <a16:creationId xmlns:a16="http://schemas.microsoft.com/office/drawing/2014/main" id="{28D14570-1CEF-4BDF-9BF8-0480EB30B818}"/>
              </a:ext>
            </a:extLst>
          </p:cNvPr>
          <p:cNvCxnSpPr>
            <a:cxnSpLocks/>
            <a:stCxn id="157" idx="3"/>
            <a:endCxn id="155" idx="0"/>
          </p:cNvCxnSpPr>
          <p:nvPr/>
        </p:nvCxnSpPr>
        <p:spPr bwMode="gray">
          <a:xfrm flipH="1">
            <a:off x="8084876" y="3909996"/>
            <a:ext cx="203047" cy="404896"/>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6" name="Connector: Elbow 165">
            <a:extLst>
              <a:ext uri="{FF2B5EF4-FFF2-40B4-BE49-F238E27FC236}">
                <a16:creationId xmlns:a16="http://schemas.microsoft.com/office/drawing/2014/main" id="{835DEC03-1AC6-48E6-9E4B-25E3CE809340}"/>
              </a:ext>
            </a:extLst>
          </p:cNvPr>
          <p:cNvCxnSpPr>
            <a:cxnSpLocks/>
            <a:stCxn id="148" idx="2"/>
            <a:endCxn id="155" idx="2"/>
          </p:cNvCxnSpPr>
          <p:nvPr/>
        </p:nvCxnSpPr>
        <p:spPr bwMode="gray">
          <a:xfrm rot="10800000" flipH="1" flipV="1">
            <a:off x="7634484" y="1792890"/>
            <a:ext cx="125652" cy="2838195"/>
          </a:xfrm>
          <a:prstGeom prst="bentConnector3">
            <a:avLst>
              <a:gd name="adj1" fmla="val -74562"/>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67" name="Oval 166">
                <a:extLst>
                  <a:ext uri="{FF2B5EF4-FFF2-40B4-BE49-F238E27FC236}">
                    <a16:creationId xmlns:a16="http://schemas.microsoft.com/office/drawing/2014/main" id="{40CA8144-C5A4-46E6-8681-5F5521EA4B9B}"/>
                  </a:ext>
                </a:extLst>
              </p:cNvPr>
              <p:cNvSpPr/>
              <p:nvPr/>
            </p:nvSpPr>
            <p:spPr bwMode="gray">
              <a:xfrm>
                <a:off x="10054772" y="1492463"/>
                <a:ext cx="649480" cy="632388"/>
              </a:xfrm>
              <a:prstGeom prst="ellipse">
                <a:avLst/>
              </a:prstGeom>
              <a:solidFill>
                <a:schemeClr val="accent3">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𝒐</m:t>
                          </m:r>
                        </m:e>
                        <m:sub>
                          <m:r>
                            <a:rPr lang="en-US" sz="1600" b="1" i="1" dirty="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p:txBody>
          </p:sp>
        </mc:Choice>
        <mc:Fallback xmlns="">
          <p:sp>
            <p:nvSpPr>
              <p:cNvPr id="167" name="Oval 166">
                <a:extLst>
                  <a:ext uri="{FF2B5EF4-FFF2-40B4-BE49-F238E27FC236}">
                    <a16:creationId xmlns:a16="http://schemas.microsoft.com/office/drawing/2014/main" id="{40CA8144-C5A4-46E6-8681-5F5521EA4B9B}"/>
                  </a:ext>
                </a:extLst>
              </p:cNvPr>
              <p:cNvSpPr>
                <a:spLocks noRot="1" noChangeAspect="1" noMove="1" noResize="1" noEditPoints="1" noAdjustHandles="1" noChangeArrowheads="1" noChangeShapeType="1" noTextEdit="1"/>
              </p:cNvSpPr>
              <p:nvPr/>
            </p:nvSpPr>
            <p:spPr bwMode="gray">
              <a:xfrm>
                <a:off x="10054772" y="1492463"/>
                <a:ext cx="649480" cy="632388"/>
              </a:xfrm>
              <a:prstGeom prst="ellipse">
                <a:avLst/>
              </a:prstGeom>
              <a:blipFill>
                <a:blip r:embed="rId31"/>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Oval 167">
                <a:extLst>
                  <a:ext uri="{FF2B5EF4-FFF2-40B4-BE49-F238E27FC236}">
                    <a16:creationId xmlns:a16="http://schemas.microsoft.com/office/drawing/2014/main" id="{9999EFCF-8410-4656-AA81-49FCB45F395C}"/>
                  </a:ext>
                </a:extLst>
              </p:cNvPr>
              <p:cNvSpPr/>
              <p:nvPr/>
            </p:nvSpPr>
            <p:spPr bwMode="gray">
              <a:xfrm>
                <a:off x="11145784" y="1492463"/>
                <a:ext cx="649480" cy="632388"/>
              </a:xfrm>
              <a:prstGeom prst="ellipse">
                <a:avLst/>
              </a:prstGeom>
              <a:solidFill>
                <a:schemeClr val="accent3">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𝒅</m:t>
                          </m:r>
                        </m:e>
                        <m:sub>
                          <m:r>
                            <a:rPr lang="en-US" sz="1600" b="1" i="1" dirty="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p:txBody>
          </p:sp>
        </mc:Choice>
        <mc:Fallback xmlns="">
          <p:sp>
            <p:nvSpPr>
              <p:cNvPr id="168" name="Oval 167">
                <a:extLst>
                  <a:ext uri="{FF2B5EF4-FFF2-40B4-BE49-F238E27FC236}">
                    <a16:creationId xmlns:a16="http://schemas.microsoft.com/office/drawing/2014/main" id="{9999EFCF-8410-4656-AA81-49FCB45F395C}"/>
                  </a:ext>
                </a:extLst>
              </p:cNvPr>
              <p:cNvSpPr>
                <a:spLocks noRot="1" noChangeAspect="1" noMove="1" noResize="1" noEditPoints="1" noAdjustHandles="1" noChangeArrowheads="1" noChangeShapeType="1" noTextEdit="1"/>
              </p:cNvSpPr>
              <p:nvPr/>
            </p:nvSpPr>
            <p:spPr bwMode="gray">
              <a:xfrm>
                <a:off x="11145784" y="1492463"/>
                <a:ext cx="649480" cy="632388"/>
              </a:xfrm>
              <a:prstGeom prst="ellipse">
                <a:avLst/>
              </a:prstGeom>
              <a:blipFill>
                <a:blip r:embed="rId32"/>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Oval 168">
                <a:extLst>
                  <a:ext uri="{FF2B5EF4-FFF2-40B4-BE49-F238E27FC236}">
                    <a16:creationId xmlns:a16="http://schemas.microsoft.com/office/drawing/2014/main" id="{33FC2F0A-5F84-46D3-89D4-9BF8F8436445}"/>
                  </a:ext>
                </a:extLst>
              </p:cNvPr>
              <p:cNvSpPr/>
              <p:nvPr/>
            </p:nvSpPr>
            <p:spPr bwMode="gray">
              <a:xfrm>
                <a:off x="10600278" y="2373551"/>
                <a:ext cx="649480" cy="632388"/>
              </a:xfrm>
              <a:prstGeom prst="ellipse">
                <a:avLst/>
              </a:prstGeom>
              <a:solidFill>
                <a:schemeClr val="accent3">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𝒖</m:t>
                          </m:r>
                        </m:e>
                        <m:sub>
                          <m:r>
                            <a:rPr lang="en-US" sz="1600" b="1" i="1" dirty="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p:txBody>
          </p:sp>
        </mc:Choice>
        <mc:Fallback xmlns="">
          <p:sp>
            <p:nvSpPr>
              <p:cNvPr id="169" name="Oval 168">
                <a:extLst>
                  <a:ext uri="{FF2B5EF4-FFF2-40B4-BE49-F238E27FC236}">
                    <a16:creationId xmlns:a16="http://schemas.microsoft.com/office/drawing/2014/main" id="{33FC2F0A-5F84-46D3-89D4-9BF8F8436445}"/>
                  </a:ext>
                </a:extLst>
              </p:cNvPr>
              <p:cNvSpPr>
                <a:spLocks noRot="1" noChangeAspect="1" noMove="1" noResize="1" noEditPoints="1" noAdjustHandles="1" noChangeArrowheads="1" noChangeShapeType="1" noTextEdit="1"/>
              </p:cNvSpPr>
              <p:nvPr/>
            </p:nvSpPr>
            <p:spPr bwMode="gray">
              <a:xfrm>
                <a:off x="10600278" y="2373551"/>
                <a:ext cx="649480" cy="632388"/>
              </a:xfrm>
              <a:prstGeom prst="ellipse">
                <a:avLst/>
              </a:prstGeom>
              <a:blipFill>
                <a:blip r:embed="rId33"/>
                <a:stretch>
                  <a:fillRect/>
                </a:stretch>
              </a:blipFill>
              <a:ln>
                <a:solidFill>
                  <a:schemeClr val="bg2"/>
                </a:solidFill>
              </a:ln>
            </p:spPr>
            <p:txBody>
              <a:bodyPr/>
              <a:lstStyle/>
              <a:p>
                <a:r>
                  <a:rPr lang="en-US">
                    <a:noFill/>
                  </a:rPr>
                  <a:t> </a:t>
                </a:r>
              </a:p>
            </p:txBody>
          </p:sp>
        </mc:Fallback>
      </mc:AlternateContent>
      <p:cxnSp>
        <p:nvCxnSpPr>
          <p:cNvPr id="170" name="Straight Arrow Connector 169">
            <a:extLst>
              <a:ext uri="{FF2B5EF4-FFF2-40B4-BE49-F238E27FC236}">
                <a16:creationId xmlns:a16="http://schemas.microsoft.com/office/drawing/2014/main" id="{5570D5D6-3432-4ED9-9224-2E9ED6F2BC10}"/>
              </a:ext>
            </a:extLst>
          </p:cNvPr>
          <p:cNvCxnSpPr>
            <a:cxnSpLocks/>
            <a:stCxn id="167" idx="7"/>
            <a:endCxn id="168" idx="1"/>
          </p:cNvCxnSpPr>
          <p:nvPr/>
        </p:nvCxnSpPr>
        <p:spPr bwMode="gray">
          <a:xfrm>
            <a:off x="10609138" y="1585074"/>
            <a:ext cx="631760" cy="0"/>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1" name="Straight Arrow Connector 170">
            <a:extLst>
              <a:ext uri="{FF2B5EF4-FFF2-40B4-BE49-F238E27FC236}">
                <a16:creationId xmlns:a16="http://schemas.microsoft.com/office/drawing/2014/main" id="{4326F61A-C956-4661-AEC9-9A5319DA1357}"/>
              </a:ext>
            </a:extLst>
          </p:cNvPr>
          <p:cNvCxnSpPr>
            <a:cxnSpLocks/>
            <a:stCxn id="168" idx="3"/>
            <a:endCxn id="167" idx="5"/>
          </p:cNvCxnSpPr>
          <p:nvPr/>
        </p:nvCxnSpPr>
        <p:spPr bwMode="gray">
          <a:xfrm flipH="1">
            <a:off x="10609138" y="2032240"/>
            <a:ext cx="631760" cy="0"/>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2" name="Straight Arrow Connector 171">
            <a:extLst>
              <a:ext uri="{FF2B5EF4-FFF2-40B4-BE49-F238E27FC236}">
                <a16:creationId xmlns:a16="http://schemas.microsoft.com/office/drawing/2014/main" id="{C253D7C6-981B-4839-BA07-8478130BCBB1}"/>
              </a:ext>
            </a:extLst>
          </p:cNvPr>
          <p:cNvCxnSpPr>
            <a:cxnSpLocks/>
            <a:stCxn id="168" idx="4"/>
            <a:endCxn id="169" idx="7"/>
          </p:cNvCxnSpPr>
          <p:nvPr/>
        </p:nvCxnSpPr>
        <p:spPr bwMode="gray">
          <a:xfrm flipH="1">
            <a:off x="11154644" y="2124851"/>
            <a:ext cx="315880" cy="341311"/>
          </a:xfrm>
          <a:prstGeom prst="straightConnector1">
            <a:avLst/>
          </a:prstGeom>
          <a:ln w="1905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3" name="Straight Arrow Connector 172">
            <a:extLst>
              <a:ext uri="{FF2B5EF4-FFF2-40B4-BE49-F238E27FC236}">
                <a16:creationId xmlns:a16="http://schemas.microsoft.com/office/drawing/2014/main" id="{EFA68854-525A-487E-828A-72EDAE3C5706}"/>
              </a:ext>
            </a:extLst>
          </p:cNvPr>
          <p:cNvCxnSpPr>
            <a:cxnSpLocks/>
            <a:stCxn id="169" idx="1"/>
            <a:endCxn id="167" idx="4"/>
          </p:cNvCxnSpPr>
          <p:nvPr/>
        </p:nvCxnSpPr>
        <p:spPr bwMode="gray">
          <a:xfrm flipH="1" flipV="1">
            <a:off x="10379512" y="2124851"/>
            <a:ext cx="315880" cy="341311"/>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74" name="Oval 173">
                <a:extLst>
                  <a:ext uri="{FF2B5EF4-FFF2-40B4-BE49-F238E27FC236}">
                    <a16:creationId xmlns:a16="http://schemas.microsoft.com/office/drawing/2014/main" id="{89611597-21C1-4595-B7F6-1F17B3F58DBD}"/>
                  </a:ext>
                </a:extLst>
              </p:cNvPr>
              <p:cNvSpPr/>
              <p:nvPr/>
            </p:nvSpPr>
            <p:spPr bwMode="gray">
              <a:xfrm>
                <a:off x="10180424" y="4330658"/>
                <a:ext cx="649480" cy="632388"/>
              </a:xfrm>
              <a:prstGeom prst="ellipse">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𝒐</m:t>
                          </m:r>
                        </m:e>
                        <m:sub>
                          <m:r>
                            <a:rPr lang="en-US" sz="1600" b="1" i="1" dirty="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p:txBody>
          </p:sp>
        </mc:Choice>
        <mc:Fallback xmlns="">
          <p:sp>
            <p:nvSpPr>
              <p:cNvPr id="174" name="Oval 173">
                <a:extLst>
                  <a:ext uri="{FF2B5EF4-FFF2-40B4-BE49-F238E27FC236}">
                    <a16:creationId xmlns:a16="http://schemas.microsoft.com/office/drawing/2014/main" id="{89611597-21C1-4595-B7F6-1F17B3F58DBD}"/>
                  </a:ext>
                </a:extLst>
              </p:cNvPr>
              <p:cNvSpPr>
                <a:spLocks noRot="1" noChangeAspect="1" noMove="1" noResize="1" noEditPoints="1" noAdjustHandles="1" noChangeArrowheads="1" noChangeShapeType="1" noTextEdit="1"/>
              </p:cNvSpPr>
              <p:nvPr/>
            </p:nvSpPr>
            <p:spPr bwMode="gray">
              <a:xfrm>
                <a:off x="10180424" y="4330658"/>
                <a:ext cx="649480" cy="632388"/>
              </a:xfrm>
              <a:prstGeom prst="ellipse">
                <a:avLst/>
              </a:prstGeom>
              <a:blipFill>
                <a:blip r:embed="rId34"/>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Oval 174">
                <a:extLst>
                  <a:ext uri="{FF2B5EF4-FFF2-40B4-BE49-F238E27FC236}">
                    <a16:creationId xmlns:a16="http://schemas.microsoft.com/office/drawing/2014/main" id="{A84028CC-31C9-4F66-80A0-E8237DE84D20}"/>
                  </a:ext>
                </a:extLst>
              </p:cNvPr>
              <p:cNvSpPr/>
              <p:nvPr/>
            </p:nvSpPr>
            <p:spPr bwMode="gray">
              <a:xfrm>
                <a:off x="11154644" y="4330657"/>
                <a:ext cx="649480" cy="632388"/>
              </a:xfrm>
              <a:prstGeom prst="ellipse">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𝒅</m:t>
                          </m:r>
                        </m:e>
                        <m:sub>
                          <m:r>
                            <a:rPr lang="en-US" sz="1600" b="1" i="1" dirty="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p:txBody>
          </p:sp>
        </mc:Choice>
        <mc:Fallback xmlns="">
          <p:sp>
            <p:nvSpPr>
              <p:cNvPr id="175" name="Oval 174">
                <a:extLst>
                  <a:ext uri="{FF2B5EF4-FFF2-40B4-BE49-F238E27FC236}">
                    <a16:creationId xmlns:a16="http://schemas.microsoft.com/office/drawing/2014/main" id="{A84028CC-31C9-4F66-80A0-E8237DE84D20}"/>
                  </a:ext>
                </a:extLst>
              </p:cNvPr>
              <p:cNvSpPr>
                <a:spLocks noRot="1" noChangeAspect="1" noMove="1" noResize="1" noEditPoints="1" noAdjustHandles="1" noChangeArrowheads="1" noChangeShapeType="1" noTextEdit="1"/>
              </p:cNvSpPr>
              <p:nvPr/>
            </p:nvSpPr>
            <p:spPr bwMode="gray">
              <a:xfrm>
                <a:off x="11154644" y="4330657"/>
                <a:ext cx="649480" cy="632388"/>
              </a:xfrm>
              <a:prstGeom prst="ellipse">
                <a:avLst/>
              </a:prstGeom>
              <a:blipFill>
                <a:blip r:embed="rId35"/>
                <a:stretch>
                  <a:fillRect/>
                </a:stretch>
              </a:blipFill>
              <a:ln>
                <a:solidFill>
                  <a:schemeClr val="bg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Oval 175">
                <a:extLst>
                  <a:ext uri="{FF2B5EF4-FFF2-40B4-BE49-F238E27FC236}">
                    <a16:creationId xmlns:a16="http://schemas.microsoft.com/office/drawing/2014/main" id="{FAAEDE83-7355-4821-95C6-6F9D7F330B8B}"/>
                  </a:ext>
                </a:extLst>
              </p:cNvPr>
              <p:cNvSpPr/>
              <p:nvPr/>
            </p:nvSpPr>
            <p:spPr bwMode="gray">
              <a:xfrm>
                <a:off x="10613097" y="3385985"/>
                <a:ext cx="649480" cy="632388"/>
              </a:xfrm>
              <a:prstGeom prst="ellipse">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600" b="1" i="1" dirty="0" smtClean="0">
                          <a:solidFill>
                            <a:sysClr val="windowText" lastClr="000000"/>
                          </a:solidFill>
                          <a:latin typeface="Cambria Math" panose="02040503050406030204" pitchFamily="18" charset="0"/>
                        </a:rPr>
                        <m:t>𝑺</m:t>
                      </m:r>
                      <m:sSub>
                        <m:sSubPr>
                          <m:ctrlPr>
                            <a:rPr lang="en-US" sz="1600" b="1" i="1" dirty="0" smtClean="0">
                              <a:solidFill>
                                <a:sysClr val="windowText" lastClr="000000"/>
                              </a:solidFill>
                              <a:latin typeface="Cambria Math" panose="02040503050406030204" pitchFamily="18" charset="0"/>
                            </a:rPr>
                          </m:ctrlPr>
                        </m:sSubPr>
                        <m:e>
                          <m:r>
                            <a:rPr lang="en-US" sz="1600" b="1" i="1" dirty="0" smtClean="0">
                              <a:solidFill>
                                <a:sysClr val="windowText" lastClr="000000"/>
                              </a:solidFill>
                              <a:latin typeface="Cambria Math" panose="02040503050406030204" pitchFamily="18" charset="0"/>
                            </a:rPr>
                            <m:t>𝒖</m:t>
                          </m:r>
                        </m:e>
                        <m:sub>
                          <m:r>
                            <a:rPr lang="en-US" sz="1600" b="1" i="1" dirty="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p:txBody>
          </p:sp>
        </mc:Choice>
        <mc:Fallback xmlns="">
          <p:sp>
            <p:nvSpPr>
              <p:cNvPr id="176" name="Oval 175">
                <a:extLst>
                  <a:ext uri="{FF2B5EF4-FFF2-40B4-BE49-F238E27FC236}">
                    <a16:creationId xmlns:a16="http://schemas.microsoft.com/office/drawing/2014/main" id="{FAAEDE83-7355-4821-95C6-6F9D7F330B8B}"/>
                  </a:ext>
                </a:extLst>
              </p:cNvPr>
              <p:cNvSpPr>
                <a:spLocks noRot="1" noChangeAspect="1" noMove="1" noResize="1" noEditPoints="1" noAdjustHandles="1" noChangeArrowheads="1" noChangeShapeType="1" noTextEdit="1"/>
              </p:cNvSpPr>
              <p:nvPr/>
            </p:nvSpPr>
            <p:spPr bwMode="gray">
              <a:xfrm>
                <a:off x="10613097" y="3385985"/>
                <a:ext cx="649480" cy="632388"/>
              </a:xfrm>
              <a:prstGeom prst="ellipse">
                <a:avLst/>
              </a:prstGeom>
              <a:blipFill>
                <a:blip r:embed="rId36"/>
                <a:stretch>
                  <a:fillRect/>
                </a:stretch>
              </a:blipFill>
              <a:ln>
                <a:solidFill>
                  <a:schemeClr val="bg2"/>
                </a:solidFill>
              </a:ln>
            </p:spPr>
            <p:txBody>
              <a:bodyPr/>
              <a:lstStyle/>
              <a:p>
                <a:r>
                  <a:rPr lang="en-US">
                    <a:noFill/>
                  </a:rPr>
                  <a:t> </a:t>
                </a:r>
              </a:p>
            </p:txBody>
          </p:sp>
        </mc:Fallback>
      </mc:AlternateContent>
      <p:cxnSp>
        <p:nvCxnSpPr>
          <p:cNvPr id="177" name="Straight Arrow Connector 176">
            <a:extLst>
              <a:ext uri="{FF2B5EF4-FFF2-40B4-BE49-F238E27FC236}">
                <a16:creationId xmlns:a16="http://schemas.microsoft.com/office/drawing/2014/main" id="{8A4D5EEE-8FA5-43F0-A93F-7D36F7EBA1FF}"/>
              </a:ext>
            </a:extLst>
          </p:cNvPr>
          <p:cNvCxnSpPr>
            <a:cxnSpLocks/>
            <a:stCxn id="174" idx="7"/>
            <a:endCxn id="175" idx="1"/>
          </p:cNvCxnSpPr>
          <p:nvPr/>
        </p:nvCxnSpPr>
        <p:spPr bwMode="gray">
          <a:xfrm flipV="1">
            <a:off x="10734790" y="4423268"/>
            <a:ext cx="514968" cy="1"/>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8" name="Straight Arrow Connector 177">
            <a:extLst>
              <a:ext uri="{FF2B5EF4-FFF2-40B4-BE49-F238E27FC236}">
                <a16:creationId xmlns:a16="http://schemas.microsoft.com/office/drawing/2014/main" id="{9F6F72CB-FFEE-4DA9-80C6-BB72B9EF3120}"/>
              </a:ext>
            </a:extLst>
          </p:cNvPr>
          <p:cNvCxnSpPr>
            <a:cxnSpLocks/>
            <a:stCxn id="175" idx="3"/>
            <a:endCxn id="174" idx="5"/>
          </p:cNvCxnSpPr>
          <p:nvPr/>
        </p:nvCxnSpPr>
        <p:spPr bwMode="gray">
          <a:xfrm flipH="1">
            <a:off x="10734790" y="4870434"/>
            <a:ext cx="514968" cy="1"/>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9" name="Straight Arrow Connector 178">
            <a:extLst>
              <a:ext uri="{FF2B5EF4-FFF2-40B4-BE49-F238E27FC236}">
                <a16:creationId xmlns:a16="http://schemas.microsoft.com/office/drawing/2014/main" id="{7C50EF7A-5542-4ABA-A6D5-B22B08AC23BD}"/>
              </a:ext>
            </a:extLst>
          </p:cNvPr>
          <p:cNvCxnSpPr>
            <a:cxnSpLocks/>
            <a:stCxn id="175" idx="0"/>
            <a:endCxn id="176" idx="5"/>
          </p:cNvCxnSpPr>
          <p:nvPr/>
        </p:nvCxnSpPr>
        <p:spPr bwMode="gray">
          <a:xfrm flipH="1" flipV="1">
            <a:off x="11167463" y="3925762"/>
            <a:ext cx="311921" cy="404895"/>
          </a:xfrm>
          <a:prstGeom prst="straightConnector1">
            <a:avLst/>
          </a:prstGeom>
          <a:ln w="1905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1" name="Straight Arrow Connector 180">
            <a:extLst>
              <a:ext uri="{FF2B5EF4-FFF2-40B4-BE49-F238E27FC236}">
                <a16:creationId xmlns:a16="http://schemas.microsoft.com/office/drawing/2014/main" id="{994166D4-C951-40A6-9C5F-D4643DE2C446}"/>
              </a:ext>
            </a:extLst>
          </p:cNvPr>
          <p:cNvCxnSpPr>
            <a:cxnSpLocks/>
            <a:stCxn id="169" idx="4"/>
            <a:endCxn id="176" idx="0"/>
          </p:cNvCxnSpPr>
          <p:nvPr/>
        </p:nvCxnSpPr>
        <p:spPr bwMode="gray">
          <a:xfrm>
            <a:off x="10925018" y="3005939"/>
            <a:ext cx="12819" cy="380046"/>
          </a:xfrm>
          <a:prstGeom prst="straightConnector1">
            <a:avLst/>
          </a:prstGeom>
          <a:ln w="1905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2" name="Connector: Elbow 181">
            <a:extLst>
              <a:ext uri="{FF2B5EF4-FFF2-40B4-BE49-F238E27FC236}">
                <a16:creationId xmlns:a16="http://schemas.microsoft.com/office/drawing/2014/main" id="{AD62170E-7207-42E8-B0D4-44EE3350E1E0}"/>
              </a:ext>
            </a:extLst>
          </p:cNvPr>
          <p:cNvCxnSpPr>
            <a:cxnSpLocks/>
            <a:stCxn id="176" idx="2"/>
            <a:endCxn id="167" idx="3"/>
          </p:cNvCxnSpPr>
          <p:nvPr/>
        </p:nvCxnSpPr>
        <p:spPr bwMode="gray">
          <a:xfrm rot="10800000">
            <a:off x="10149887" y="2032241"/>
            <a:ext cx="463211" cy="1669939"/>
          </a:xfrm>
          <a:prstGeom prst="bentConnector2">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3" name="Connector: Elbow 182">
            <a:extLst>
              <a:ext uri="{FF2B5EF4-FFF2-40B4-BE49-F238E27FC236}">
                <a16:creationId xmlns:a16="http://schemas.microsoft.com/office/drawing/2014/main" id="{5B3F8CC7-80EC-40D4-A9CB-08D78D7B885A}"/>
              </a:ext>
            </a:extLst>
          </p:cNvPr>
          <p:cNvCxnSpPr>
            <a:cxnSpLocks/>
            <a:stCxn id="174" idx="4"/>
            <a:endCxn id="167" idx="0"/>
          </p:cNvCxnSpPr>
          <p:nvPr/>
        </p:nvCxnSpPr>
        <p:spPr bwMode="gray">
          <a:xfrm rot="5400000" flipH="1">
            <a:off x="8707046" y="3164929"/>
            <a:ext cx="3470583" cy="125652"/>
          </a:xfrm>
          <a:prstGeom prst="bentConnector5">
            <a:avLst>
              <a:gd name="adj1" fmla="val -6587"/>
              <a:gd name="adj2" fmla="val 504583"/>
              <a:gd name="adj3" fmla="val 106587"/>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4" name="Straight Arrow Connector 183">
            <a:extLst>
              <a:ext uri="{FF2B5EF4-FFF2-40B4-BE49-F238E27FC236}">
                <a16:creationId xmlns:a16="http://schemas.microsoft.com/office/drawing/2014/main" id="{9F3DE30F-DBE6-4328-8FF9-BF7FEE0E3CDF}"/>
              </a:ext>
            </a:extLst>
          </p:cNvPr>
          <p:cNvCxnSpPr>
            <a:cxnSpLocks/>
            <a:stCxn id="176" idx="3"/>
            <a:endCxn id="174" idx="0"/>
          </p:cNvCxnSpPr>
          <p:nvPr/>
        </p:nvCxnSpPr>
        <p:spPr bwMode="gray">
          <a:xfrm flipH="1">
            <a:off x="10505164" y="3925762"/>
            <a:ext cx="203047" cy="404896"/>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5" name="Connector: Elbow 184">
            <a:extLst>
              <a:ext uri="{FF2B5EF4-FFF2-40B4-BE49-F238E27FC236}">
                <a16:creationId xmlns:a16="http://schemas.microsoft.com/office/drawing/2014/main" id="{4D7A4D4E-2B2C-4066-9DFA-7AD6C186F94F}"/>
              </a:ext>
            </a:extLst>
          </p:cNvPr>
          <p:cNvCxnSpPr>
            <a:cxnSpLocks/>
            <a:stCxn id="167" idx="2"/>
            <a:endCxn id="174" idx="2"/>
          </p:cNvCxnSpPr>
          <p:nvPr/>
        </p:nvCxnSpPr>
        <p:spPr bwMode="gray">
          <a:xfrm rot="10800000" flipH="1" flipV="1">
            <a:off x="10054772" y="1808656"/>
            <a:ext cx="125652" cy="2838195"/>
          </a:xfrm>
          <a:prstGeom prst="bentConnector3">
            <a:avLst>
              <a:gd name="adj1" fmla="val -62632"/>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5" name="Connector: Elbow 194">
            <a:extLst>
              <a:ext uri="{FF2B5EF4-FFF2-40B4-BE49-F238E27FC236}">
                <a16:creationId xmlns:a16="http://schemas.microsoft.com/office/drawing/2014/main" id="{AF5CACD5-4B59-45E5-B086-6D7A15E6D4DC}"/>
              </a:ext>
            </a:extLst>
          </p:cNvPr>
          <p:cNvCxnSpPr>
            <a:cxnSpLocks/>
            <a:stCxn id="168" idx="6"/>
            <a:endCxn id="175" idx="6"/>
          </p:cNvCxnSpPr>
          <p:nvPr/>
        </p:nvCxnSpPr>
        <p:spPr bwMode="gray">
          <a:xfrm>
            <a:off x="11795264" y="1808657"/>
            <a:ext cx="8860" cy="2838194"/>
          </a:xfrm>
          <a:prstGeom prst="bentConnector3">
            <a:avLst>
              <a:gd name="adj1" fmla="val 2680135"/>
            </a:avLst>
          </a:prstGeom>
          <a:ln w="1905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8" name="Connector: Elbow 197">
            <a:extLst>
              <a:ext uri="{FF2B5EF4-FFF2-40B4-BE49-F238E27FC236}">
                <a16:creationId xmlns:a16="http://schemas.microsoft.com/office/drawing/2014/main" id="{63D6E1EE-99DC-4699-87FF-194AA51E4EE1}"/>
              </a:ext>
            </a:extLst>
          </p:cNvPr>
          <p:cNvCxnSpPr>
            <a:cxnSpLocks/>
            <a:stCxn id="149" idx="6"/>
            <a:endCxn id="156" idx="6"/>
          </p:cNvCxnSpPr>
          <p:nvPr/>
        </p:nvCxnSpPr>
        <p:spPr bwMode="gray">
          <a:xfrm>
            <a:off x="9374976" y="1792891"/>
            <a:ext cx="8860" cy="2838194"/>
          </a:xfrm>
          <a:prstGeom prst="bentConnector3">
            <a:avLst>
              <a:gd name="adj1" fmla="val 2680135"/>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0088551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FB8B9-D987-428B-9DEF-11C4BFB32DC4}"/>
              </a:ext>
            </a:extLst>
          </p:cNvPr>
          <p:cNvSpPr>
            <a:spLocks noGrp="1"/>
          </p:cNvSpPr>
          <p:nvPr>
            <p:ph type="title"/>
          </p:nvPr>
        </p:nvSpPr>
        <p:spPr/>
        <p:txBody>
          <a:bodyPr/>
          <a:lstStyle/>
          <a:p>
            <a:r>
              <a:rPr lang="en-US" dirty="0"/>
              <a:t>Computation using a Markov Chain</a:t>
            </a:r>
          </a:p>
        </p:txBody>
      </p:sp>
      <p:sp>
        <p:nvSpPr>
          <p:cNvPr id="4" name="Slide Number Placeholder 3">
            <a:extLst>
              <a:ext uri="{FF2B5EF4-FFF2-40B4-BE49-F238E27FC236}">
                <a16:creationId xmlns:a16="http://schemas.microsoft.com/office/drawing/2014/main" id="{1588C119-C934-4DC8-AAC3-F4289A3B79AE}"/>
              </a:ext>
            </a:extLst>
          </p:cNvPr>
          <p:cNvSpPr>
            <a:spLocks noGrp="1"/>
          </p:cNvSpPr>
          <p:nvPr>
            <p:ph type="sldNum" sz="quarter" idx="16"/>
          </p:nvPr>
        </p:nvSpPr>
        <p:spPr/>
        <p:txBody>
          <a:bodyPr/>
          <a:lstStyle/>
          <a:p>
            <a:fld id="{81561042-0DC2-4A04-AA50-F6D44EB20EBA}" type="slidenum">
              <a:rPr lang="en-US" smtClean="0"/>
              <a:t>99</a:t>
            </a:fld>
            <a:endParaRPr lang="en-US"/>
          </a:p>
        </p:txBody>
      </p:sp>
      <p:sp>
        <p:nvSpPr>
          <p:cNvPr id="5" name="Oval 4">
            <a:extLst>
              <a:ext uri="{FF2B5EF4-FFF2-40B4-BE49-F238E27FC236}">
                <a16:creationId xmlns:a16="http://schemas.microsoft.com/office/drawing/2014/main" id="{045B8D85-2079-495C-BD8A-FAC474439ADC}"/>
              </a:ext>
            </a:extLst>
          </p:cNvPr>
          <p:cNvSpPr/>
          <p:nvPr/>
        </p:nvSpPr>
        <p:spPr bwMode="gray">
          <a:xfrm>
            <a:off x="393340" y="1215955"/>
            <a:ext cx="713232" cy="713232"/>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6" name="Oval 5">
            <a:extLst>
              <a:ext uri="{FF2B5EF4-FFF2-40B4-BE49-F238E27FC236}">
                <a16:creationId xmlns:a16="http://schemas.microsoft.com/office/drawing/2014/main" id="{742E8C4A-87D6-46CA-BC7E-4E38B159917E}"/>
              </a:ext>
            </a:extLst>
          </p:cNvPr>
          <p:cNvSpPr/>
          <p:nvPr/>
        </p:nvSpPr>
        <p:spPr bwMode="gray">
          <a:xfrm>
            <a:off x="393340" y="2476233"/>
            <a:ext cx="713232" cy="713232"/>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7" name="Straight Arrow Connector 6">
            <a:extLst>
              <a:ext uri="{FF2B5EF4-FFF2-40B4-BE49-F238E27FC236}">
                <a16:creationId xmlns:a16="http://schemas.microsoft.com/office/drawing/2014/main" id="{7DA2FE09-D3EE-4D2B-AB55-77AABBCF2C39}"/>
              </a:ext>
            </a:extLst>
          </p:cNvPr>
          <p:cNvCxnSpPr>
            <a:cxnSpLocks/>
            <a:stCxn id="5" idx="4"/>
            <a:endCxn id="6" idx="0"/>
          </p:cNvCxnSpPr>
          <p:nvPr/>
        </p:nvCxnSpPr>
        <p:spPr bwMode="gray">
          <a:xfrm>
            <a:off x="749956" y="1929187"/>
            <a:ext cx="0" cy="547046"/>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ACF9DBDF-E26B-4391-B6FC-B71D32500A72}"/>
              </a:ext>
            </a:extLst>
          </p:cNvPr>
          <p:cNvSpPr/>
          <p:nvPr/>
        </p:nvSpPr>
        <p:spPr bwMode="gray">
          <a:xfrm>
            <a:off x="1802700" y="2476233"/>
            <a:ext cx="713232" cy="711595"/>
          </a:xfrm>
          <a:prstGeom prst="ellipse">
            <a:avLst/>
          </a:prstGeom>
          <a:solidFill>
            <a:schemeClr val="tx1">
              <a:lumMod val="10000"/>
              <a:lumOff val="9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9" name="Oval 8">
            <a:extLst>
              <a:ext uri="{FF2B5EF4-FFF2-40B4-BE49-F238E27FC236}">
                <a16:creationId xmlns:a16="http://schemas.microsoft.com/office/drawing/2014/main" id="{E52D5496-4901-4489-8676-05F6FCBA6C19}"/>
              </a:ext>
            </a:extLst>
          </p:cNvPr>
          <p:cNvSpPr/>
          <p:nvPr/>
        </p:nvSpPr>
        <p:spPr bwMode="gray">
          <a:xfrm>
            <a:off x="1802701" y="1215955"/>
            <a:ext cx="713232" cy="713232"/>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10" name="Straight Arrow Connector 9">
            <a:extLst>
              <a:ext uri="{FF2B5EF4-FFF2-40B4-BE49-F238E27FC236}">
                <a16:creationId xmlns:a16="http://schemas.microsoft.com/office/drawing/2014/main" id="{E524AE2B-541C-4D53-872C-57C4552204BE}"/>
              </a:ext>
            </a:extLst>
          </p:cNvPr>
          <p:cNvCxnSpPr>
            <a:cxnSpLocks/>
            <a:stCxn id="6" idx="6"/>
            <a:endCxn id="8" idx="2"/>
          </p:cNvCxnSpPr>
          <p:nvPr/>
        </p:nvCxnSpPr>
        <p:spPr bwMode="gray">
          <a:xfrm flipV="1">
            <a:off x="1106572" y="2832031"/>
            <a:ext cx="696128" cy="818"/>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27B60C2F-6280-474D-BE79-6F61A1B244EE}"/>
              </a:ext>
            </a:extLst>
          </p:cNvPr>
          <p:cNvCxnSpPr>
            <a:cxnSpLocks/>
            <a:stCxn id="9" idx="3"/>
            <a:endCxn id="6" idx="7"/>
          </p:cNvCxnSpPr>
          <p:nvPr/>
        </p:nvCxnSpPr>
        <p:spPr bwMode="gray">
          <a:xfrm flipH="1">
            <a:off x="1002122" y="1824737"/>
            <a:ext cx="905029" cy="755946"/>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AF294E51-33F4-4DF6-A279-111A15B7CA55}"/>
              </a:ext>
            </a:extLst>
          </p:cNvPr>
          <p:cNvCxnSpPr>
            <a:cxnSpLocks/>
            <a:stCxn id="5" idx="6"/>
            <a:endCxn id="9" idx="2"/>
          </p:cNvCxnSpPr>
          <p:nvPr/>
        </p:nvCxnSpPr>
        <p:spPr bwMode="gray">
          <a:xfrm>
            <a:off x="1106572" y="1572571"/>
            <a:ext cx="696129" cy="0"/>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CFCD1431-89FF-4B2B-AE8B-E18E8F13CB00}"/>
              </a:ext>
            </a:extLst>
          </p:cNvPr>
          <p:cNvCxnSpPr>
            <a:cxnSpLocks/>
            <a:stCxn id="9" idx="4"/>
            <a:endCxn id="8" idx="0"/>
          </p:cNvCxnSpPr>
          <p:nvPr/>
        </p:nvCxnSpPr>
        <p:spPr bwMode="gray">
          <a:xfrm flipH="1">
            <a:off x="2159316" y="1929187"/>
            <a:ext cx="1" cy="547046"/>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4CA33BE7-5B01-4484-A5ED-BEE76C8538FA}"/>
              </a:ext>
            </a:extLst>
          </p:cNvPr>
          <p:cNvCxnSpPr>
            <a:cxnSpLocks/>
            <a:stCxn id="6" idx="6"/>
            <a:endCxn id="9" idx="4"/>
          </p:cNvCxnSpPr>
          <p:nvPr/>
        </p:nvCxnSpPr>
        <p:spPr bwMode="gray">
          <a:xfrm flipV="1">
            <a:off x="1106572" y="1929187"/>
            <a:ext cx="1052745" cy="903662"/>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10" name="TextBox 4109">
                <a:extLst>
                  <a:ext uri="{FF2B5EF4-FFF2-40B4-BE49-F238E27FC236}">
                    <a16:creationId xmlns:a16="http://schemas.microsoft.com/office/drawing/2014/main" id="{D50A73AC-C3A8-44CE-8439-DE8D68F77FB8}"/>
                  </a:ext>
                </a:extLst>
              </p:cNvPr>
              <p:cNvSpPr txBox="1"/>
              <p:nvPr/>
            </p:nvSpPr>
            <p:spPr bwMode="gray">
              <a:xfrm>
                <a:off x="2636076" y="2168243"/>
                <a:ext cx="2512950" cy="1010889"/>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plcHide m:val="on"/>
                              <m:mcs>
                                <m:mc>
                                  <m:mcPr>
                                    <m:count m:val="3"/>
                                    <m:mcJc m:val="center"/>
                                  </m:mcPr>
                                </m:mc>
                              </m:mcs>
                              <m:ctrlPr>
                                <a:rPr lang="en-US" i="1" smtClean="0">
                                  <a:latin typeface="Cambria Math" panose="02040503050406030204" pitchFamily="18" charset="0"/>
                                </a:rPr>
                              </m:ctrlPr>
                            </m:mPr>
                            <m:mr>
                              <m:e>
                                <m:r>
                                  <a:rPr lang="en-US" b="0" i="1" smtClean="0">
                                    <a:latin typeface="Cambria Math" panose="02040503050406030204" pitchFamily="18" charset="0"/>
                                  </a:rPr>
                                  <m:t>0</m:t>
                                </m:r>
                              </m:e>
                              <m:e>
                                <m:r>
                                  <a:rPr lang="en-US" i="1" smtClean="0">
                                    <a:latin typeface="Cambria Math" panose="02040503050406030204" pitchFamily="18" charset="0"/>
                                  </a:rPr>
                                  <m:t>0</m:t>
                                </m:r>
                              </m:e>
                              <m:e>
                                <m:r>
                                  <a:rPr lang="en-US" b="0" i="1" smtClean="0">
                                    <a:latin typeface="Cambria Math" panose="02040503050406030204" pitchFamily="18" charset="0"/>
                                  </a:rPr>
                                  <m:t>0.5</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i="1" smtClean="0">
                                    <a:latin typeface="Cambria Math" panose="02040503050406030204" pitchFamily="18" charset="0"/>
                                  </a:rPr>
                                  <m:t>0</m:t>
                                </m:r>
                              </m:e>
                            </m:mr>
                            <m:mr>
                              <m:e>
                                <m:eqArr>
                                  <m:eqArrPr>
                                    <m:ctrlPr>
                                      <a:rPr lang="en-US" i="1" smtClean="0">
                                        <a:latin typeface="Cambria Math" panose="02040503050406030204" pitchFamily="18" charset="0"/>
                                      </a:rPr>
                                    </m:ctrlPr>
                                  </m:eqArrPr>
                                  <m:e>
                                    <m:r>
                                      <a:rPr lang="en-US" i="1" smtClean="0">
                                        <a:latin typeface="Cambria Math" panose="02040503050406030204" pitchFamily="18" charset="0"/>
                                      </a:rPr>
                                      <m:t>0</m:t>
                                    </m:r>
                                  </m:e>
                                  <m:e>
                                    <m:r>
                                      <a:rPr lang="en-US" b="0" i="1" smtClean="0">
                                        <a:latin typeface="Cambria Math" panose="02040503050406030204" pitchFamily="18" charset="0"/>
                                      </a:rPr>
                                      <m:t>0</m:t>
                                    </m:r>
                                  </m:e>
                                </m:eqArr>
                              </m:e>
                              <m:e>
                                <m:eqArr>
                                  <m:eqArrPr>
                                    <m:ctrlPr>
                                      <a:rPr lang="en-US" i="1" smtClean="0">
                                        <a:latin typeface="Cambria Math" panose="02040503050406030204" pitchFamily="18" charset="0"/>
                                      </a:rPr>
                                    </m:ctrlPr>
                                  </m:eqArrPr>
                                  <m:e>
                                    <m:r>
                                      <a:rPr lang="en-US" b="0" i="1" smtClean="0">
                                        <a:latin typeface="Cambria Math" panose="02040503050406030204" pitchFamily="18" charset="0"/>
                                      </a:rPr>
                                      <m:t>0.5</m:t>
                                    </m:r>
                                  </m:e>
                                  <m:e>
                                    <m:r>
                                      <a:rPr lang="en-US" b="0" i="1" smtClean="0">
                                        <a:latin typeface="Cambria Math" panose="02040503050406030204" pitchFamily="18" charset="0"/>
                                      </a:rPr>
                                      <m:t>0.5</m:t>
                                    </m:r>
                                  </m:e>
                                </m:eqArr>
                              </m:e>
                              <m:e>
                                <m:eqArr>
                                  <m:eqArrPr>
                                    <m:ctrlPr>
                                      <a:rPr lang="en-US" i="1" smtClean="0">
                                        <a:latin typeface="Cambria Math" panose="02040503050406030204" pitchFamily="18" charset="0"/>
                                      </a:rPr>
                                    </m:ctrlPr>
                                  </m:eqArrPr>
                                  <m:e>
                                    <m:r>
                                      <a:rPr lang="en-US" b="0" i="1" smtClean="0">
                                        <a:latin typeface="Cambria Math" panose="02040503050406030204" pitchFamily="18" charset="0"/>
                                      </a:rPr>
                                      <m:t>0</m:t>
                                    </m:r>
                                  </m:e>
                                  <m:e>
                                    <m:r>
                                      <a:rPr lang="en-US" b="0" i="1" smtClean="0">
                                        <a:latin typeface="Cambria Math" panose="02040503050406030204" pitchFamily="18" charset="0"/>
                                      </a:rPr>
                                      <m:t>0.5</m:t>
                                    </m:r>
                                  </m:e>
                                </m:eqArr>
                              </m:e>
                            </m:mr>
                          </m:m>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.5</m:t>
                                </m:r>
                              </m:e>
                            </m:mr>
                            <m:mr>
                              <m:e>
                                <m:r>
                                  <a:rPr lang="en-US" b="0" i="1" smtClean="0">
                                    <a:latin typeface="Cambria Math" panose="02040503050406030204" pitchFamily="18" charset="0"/>
                                  </a:rPr>
                                  <m:t>0.5</m:t>
                                </m:r>
                              </m:e>
                            </m:mr>
                            <m:m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m:t>
                                    </m:r>
                                  </m:e>
                                  <m:e>
                                    <m:r>
                                      <a:rPr lang="en-US" b="0" i="1" smtClean="0">
                                        <a:latin typeface="Cambria Math" panose="02040503050406030204" pitchFamily="18" charset="0"/>
                                      </a:rPr>
                                      <m:t>0</m:t>
                                    </m:r>
                                  </m:e>
                                </m:eqArr>
                              </m:e>
                            </m:mr>
                          </m:m>
                        </m:e>
                      </m:d>
                    </m:oMath>
                  </m:oMathPara>
                </a14:m>
                <a:endParaRPr lang="en-US" dirty="0" err="1"/>
              </a:p>
            </p:txBody>
          </p:sp>
        </mc:Choice>
        <mc:Fallback xmlns="">
          <p:sp>
            <p:nvSpPr>
              <p:cNvPr id="4110" name="TextBox 4109">
                <a:extLst>
                  <a:ext uri="{FF2B5EF4-FFF2-40B4-BE49-F238E27FC236}">
                    <a16:creationId xmlns:a16="http://schemas.microsoft.com/office/drawing/2014/main" id="{D50A73AC-C3A8-44CE-8439-DE8D68F77FB8}"/>
                  </a:ext>
                </a:extLst>
              </p:cNvPr>
              <p:cNvSpPr txBox="1">
                <a:spLocks noRot="1" noChangeAspect="1" noMove="1" noResize="1" noEditPoints="1" noAdjustHandles="1" noChangeArrowheads="1" noChangeShapeType="1" noTextEdit="1"/>
              </p:cNvSpPr>
              <p:nvPr/>
            </p:nvSpPr>
            <p:spPr bwMode="gray">
              <a:xfrm>
                <a:off x="2636076" y="2168243"/>
                <a:ext cx="2512950" cy="1010889"/>
              </a:xfrm>
              <a:prstGeom prst="rect">
                <a:avLst/>
              </a:prstGeom>
              <a:blipFill>
                <a:blip r:embed="rId2"/>
                <a:stretch>
                  <a:fillRect b="-602"/>
                </a:stretch>
              </a:blipFill>
            </p:spPr>
            <p:txBody>
              <a:bodyPr/>
              <a:lstStyle/>
              <a:p>
                <a:r>
                  <a:rPr lang="en-US">
                    <a:noFill/>
                  </a:rPr>
                  <a:t> </a:t>
                </a:r>
              </a:p>
            </p:txBody>
          </p:sp>
        </mc:Fallback>
      </mc:AlternateContent>
      <p:sp>
        <p:nvSpPr>
          <p:cNvPr id="4131" name="TextBox 4130">
            <a:extLst>
              <a:ext uri="{FF2B5EF4-FFF2-40B4-BE49-F238E27FC236}">
                <a16:creationId xmlns:a16="http://schemas.microsoft.com/office/drawing/2014/main" id="{921944FF-5147-4622-BE2E-641803BDE642}"/>
              </a:ext>
            </a:extLst>
          </p:cNvPr>
          <p:cNvSpPr txBox="1"/>
          <p:nvPr/>
        </p:nvSpPr>
        <p:spPr bwMode="gray">
          <a:xfrm>
            <a:off x="1407332" y="1776981"/>
            <a:ext cx="395368" cy="28021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O.5</a:t>
            </a:r>
          </a:p>
        </p:txBody>
      </p:sp>
      <p:sp>
        <p:nvSpPr>
          <p:cNvPr id="100" name="TextBox 99">
            <a:extLst>
              <a:ext uri="{FF2B5EF4-FFF2-40B4-BE49-F238E27FC236}">
                <a16:creationId xmlns:a16="http://schemas.microsoft.com/office/drawing/2014/main" id="{2DBC65CA-C543-47F4-9F47-98C9D2AA8C3D}"/>
              </a:ext>
            </a:extLst>
          </p:cNvPr>
          <p:cNvSpPr txBox="1"/>
          <p:nvPr/>
        </p:nvSpPr>
        <p:spPr bwMode="gray">
          <a:xfrm>
            <a:off x="1454636" y="2554431"/>
            <a:ext cx="395368" cy="28021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O.5</a:t>
            </a:r>
          </a:p>
        </p:txBody>
      </p:sp>
      <p:sp>
        <p:nvSpPr>
          <p:cNvPr id="101" name="TextBox 100">
            <a:extLst>
              <a:ext uri="{FF2B5EF4-FFF2-40B4-BE49-F238E27FC236}">
                <a16:creationId xmlns:a16="http://schemas.microsoft.com/office/drawing/2014/main" id="{339A78E0-FE2D-4455-B77D-596C09901824}"/>
              </a:ext>
            </a:extLst>
          </p:cNvPr>
          <p:cNvSpPr txBox="1"/>
          <p:nvPr/>
        </p:nvSpPr>
        <p:spPr bwMode="gray">
          <a:xfrm>
            <a:off x="2213798" y="1979484"/>
            <a:ext cx="395368" cy="28021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0.5</a:t>
            </a:r>
          </a:p>
        </p:txBody>
      </p:sp>
      <p:sp>
        <p:nvSpPr>
          <p:cNvPr id="102" name="TextBox 101">
            <a:extLst>
              <a:ext uri="{FF2B5EF4-FFF2-40B4-BE49-F238E27FC236}">
                <a16:creationId xmlns:a16="http://schemas.microsoft.com/office/drawing/2014/main" id="{187A18E5-E666-44B3-A13F-688278989EB2}"/>
              </a:ext>
            </a:extLst>
          </p:cNvPr>
          <p:cNvSpPr txBox="1"/>
          <p:nvPr/>
        </p:nvSpPr>
        <p:spPr bwMode="gray">
          <a:xfrm>
            <a:off x="1284851" y="2921159"/>
            <a:ext cx="395368" cy="28021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0.5</a:t>
            </a:r>
          </a:p>
        </p:txBody>
      </p:sp>
      <p:sp>
        <p:nvSpPr>
          <p:cNvPr id="103" name="TextBox 102">
            <a:extLst>
              <a:ext uri="{FF2B5EF4-FFF2-40B4-BE49-F238E27FC236}">
                <a16:creationId xmlns:a16="http://schemas.microsoft.com/office/drawing/2014/main" id="{3CEDE6B8-F0EF-4EF9-BF99-7EDCD9942F46}"/>
              </a:ext>
            </a:extLst>
          </p:cNvPr>
          <p:cNvSpPr txBox="1"/>
          <p:nvPr/>
        </p:nvSpPr>
        <p:spPr bwMode="gray">
          <a:xfrm>
            <a:off x="1247097" y="1311756"/>
            <a:ext cx="395368" cy="28021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0.5</a:t>
            </a:r>
          </a:p>
        </p:txBody>
      </p:sp>
      <p:sp>
        <p:nvSpPr>
          <p:cNvPr id="104" name="TextBox 103">
            <a:extLst>
              <a:ext uri="{FF2B5EF4-FFF2-40B4-BE49-F238E27FC236}">
                <a16:creationId xmlns:a16="http://schemas.microsoft.com/office/drawing/2014/main" id="{12FA7C3C-F701-45D3-85D1-52458D58BA68}"/>
              </a:ext>
            </a:extLst>
          </p:cNvPr>
          <p:cNvSpPr txBox="1"/>
          <p:nvPr/>
        </p:nvSpPr>
        <p:spPr bwMode="gray">
          <a:xfrm>
            <a:off x="447822" y="2062600"/>
            <a:ext cx="395368" cy="28021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0.5</a:t>
            </a:r>
          </a:p>
        </p:txBody>
      </p:sp>
      <p:cxnSp>
        <p:nvCxnSpPr>
          <p:cNvPr id="105" name="Straight Arrow Connector 104">
            <a:extLst>
              <a:ext uri="{FF2B5EF4-FFF2-40B4-BE49-F238E27FC236}">
                <a16:creationId xmlns:a16="http://schemas.microsoft.com/office/drawing/2014/main" id="{11FF1545-010C-4D1C-8E3C-88100C171225}"/>
              </a:ext>
            </a:extLst>
          </p:cNvPr>
          <p:cNvCxnSpPr>
            <a:cxnSpLocks/>
            <a:stCxn id="5" idx="5"/>
            <a:endCxn id="8" idx="1"/>
          </p:cNvCxnSpPr>
          <p:nvPr/>
        </p:nvCxnSpPr>
        <p:spPr bwMode="gray">
          <a:xfrm>
            <a:off x="1002122" y="1824737"/>
            <a:ext cx="905028" cy="755707"/>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8" name="TextBox 107">
            <a:extLst>
              <a:ext uri="{FF2B5EF4-FFF2-40B4-BE49-F238E27FC236}">
                <a16:creationId xmlns:a16="http://schemas.microsoft.com/office/drawing/2014/main" id="{29FED795-9570-42B3-8232-760AEBBCCBC6}"/>
              </a:ext>
            </a:extLst>
          </p:cNvPr>
          <p:cNvSpPr txBox="1"/>
          <p:nvPr/>
        </p:nvSpPr>
        <p:spPr bwMode="gray">
          <a:xfrm>
            <a:off x="1009199" y="1981144"/>
            <a:ext cx="395368" cy="28021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O.5</a:t>
            </a:r>
          </a:p>
        </p:txBody>
      </p:sp>
      <p:sp>
        <p:nvSpPr>
          <p:cNvPr id="4134" name="TextBox 4133">
            <a:extLst>
              <a:ext uri="{FF2B5EF4-FFF2-40B4-BE49-F238E27FC236}">
                <a16:creationId xmlns:a16="http://schemas.microsoft.com/office/drawing/2014/main" id="{66A71684-B70D-4A28-8C50-B4E6CC5D05CA}"/>
              </a:ext>
            </a:extLst>
          </p:cNvPr>
          <p:cNvSpPr txBox="1"/>
          <p:nvPr/>
        </p:nvSpPr>
        <p:spPr bwMode="gray">
          <a:xfrm>
            <a:off x="3152643" y="1877945"/>
            <a:ext cx="221227" cy="288493"/>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dirty="0"/>
              <a:t>A</a:t>
            </a:r>
          </a:p>
        </p:txBody>
      </p:sp>
      <p:sp>
        <p:nvSpPr>
          <p:cNvPr id="110" name="TextBox 109">
            <a:extLst>
              <a:ext uri="{FF2B5EF4-FFF2-40B4-BE49-F238E27FC236}">
                <a16:creationId xmlns:a16="http://schemas.microsoft.com/office/drawing/2014/main" id="{0BEA2DED-C287-447B-A1A5-844457454864}"/>
              </a:ext>
            </a:extLst>
          </p:cNvPr>
          <p:cNvSpPr txBox="1"/>
          <p:nvPr/>
        </p:nvSpPr>
        <p:spPr bwMode="gray">
          <a:xfrm>
            <a:off x="3533319" y="1869071"/>
            <a:ext cx="221227" cy="288493"/>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dirty="0"/>
              <a:t>B</a:t>
            </a:r>
          </a:p>
        </p:txBody>
      </p:sp>
      <p:sp>
        <p:nvSpPr>
          <p:cNvPr id="111" name="TextBox 110">
            <a:extLst>
              <a:ext uri="{FF2B5EF4-FFF2-40B4-BE49-F238E27FC236}">
                <a16:creationId xmlns:a16="http://schemas.microsoft.com/office/drawing/2014/main" id="{E4D61A04-529C-4DC0-B452-29E62BF9AD1E}"/>
              </a:ext>
            </a:extLst>
          </p:cNvPr>
          <p:cNvSpPr txBox="1"/>
          <p:nvPr/>
        </p:nvSpPr>
        <p:spPr bwMode="gray">
          <a:xfrm>
            <a:off x="4037908" y="1877944"/>
            <a:ext cx="221227" cy="288493"/>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dirty="0"/>
              <a:t>C</a:t>
            </a:r>
          </a:p>
        </p:txBody>
      </p:sp>
      <p:sp>
        <p:nvSpPr>
          <p:cNvPr id="112" name="TextBox 111">
            <a:extLst>
              <a:ext uri="{FF2B5EF4-FFF2-40B4-BE49-F238E27FC236}">
                <a16:creationId xmlns:a16="http://schemas.microsoft.com/office/drawing/2014/main" id="{FD6B4B60-184A-4EDC-933C-0E2FBD838CAE}"/>
              </a:ext>
            </a:extLst>
          </p:cNvPr>
          <p:cNvSpPr txBox="1"/>
          <p:nvPr/>
        </p:nvSpPr>
        <p:spPr bwMode="gray">
          <a:xfrm>
            <a:off x="4433053" y="1869071"/>
            <a:ext cx="221227" cy="288493"/>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dirty="0"/>
              <a:t>D</a:t>
            </a: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DE0D726F-6C74-4E9D-AA0C-001EA69CEF39}"/>
                  </a:ext>
                </a:extLst>
              </p:cNvPr>
              <p:cNvSpPr txBox="1"/>
              <p:nvPr/>
            </p:nvSpPr>
            <p:spPr bwMode="gray">
              <a:xfrm>
                <a:off x="5126601" y="2157564"/>
                <a:ext cx="1104246" cy="101088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X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.25</m:t>
                              </m:r>
                            </m:e>
                          </m:mr>
                          <m:mr>
                            <m:e>
                              <m:r>
                                <a:rPr lang="en-US" b="0" i="1" smtClean="0">
                                  <a:latin typeface="Cambria Math" panose="02040503050406030204" pitchFamily="18" charset="0"/>
                                </a:rPr>
                                <m:t>0.25</m:t>
                              </m:r>
                            </m:e>
                          </m:mr>
                          <m:m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0.25</m:t>
                                  </m:r>
                                </m:e>
                                <m:e>
                                  <m:r>
                                    <a:rPr lang="en-US" b="0" i="1" smtClean="0">
                                      <a:latin typeface="Cambria Math" panose="02040503050406030204" pitchFamily="18" charset="0"/>
                                    </a:rPr>
                                    <m:t>0.25</m:t>
                                  </m:r>
                                </m:e>
                              </m:eqArr>
                            </m:e>
                          </m:mr>
                        </m:m>
                      </m:e>
                    </m:d>
                  </m:oMath>
                </a14:m>
                <a:endParaRPr lang="en-US" dirty="0" err="1"/>
              </a:p>
            </p:txBody>
          </p:sp>
        </mc:Choice>
        <mc:Fallback xmlns="">
          <p:sp>
            <p:nvSpPr>
              <p:cNvPr id="113" name="TextBox 112">
                <a:extLst>
                  <a:ext uri="{FF2B5EF4-FFF2-40B4-BE49-F238E27FC236}">
                    <a16:creationId xmlns:a16="http://schemas.microsoft.com/office/drawing/2014/main" id="{DE0D726F-6C74-4E9D-AA0C-001EA69CEF39}"/>
                  </a:ext>
                </a:extLst>
              </p:cNvPr>
              <p:cNvSpPr txBox="1">
                <a:spLocks noRot="1" noChangeAspect="1" noMove="1" noResize="1" noEditPoints="1" noAdjustHandles="1" noChangeArrowheads="1" noChangeShapeType="1" noTextEdit="1"/>
              </p:cNvSpPr>
              <p:nvPr/>
            </p:nvSpPr>
            <p:spPr bwMode="gray">
              <a:xfrm>
                <a:off x="5126601" y="2157564"/>
                <a:ext cx="1104246" cy="1010889"/>
              </a:xfrm>
              <a:prstGeom prst="rect">
                <a:avLst/>
              </a:prstGeom>
              <a:blipFill>
                <a:blip r:embed="rId3"/>
                <a:stretch>
                  <a:fillRect l="-13260" b="-6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71E1EE26-1C6B-4EE7-8AE5-236B9064EEF2}"/>
                  </a:ext>
                </a:extLst>
              </p:cNvPr>
              <p:cNvSpPr txBox="1"/>
              <p:nvPr/>
            </p:nvSpPr>
            <p:spPr bwMode="gray">
              <a:xfrm>
                <a:off x="6051702" y="2342819"/>
                <a:ext cx="4797055" cy="101088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 =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∗0.25+0∗0.25+0.5∗0.5+0.5∗0.5</m:t>
                              </m:r>
                            </m:e>
                          </m:mr>
                          <m:mr>
                            <m:e>
                              <m:r>
                                <a:rPr lang="en-US" b="0" i="1" smtClean="0">
                                  <a:latin typeface="Cambria Math" panose="02040503050406030204" pitchFamily="18" charset="0"/>
                                </a:rPr>
                                <m:t>.</m:t>
                              </m:r>
                            </m:e>
                          </m:mr>
                          <m:m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m:t>
                                  </m:r>
                                </m:e>
                                <m:e>
                                  <m:r>
                                    <a:rPr lang="en-US" b="0" i="1" smtClean="0">
                                      <a:latin typeface="Cambria Math" panose="02040503050406030204" pitchFamily="18" charset="0"/>
                                    </a:rPr>
                                    <m:t>.</m:t>
                                  </m:r>
                                </m:e>
                              </m:eqArr>
                            </m:e>
                          </m:mr>
                        </m:m>
                      </m:e>
                    </m:d>
                  </m:oMath>
                </a14:m>
                <a:endParaRPr lang="en-US" dirty="0" err="1"/>
              </a:p>
            </p:txBody>
          </p:sp>
        </mc:Choice>
        <mc:Fallback xmlns="">
          <p:sp>
            <p:nvSpPr>
              <p:cNvPr id="118" name="TextBox 117">
                <a:extLst>
                  <a:ext uri="{FF2B5EF4-FFF2-40B4-BE49-F238E27FC236}">
                    <a16:creationId xmlns:a16="http://schemas.microsoft.com/office/drawing/2014/main" id="{71E1EE26-1C6B-4EE7-8AE5-236B9064EEF2}"/>
                  </a:ext>
                </a:extLst>
              </p:cNvPr>
              <p:cNvSpPr txBox="1">
                <a:spLocks noRot="1" noChangeAspect="1" noMove="1" noResize="1" noEditPoints="1" noAdjustHandles="1" noChangeArrowheads="1" noChangeShapeType="1" noTextEdit="1"/>
              </p:cNvSpPr>
              <p:nvPr/>
            </p:nvSpPr>
            <p:spPr bwMode="gray">
              <a:xfrm>
                <a:off x="6051702" y="2342819"/>
                <a:ext cx="4797055" cy="1010889"/>
              </a:xfrm>
              <a:prstGeom prst="rect">
                <a:avLst/>
              </a:prstGeom>
              <a:blipFill>
                <a:blip r:embed="rId4"/>
                <a:stretch>
                  <a:fillRect l="-13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F661163E-98E1-4EE3-9856-632BE02D4838}"/>
                  </a:ext>
                </a:extLst>
              </p:cNvPr>
              <p:cNvSpPr txBox="1"/>
              <p:nvPr/>
            </p:nvSpPr>
            <p:spPr bwMode="gray">
              <a:xfrm>
                <a:off x="10678972" y="2259703"/>
                <a:ext cx="1104246" cy="101088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.25</m:t>
                              </m:r>
                            </m:e>
                          </m:mr>
                          <m:mr>
                            <m:e>
                              <m:r>
                                <a:rPr lang="en-US" b="0" i="1" smtClean="0">
                                  <a:latin typeface="Cambria Math" panose="02040503050406030204" pitchFamily="18" charset="0"/>
                                </a:rPr>
                                <m:t>0.375</m:t>
                              </m:r>
                            </m:e>
                          </m:mr>
                          <m:m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0.125</m:t>
                                  </m:r>
                                </m:e>
                                <m:e>
                                  <m:r>
                                    <a:rPr lang="en-US" b="0" i="1" smtClean="0">
                                      <a:latin typeface="Cambria Math" panose="02040503050406030204" pitchFamily="18" charset="0"/>
                                    </a:rPr>
                                    <m:t>0.25</m:t>
                                  </m:r>
                                </m:e>
                              </m:eqArr>
                            </m:e>
                          </m:mr>
                        </m:m>
                      </m:e>
                    </m:d>
                  </m:oMath>
                </a14:m>
                <a:endParaRPr lang="en-US" dirty="0" err="1"/>
              </a:p>
            </p:txBody>
          </p:sp>
        </mc:Choice>
        <mc:Fallback xmlns="">
          <p:sp>
            <p:nvSpPr>
              <p:cNvPr id="123" name="TextBox 122">
                <a:extLst>
                  <a:ext uri="{FF2B5EF4-FFF2-40B4-BE49-F238E27FC236}">
                    <a16:creationId xmlns:a16="http://schemas.microsoft.com/office/drawing/2014/main" id="{F661163E-98E1-4EE3-9856-632BE02D4838}"/>
                  </a:ext>
                </a:extLst>
              </p:cNvPr>
              <p:cNvSpPr txBox="1">
                <a:spLocks noRot="1" noChangeAspect="1" noMove="1" noResize="1" noEditPoints="1" noAdjustHandles="1" noChangeArrowheads="1" noChangeShapeType="1" noTextEdit="1"/>
              </p:cNvSpPr>
              <p:nvPr/>
            </p:nvSpPr>
            <p:spPr bwMode="gray">
              <a:xfrm>
                <a:off x="10678972" y="2259703"/>
                <a:ext cx="1104246" cy="1010889"/>
              </a:xfrm>
              <a:prstGeom prst="rect">
                <a:avLst/>
              </a:prstGeom>
              <a:blipFill>
                <a:blip r:embed="rId5"/>
                <a:stretch>
                  <a:fillRect l="-13260" b="-6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35" name="TextBox 4134">
                <a:extLst>
                  <a:ext uri="{FF2B5EF4-FFF2-40B4-BE49-F238E27FC236}">
                    <a16:creationId xmlns:a16="http://schemas.microsoft.com/office/drawing/2014/main" id="{A73AF28D-1CAE-4D32-815C-042C70AFBC1E}"/>
                  </a:ext>
                </a:extLst>
              </p:cNvPr>
              <p:cNvSpPr txBox="1"/>
              <p:nvPr/>
            </p:nvSpPr>
            <p:spPr bwMode="gray">
              <a:xfrm>
                <a:off x="4781016" y="1087788"/>
                <a:ext cx="2991384" cy="810683"/>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b="1" dirty="0"/>
                  <a:t>Uniform Prior probabilities before surfing</a:t>
                </a:r>
              </a:p>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𝑹</m:t>
                          </m:r>
                        </m:e>
                        <m:sub>
                          <m:r>
                            <a:rPr lang="en-US" sz="1600" b="1" i="1" smtClean="0">
                              <a:latin typeface="Cambria Math" panose="02040503050406030204" pitchFamily="18" charset="0"/>
                            </a:rPr>
                            <m:t>𝒐</m:t>
                          </m:r>
                        </m:sub>
                      </m:sSub>
                    </m:oMath>
                  </m:oMathPara>
                </a14:m>
                <a:endParaRPr lang="en-US" sz="1400" b="1" dirty="0"/>
              </a:p>
            </p:txBody>
          </p:sp>
        </mc:Choice>
        <mc:Fallback xmlns="">
          <p:sp>
            <p:nvSpPr>
              <p:cNvPr id="4135" name="TextBox 4134">
                <a:extLst>
                  <a:ext uri="{FF2B5EF4-FFF2-40B4-BE49-F238E27FC236}">
                    <a16:creationId xmlns:a16="http://schemas.microsoft.com/office/drawing/2014/main" id="{A73AF28D-1CAE-4D32-815C-042C70AFBC1E}"/>
                  </a:ext>
                </a:extLst>
              </p:cNvPr>
              <p:cNvSpPr txBox="1">
                <a:spLocks noRot="1" noChangeAspect="1" noMove="1" noResize="1" noEditPoints="1" noAdjustHandles="1" noChangeArrowheads="1" noChangeShapeType="1" noTextEdit="1"/>
              </p:cNvSpPr>
              <p:nvPr/>
            </p:nvSpPr>
            <p:spPr bwMode="gray">
              <a:xfrm>
                <a:off x="4781016" y="1087788"/>
                <a:ext cx="2991384" cy="810683"/>
              </a:xfrm>
              <a:prstGeom prst="rect">
                <a:avLst/>
              </a:prstGeom>
              <a:blipFill>
                <a:blip r:embed="rId6"/>
                <a:stretch>
                  <a:fillRect t="-6767" r="-407"/>
                </a:stretch>
              </a:blipFill>
            </p:spPr>
            <p:txBody>
              <a:bodyPr/>
              <a:lstStyle/>
              <a:p>
                <a:r>
                  <a:rPr lang="en-US">
                    <a:noFill/>
                  </a:rPr>
                  <a:t> </a:t>
                </a:r>
              </a:p>
            </p:txBody>
          </p:sp>
        </mc:Fallback>
      </mc:AlternateContent>
      <p:cxnSp>
        <p:nvCxnSpPr>
          <p:cNvPr id="125" name="Straight Arrow Connector 124">
            <a:extLst>
              <a:ext uri="{FF2B5EF4-FFF2-40B4-BE49-F238E27FC236}">
                <a16:creationId xmlns:a16="http://schemas.microsoft.com/office/drawing/2014/main" id="{538A4B40-A42B-4436-9416-464A4750D7C7}"/>
              </a:ext>
            </a:extLst>
          </p:cNvPr>
          <p:cNvCxnSpPr>
            <a:cxnSpLocks/>
            <a:stCxn id="4135" idx="2"/>
            <a:endCxn id="113" idx="0"/>
          </p:cNvCxnSpPr>
          <p:nvPr/>
        </p:nvCxnSpPr>
        <p:spPr bwMode="gray">
          <a:xfrm flipH="1">
            <a:off x="5678724" y="1898471"/>
            <a:ext cx="597984" cy="259093"/>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7C6DFEC1-C152-412E-BD00-E72C18C60765}"/>
                  </a:ext>
                </a:extLst>
              </p:cNvPr>
              <p:cNvSpPr txBox="1"/>
              <p:nvPr/>
            </p:nvSpPr>
            <p:spPr bwMode="gray">
              <a:xfrm>
                <a:off x="2843775" y="1212524"/>
                <a:ext cx="1950612" cy="553998"/>
              </a:xfrm>
              <a:prstGeom prst="rect">
                <a:avLst/>
              </a:prstGeom>
              <a:noFill/>
            </p:spPr>
            <p:txBody>
              <a:bodyPr wrap="square">
                <a:spAutoFit/>
              </a:bodyPr>
              <a:lstStyle/>
              <a:p>
                <a:pPr algn="ctr">
                  <a:spcBef>
                    <a:spcPts val="300"/>
                  </a:spcBef>
                  <a:spcAft>
                    <a:spcPts val="300"/>
                  </a:spcAft>
                  <a:buClr>
                    <a:schemeClr val="accent1"/>
                  </a:buClr>
                  <a:buSzPct val="90000"/>
                </a:pPr>
                <a:r>
                  <a:rPr lang="en-US" sz="1400" b="1" dirty="0"/>
                  <a:t>Transition Matrix </a:t>
                </a:r>
                <a14:m>
                  <m:oMath xmlns:m="http://schemas.openxmlformats.org/officeDocument/2006/math">
                    <m:r>
                      <a:rPr lang="en-US" sz="1600" b="1" i="1" dirty="0" smtClean="0">
                        <a:latin typeface="Cambria Math" panose="02040503050406030204" pitchFamily="18" charset="0"/>
                      </a:rPr>
                      <m:t>𝑴</m:t>
                    </m:r>
                  </m:oMath>
                </a14:m>
                <a:endParaRPr lang="en-US" sz="1400" b="1" i="1" dirty="0"/>
              </a:p>
            </p:txBody>
          </p:sp>
        </mc:Choice>
        <mc:Fallback xmlns="">
          <p:sp>
            <p:nvSpPr>
              <p:cNvPr id="132" name="TextBox 131">
                <a:extLst>
                  <a:ext uri="{FF2B5EF4-FFF2-40B4-BE49-F238E27FC236}">
                    <a16:creationId xmlns:a16="http://schemas.microsoft.com/office/drawing/2014/main" id="{7C6DFEC1-C152-412E-BD00-E72C18C60765}"/>
                  </a:ext>
                </a:extLst>
              </p:cNvPr>
              <p:cNvSpPr txBox="1">
                <a:spLocks noRot="1" noChangeAspect="1" noMove="1" noResize="1" noEditPoints="1" noAdjustHandles="1" noChangeArrowheads="1" noChangeShapeType="1" noTextEdit="1"/>
              </p:cNvSpPr>
              <p:nvPr/>
            </p:nvSpPr>
            <p:spPr bwMode="gray">
              <a:xfrm>
                <a:off x="2843775" y="1212524"/>
                <a:ext cx="1950612" cy="553998"/>
              </a:xfrm>
              <a:prstGeom prst="rect">
                <a:avLst/>
              </a:prstGeom>
              <a:blipFill>
                <a:blip r:embed="rId7"/>
                <a:stretch>
                  <a:fillRect t="-2198" r="-3125"/>
                </a:stretch>
              </a:blipFill>
            </p:spPr>
            <p:txBody>
              <a:bodyPr/>
              <a:lstStyle/>
              <a:p>
                <a:r>
                  <a:rPr lang="en-US">
                    <a:noFill/>
                  </a:rPr>
                  <a:t> </a:t>
                </a:r>
              </a:p>
            </p:txBody>
          </p:sp>
        </mc:Fallback>
      </mc:AlternateContent>
      <p:sp>
        <p:nvSpPr>
          <p:cNvPr id="134" name="TextBox 133">
            <a:extLst>
              <a:ext uri="{FF2B5EF4-FFF2-40B4-BE49-F238E27FC236}">
                <a16:creationId xmlns:a16="http://schemas.microsoft.com/office/drawing/2014/main" id="{3C243F53-D81C-47AB-A69D-99D622DBCDF6}"/>
              </a:ext>
            </a:extLst>
          </p:cNvPr>
          <p:cNvSpPr txBox="1"/>
          <p:nvPr/>
        </p:nvSpPr>
        <p:spPr bwMode="gray">
          <a:xfrm>
            <a:off x="10303523" y="1221876"/>
            <a:ext cx="1718875" cy="676596"/>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b="1" dirty="0"/>
              <a:t>Probabilities after iteration </a:t>
            </a:r>
            <a:r>
              <a:rPr lang="en-US" sz="1600" b="1" dirty="0"/>
              <a:t>1</a:t>
            </a:r>
          </a:p>
        </p:txBody>
      </p:sp>
      <p:cxnSp>
        <p:nvCxnSpPr>
          <p:cNvPr id="135" name="Straight Arrow Connector 134">
            <a:extLst>
              <a:ext uri="{FF2B5EF4-FFF2-40B4-BE49-F238E27FC236}">
                <a16:creationId xmlns:a16="http://schemas.microsoft.com/office/drawing/2014/main" id="{AA6A3B39-C10C-44EA-8B0B-F8921F6933A7}"/>
              </a:ext>
            </a:extLst>
          </p:cNvPr>
          <p:cNvCxnSpPr>
            <a:cxnSpLocks/>
            <a:stCxn id="134" idx="2"/>
            <a:endCxn id="123" idx="0"/>
          </p:cNvCxnSpPr>
          <p:nvPr/>
        </p:nvCxnSpPr>
        <p:spPr bwMode="gray">
          <a:xfrm>
            <a:off x="11162961" y="1898472"/>
            <a:ext cx="68134" cy="361231"/>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145" name="Connector: Curved 4144">
            <a:extLst>
              <a:ext uri="{FF2B5EF4-FFF2-40B4-BE49-F238E27FC236}">
                <a16:creationId xmlns:a16="http://schemas.microsoft.com/office/drawing/2014/main" id="{BC45F0D9-3A7B-46BE-8683-EC18CA4DA394}"/>
              </a:ext>
            </a:extLst>
          </p:cNvPr>
          <p:cNvCxnSpPr>
            <a:stCxn id="123" idx="2"/>
            <a:endCxn id="113" idx="2"/>
          </p:cNvCxnSpPr>
          <p:nvPr/>
        </p:nvCxnSpPr>
        <p:spPr bwMode="gray">
          <a:xfrm rot="5400000" flipH="1">
            <a:off x="8403840" y="443338"/>
            <a:ext cx="102139" cy="5552371"/>
          </a:xfrm>
          <a:prstGeom prst="curvedConnector3">
            <a:avLst>
              <a:gd name="adj1" fmla="val -555922"/>
            </a:avLst>
          </a:prstGeom>
          <a:ln>
            <a:solidFill>
              <a:schemeClr val="bg2"/>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47" name="TextBox 4146">
            <a:extLst>
              <a:ext uri="{FF2B5EF4-FFF2-40B4-BE49-F238E27FC236}">
                <a16:creationId xmlns:a16="http://schemas.microsoft.com/office/drawing/2014/main" id="{439413E9-837C-4CEF-BC78-86B335F591E5}"/>
              </a:ext>
            </a:extLst>
          </p:cNvPr>
          <p:cNvSpPr txBox="1"/>
          <p:nvPr/>
        </p:nvSpPr>
        <p:spPr bwMode="gray">
          <a:xfrm>
            <a:off x="7890386" y="3631823"/>
            <a:ext cx="2005781" cy="23962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t>Next iteration</a:t>
            </a: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9B6D7568-CA6C-4A79-8652-8050D3FC42FA}"/>
                  </a:ext>
                </a:extLst>
              </p:cNvPr>
              <p:cNvSpPr txBox="1"/>
              <p:nvPr/>
            </p:nvSpPr>
            <p:spPr bwMode="gray">
              <a:xfrm>
                <a:off x="3152642" y="4142089"/>
                <a:ext cx="2171525" cy="101088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 </a:t>
                </a:r>
                <a14:m>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e>
                    </m:acc>
                    <m:r>
                      <a:rPr lang="en-US" b="0" i="0"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.185</m:t>
                              </m:r>
                            </m:e>
                          </m:mr>
                          <m:mr>
                            <m:e>
                              <m:r>
                                <a:rPr lang="en-US" b="0" i="1" smtClean="0">
                                  <a:latin typeface="Cambria Math" panose="02040503050406030204" pitchFamily="18" charset="0"/>
                                </a:rPr>
                                <m:t>0.375</m:t>
                              </m:r>
                            </m:e>
                          </m:mr>
                          <m:m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0.185</m:t>
                                  </m:r>
                                </m:e>
                                <m:e>
                                  <m:r>
                                    <a:rPr lang="en-US" b="0" i="1" smtClean="0">
                                      <a:latin typeface="Cambria Math" panose="02040503050406030204" pitchFamily="18" charset="0"/>
                                    </a:rPr>
                                    <m:t>0.250</m:t>
                                  </m:r>
                                </m:e>
                              </m:eqArr>
                            </m:e>
                          </m:mr>
                        </m:m>
                      </m:e>
                    </m:d>
                  </m:oMath>
                </a14:m>
                <a:endParaRPr lang="en-US" dirty="0" err="1"/>
              </a:p>
            </p:txBody>
          </p:sp>
        </mc:Choice>
        <mc:Fallback xmlns="">
          <p:sp>
            <p:nvSpPr>
              <p:cNvPr id="141" name="TextBox 140">
                <a:extLst>
                  <a:ext uri="{FF2B5EF4-FFF2-40B4-BE49-F238E27FC236}">
                    <a16:creationId xmlns:a16="http://schemas.microsoft.com/office/drawing/2014/main" id="{9B6D7568-CA6C-4A79-8652-8050D3FC42FA}"/>
                  </a:ext>
                </a:extLst>
              </p:cNvPr>
              <p:cNvSpPr txBox="1">
                <a:spLocks noRot="1" noChangeAspect="1" noMove="1" noResize="1" noEditPoints="1" noAdjustHandles="1" noChangeArrowheads="1" noChangeShapeType="1" noTextEdit="1"/>
              </p:cNvSpPr>
              <p:nvPr/>
            </p:nvSpPr>
            <p:spPr bwMode="gray">
              <a:xfrm>
                <a:off x="3152642" y="4142089"/>
                <a:ext cx="2171525" cy="1010889"/>
              </a:xfrm>
              <a:prstGeom prst="rect">
                <a:avLst/>
              </a:prstGeom>
              <a:blipFill>
                <a:blip r:embed="rId8"/>
                <a:stretch>
                  <a:fillRect b="-6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AC0A87C0-5D44-4C13-8580-5CB4E25BA015}"/>
                  </a:ext>
                </a:extLst>
              </p:cNvPr>
              <p:cNvSpPr txBox="1"/>
              <p:nvPr/>
            </p:nvSpPr>
            <p:spPr bwMode="gray">
              <a:xfrm>
                <a:off x="5567516" y="4179343"/>
                <a:ext cx="2655711" cy="1010889"/>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  </m:t>
                      </m:r>
                      <m:r>
                        <m:rPr>
                          <m:lit/>
                        </m:rPr>
                        <a:rPr lang="en-US" b="0" i="0" smtClean="0">
                          <a:latin typeface="Cambria Math" panose="02040503050406030204" pitchFamily="18" charset="0"/>
                        </a:rPr>
                        <m:t>.</m:t>
                      </m:r>
                      <m:r>
                        <a:rPr lang="en-US" b="0" i="0" smtClean="0">
                          <a:latin typeface="Cambria Math" panose="02040503050406030204" pitchFamily="18" charset="0"/>
                        </a:rPr>
                        <m:t>..  </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𝑡</m:t>
                              </m:r>
                              <m:r>
                                <a:rPr lang="en-US" b="0" i="1" smtClean="0">
                                  <a:latin typeface="Cambria Math" panose="02040503050406030204" pitchFamily="18" charset="0"/>
                                </a:rPr>
                                <m:t>→∞</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𝑡</m:t>
                              </m:r>
                            </m:sup>
                          </m:sSup>
                        </m:e>
                      </m:func>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e>
                      </m:acc>
                      <m:r>
                        <a:rPr lang="en-US" b="0" i="0" smtClean="0">
                          <a:latin typeface="Cambria Math" panose="02040503050406030204" pitchFamily="18" charset="0"/>
                        </a:rPr>
                        <m:t> </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.217</m:t>
                                </m:r>
                              </m:e>
                            </m:mr>
                            <m:mr>
                              <m:e>
                                <m:r>
                                  <a:rPr lang="en-US" b="0" i="1" smtClean="0">
                                    <a:latin typeface="Cambria Math" panose="02040503050406030204" pitchFamily="18" charset="0"/>
                                  </a:rPr>
                                  <m:t>0.348</m:t>
                                </m:r>
                              </m:e>
                            </m:mr>
                            <m:m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0.174</m:t>
                                    </m:r>
                                  </m:e>
                                  <m:e>
                                    <m:r>
                                      <a:rPr lang="en-US" b="0" i="1" smtClean="0">
                                        <a:latin typeface="Cambria Math" panose="02040503050406030204" pitchFamily="18" charset="0"/>
                                      </a:rPr>
                                      <m:t>0.261</m:t>
                                    </m:r>
                                  </m:e>
                                </m:eqArr>
                              </m:e>
                            </m:mr>
                          </m:m>
                        </m:e>
                      </m:d>
                    </m:oMath>
                  </m:oMathPara>
                </a14:m>
                <a:endParaRPr lang="en-US" dirty="0" err="1"/>
              </a:p>
            </p:txBody>
          </p:sp>
        </mc:Choice>
        <mc:Fallback xmlns="">
          <p:sp>
            <p:nvSpPr>
              <p:cNvPr id="142" name="TextBox 141">
                <a:extLst>
                  <a:ext uri="{FF2B5EF4-FFF2-40B4-BE49-F238E27FC236}">
                    <a16:creationId xmlns:a16="http://schemas.microsoft.com/office/drawing/2014/main" id="{AC0A87C0-5D44-4C13-8580-5CB4E25BA015}"/>
                  </a:ext>
                </a:extLst>
              </p:cNvPr>
              <p:cNvSpPr txBox="1">
                <a:spLocks noRot="1" noChangeAspect="1" noMove="1" noResize="1" noEditPoints="1" noAdjustHandles="1" noChangeArrowheads="1" noChangeShapeType="1" noTextEdit="1"/>
              </p:cNvSpPr>
              <p:nvPr/>
            </p:nvSpPr>
            <p:spPr bwMode="gray">
              <a:xfrm>
                <a:off x="5567516" y="4179343"/>
                <a:ext cx="2655711" cy="1010889"/>
              </a:xfrm>
              <a:prstGeom prst="rect">
                <a:avLst/>
              </a:prstGeom>
              <a:blipFill>
                <a:blip r:embed="rId9"/>
                <a:stretch>
                  <a:fillRect b="-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2" name="TextBox 4151">
                <a:extLst>
                  <a:ext uri="{FF2B5EF4-FFF2-40B4-BE49-F238E27FC236}">
                    <a16:creationId xmlns:a16="http://schemas.microsoft.com/office/drawing/2014/main" id="{9FBE9918-67AF-401A-94F3-AA64AB0C272A}"/>
                  </a:ext>
                </a:extLst>
              </p:cNvPr>
              <p:cNvSpPr txBox="1"/>
              <p:nvPr/>
            </p:nvSpPr>
            <p:spPr bwMode="gray">
              <a:xfrm>
                <a:off x="7034978" y="5546867"/>
                <a:ext cx="1365228" cy="28849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Eigenvalues of </a:t>
                </a:r>
                <a14:m>
                  <m:oMath xmlns:m="http://schemas.openxmlformats.org/officeDocument/2006/math">
                    <m:r>
                      <a:rPr lang="en-US" sz="1200" i="1" dirty="0" smtClean="0">
                        <a:latin typeface="Cambria Math" panose="02040503050406030204" pitchFamily="18" charset="0"/>
                      </a:rPr>
                      <m:t>𝑀</m:t>
                    </m:r>
                  </m:oMath>
                </a14:m>
                <a:endParaRPr lang="en-US" sz="1200" dirty="0"/>
              </a:p>
            </p:txBody>
          </p:sp>
        </mc:Choice>
        <mc:Fallback xmlns="">
          <p:sp>
            <p:nvSpPr>
              <p:cNvPr id="4152" name="TextBox 4151">
                <a:extLst>
                  <a:ext uri="{FF2B5EF4-FFF2-40B4-BE49-F238E27FC236}">
                    <a16:creationId xmlns:a16="http://schemas.microsoft.com/office/drawing/2014/main" id="{9FBE9918-67AF-401A-94F3-AA64AB0C272A}"/>
                  </a:ext>
                </a:extLst>
              </p:cNvPr>
              <p:cNvSpPr txBox="1">
                <a:spLocks noRot="1" noChangeAspect="1" noMove="1" noResize="1" noEditPoints="1" noAdjustHandles="1" noChangeArrowheads="1" noChangeShapeType="1" noTextEdit="1"/>
              </p:cNvSpPr>
              <p:nvPr/>
            </p:nvSpPr>
            <p:spPr bwMode="gray">
              <a:xfrm>
                <a:off x="7034978" y="5546867"/>
                <a:ext cx="1365228" cy="288493"/>
              </a:xfrm>
              <a:prstGeom prst="rect">
                <a:avLst/>
              </a:prstGeom>
              <a:blipFill>
                <a:blip r:embed="rId10"/>
                <a:stretch>
                  <a:fillRect l="-6696" t="-17021"/>
                </a:stretch>
              </a:blipFill>
            </p:spPr>
            <p:txBody>
              <a:bodyPr/>
              <a:lstStyle/>
              <a:p>
                <a:r>
                  <a:rPr lang="en-US">
                    <a:noFill/>
                  </a:rPr>
                  <a:t> </a:t>
                </a:r>
              </a:p>
            </p:txBody>
          </p:sp>
        </mc:Fallback>
      </mc:AlternateContent>
      <p:sp>
        <p:nvSpPr>
          <p:cNvPr id="148" name="TextBox 147">
            <a:extLst>
              <a:ext uri="{FF2B5EF4-FFF2-40B4-BE49-F238E27FC236}">
                <a16:creationId xmlns:a16="http://schemas.microsoft.com/office/drawing/2014/main" id="{2EF47DAC-308B-4A63-B98A-59F30709A67F}"/>
              </a:ext>
            </a:extLst>
          </p:cNvPr>
          <p:cNvSpPr txBox="1"/>
          <p:nvPr/>
        </p:nvSpPr>
        <p:spPr bwMode="gray">
          <a:xfrm>
            <a:off x="8245349" y="4179343"/>
            <a:ext cx="221227" cy="288493"/>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dirty="0"/>
              <a:t>A</a:t>
            </a:r>
          </a:p>
        </p:txBody>
      </p:sp>
      <p:sp>
        <p:nvSpPr>
          <p:cNvPr id="149" name="TextBox 148">
            <a:extLst>
              <a:ext uri="{FF2B5EF4-FFF2-40B4-BE49-F238E27FC236}">
                <a16:creationId xmlns:a16="http://schemas.microsoft.com/office/drawing/2014/main" id="{C3745743-40FB-445A-ABBA-E1FFFFC29C96}"/>
              </a:ext>
            </a:extLst>
          </p:cNvPr>
          <p:cNvSpPr txBox="1"/>
          <p:nvPr/>
        </p:nvSpPr>
        <p:spPr bwMode="gray">
          <a:xfrm>
            <a:off x="8245349" y="4465959"/>
            <a:ext cx="221227" cy="288493"/>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dirty="0"/>
              <a:t>B</a:t>
            </a:r>
          </a:p>
        </p:txBody>
      </p:sp>
      <p:sp>
        <p:nvSpPr>
          <p:cNvPr id="150" name="TextBox 149">
            <a:extLst>
              <a:ext uri="{FF2B5EF4-FFF2-40B4-BE49-F238E27FC236}">
                <a16:creationId xmlns:a16="http://schemas.microsoft.com/office/drawing/2014/main" id="{B7C2D20C-2946-4F68-BE1D-DF045E8E5E5B}"/>
              </a:ext>
            </a:extLst>
          </p:cNvPr>
          <p:cNvSpPr txBox="1"/>
          <p:nvPr/>
        </p:nvSpPr>
        <p:spPr bwMode="gray">
          <a:xfrm>
            <a:off x="8245349" y="4725536"/>
            <a:ext cx="221227" cy="288493"/>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dirty="0"/>
              <a:t>C</a:t>
            </a:r>
          </a:p>
        </p:txBody>
      </p:sp>
      <p:sp>
        <p:nvSpPr>
          <p:cNvPr id="151" name="TextBox 150">
            <a:extLst>
              <a:ext uri="{FF2B5EF4-FFF2-40B4-BE49-F238E27FC236}">
                <a16:creationId xmlns:a16="http://schemas.microsoft.com/office/drawing/2014/main" id="{5FCB9465-E5FE-4460-BBB2-D1755FFD5A23}"/>
              </a:ext>
            </a:extLst>
          </p:cNvPr>
          <p:cNvSpPr txBox="1"/>
          <p:nvPr/>
        </p:nvSpPr>
        <p:spPr bwMode="gray">
          <a:xfrm>
            <a:off x="8245349" y="4953078"/>
            <a:ext cx="221227" cy="288493"/>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dirty="0"/>
              <a:t>D</a:t>
            </a:r>
          </a:p>
        </p:txBody>
      </p:sp>
      <p:cxnSp>
        <p:nvCxnSpPr>
          <p:cNvPr id="152" name="Straight Arrow Connector 151">
            <a:extLst>
              <a:ext uri="{FF2B5EF4-FFF2-40B4-BE49-F238E27FC236}">
                <a16:creationId xmlns:a16="http://schemas.microsoft.com/office/drawing/2014/main" id="{1560715D-9E14-4A6D-B8D9-907E8A2D1C60}"/>
              </a:ext>
            </a:extLst>
          </p:cNvPr>
          <p:cNvCxnSpPr>
            <a:cxnSpLocks/>
          </p:cNvCxnSpPr>
          <p:nvPr/>
        </p:nvCxnSpPr>
        <p:spPr bwMode="gray">
          <a:xfrm flipV="1">
            <a:off x="7617542" y="5302046"/>
            <a:ext cx="0" cy="184354"/>
          </a:xfrm>
          <a:prstGeom prst="straightConnector1">
            <a:avLst/>
          </a:prstGeom>
          <a:ln w="127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56" name="TextBox 155">
            <a:extLst>
              <a:ext uri="{FF2B5EF4-FFF2-40B4-BE49-F238E27FC236}">
                <a16:creationId xmlns:a16="http://schemas.microsoft.com/office/drawing/2014/main" id="{1838C456-0267-4A9C-B67F-B4EB62708927}"/>
              </a:ext>
            </a:extLst>
          </p:cNvPr>
          <p:cNvSpPr txBox="1"/>
          <p:nvPr/>
        </p:nvSpPr>
        <p:spPr bwMode="gray">
          <a:xfrm>
            <a:off x="1196845" y="6011167"/>
            <a:ext cx="9258276" cy="584775"/>
          </a:xfrm>
          <a:prstGeom prst="rect">
            <a:avLst/>
          </a:prstGeom>
          <a:solidFill>
            <a:schemeClr val="accent3">
              <a:lumMod val="20000"/>
              <a:lumOff val="80000"/>
            </a:schemeClr>
          </a:solidFill>
        </p:spPr>
        <p:txBody>
          <a:bodyPr wrap="square">
            <a:spAutoFit/>
          </a:bodyPr>
          <a:lstStyle/>
          <a:p>
            <a:pPr algn="ctr"/>
            <a:r>
              <a:rPr lang="en-US" sz="1600" dirty="0"/>
              <a:t>A Markov chain has a </a:t>
            </a:r>
            <a:r>
              <a:rPr lang="en-US" sz="1600" b="1" dirty="0"/>
              <a:t>stationary distribution </a:t>
            </a:r>
            <a:r>
              <a:rPr lang="en-US" sz="1600" dirty="0"/>
              <a:t>if and only if the Markov chain is ergodic. If the Markov chain is ergodic, the stationary distribution is unique. </a:t>
            </a:r>
          </a:p>
        </p:txBody>
      </p:sp>
    </p:spTree>
    <p:extLst>
      <p:ext uri="{BB962C8B-B14F-4D97-AF65-F5344CB8AC3E}">
        <p14:creationId xmlns:p14="http://schemas.microsoft.com/office/powerpoint/2010/main" val="3709431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4147"/>
                                        </p:tgtEl>
                                        <p:attrNameLst>
                                          <p:attrName>style.visibility</p:attrName>
                                        </p:attrNameLst>
                                      </p:cBhvr>
                                      <p:to>
                                        <p:strVal val="visible"/>
                                      </p:to>
                                    </p:set>
                                    <p:animEffect transition="in" filter="randombar(horizontal)">
                                      <p:cBhvr>
                                        <p:cTn id="41" dur="500"/>
                                        <p:tgtEl>
                                          <p:spTgt spid="4147"/>
                                        </p:tgtEl>
                                      </p:cBhvr>
                                    </p:animEffect>
                                  </p:childTnLst>
                                </p:cTn>
                              </p:par>
                              <p:par>
                                <p:cTn id="42" presetID="14" presetClass="entr" presetSubtype="10" fill="hold" nodeType="withEffect">
                                  <p:stCondLst>
                                    <p:cond delay="0"/>
                                  </p:stCondLst>
                                  <p:childTnLst>
                                    <p:set>
                                      <p:cBhvr>
                                        <p:cTn id="43" dur="1" fill="hold">
                                          <p:stCondLst>
                                            <p:cond delay="0"/>
                                          </p:stCondLst>
                                        </p:cTn>
                                        <p:tgtEl>
                                          <p:spTgt spid="4145"/>
                                        </p:tgtEl>
                                        <p:attrNameLst>
                                          <p:attrName>style.visibility</p:attrName>
                                        </p:attrNameLst>
                                      </p:cBhvr>
                                      <p:to>
                                        <p:strVal val="visible"/>
                                      </p:to>
                                    </p:set>
                                    <p:animEffect transition="in" filter="randombar(horizontal)">
                                      <p:cBhvr>
                                        <p:cTn id="44" dur="500"/>
                                        <p:tgtEl>
                                          <p:spTgt spid="414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1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0" grpId="0"/>
      <p:bldP spid="4134" grpId="0"/>
      <p:bldP spid="110" grpId="0"/>
      <p:bldP spid="111" grpId="0"/>
      <p:bldP spid="112" grpId="0"/>
      <p:bldP spid="113" grpId="0"/>
      <p:bldP spid="118" grpId="0"/>
      <p:bldP spid="123" grpId="0"/>
      <p:bldP spid="4135" grpId="0"/>
      <p:bldP spid="132" grpId="0"/>
      <p:bldP spid="134" grpId="0"/>
      <p:bldP spid="4147" grpId="0"/>
      <p:bldP spid="141" grpId="0"/>
      <p:bldP spid="142" grpId="0"/>
      <p:bldP spid="4152" grpId="0"/>
      <p:bldP spid="148" grpId="0"/>
      <p:bldP spid="149" grpId="0"/>
      <p:bldP spid="150" grpId="0"/>
      <p:bldP spid="151" grpId="0"/>
      <p:bldP spid="156" grpId="0" animBg="1"/>
    </p:bldLst>
  </p:timing>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TotalTime>
  <Words>11595</Words>
  <Application>Microsoft Office PowerPoint</Application>
  <PresentationFormat>Widescreen</PresentationFormat>
  <Paragraphs>1908</Paragraphs>
  <Slides>134</Slides>
  <Notes>48</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134</vt:i4>
      </vt:variant>
    </vt:vector>
  </HeadingPairs>
  <TitlesOfParts>
    <vt:vector size="158" baseType="lpstr">
      <vt:lpstr>AdvMT_RM</vt:lpstr>
      <vt:lpstr>AdvP4C4E59</vt:lpstr>
      <vt:lpstr>AdvP4C4E74</vt:lpstr>
      <vt:lpstr>AdvP696A</vt:lpstr>
      <vt:lpstr>Arial</vt:lpstr>
      <vt:lpstr>Calibri</vt:lpstr>
      <vt:lpstr>Calibri,Helvetica,sans-serif</vt:lpstr>
      <vt:lpstr>Cambria Math</vt:lpstr>
      <vt:lpstr>CMBX9</vt:lpstr>
      <vt:lpstr>CMMI10</vt:lpstr>
      <vt:lpstr>CMR10</vt:lpstr>
      <vt:lpstr>CMR10~47</vt:lpstr>
      <vt:lpstr>CMR9</vt:lpstr>
      <vt:lpstr>CMSY10</vt:lpstr>
      <vt:lpstr>CMTI12</vt:lpstr>
      <vt:lpstr>Helvetica Neue</vt:lpstr>
      <vt:lpstr>Lucida Grande</vt:lpstr>
      <vt:lpstr>MinionPro-Bold</vt:lpstr>
      <vt:lpstr>MinionPro-It</vt:lpstr>
      <vt:lpstr>MinionPro-Regular</vt:lpstr>
      <vt:lpstr>NimbusRomNo9L-Regu</vt:lpstr>
      <vt:lpstr>NimbusRomNo9L-ReguItal</vt:lpstr>
      <vt:lpstr>Verdana</vt:lpstr>
      <vt:lpstr>HPI PPT-Template</vt:lpstr>
      <vt:lpstr>Lectures at the Uni Luxembourg  Introduction to  Graph Neural Networks   </vt:lpstr>
      <vt:lpstr>Quick recap – Where are we now?</vt:lpstr>
      <vt:lpstr>Session-1   Basics Concepts and Motivation</vt:lpstr>
      <vt:lpstr>Types of graphs</vt:lpstr>
      <vt:lpstr>Node and Edge degrees</vt:lpstr>
      <vt:lpstr>Most real-world networks are sparse</vt:lpstr>
      <vt:lpstr>Adjacency matrix</vt:lpstr>
      <vt:lpstr>Motivation for Learning on Graphs and GNNs</vt:lpstr>
      <vt:lpstr>Scenarios and Network Types</vt:lpstr>
      <vt:lpstr>Types of Predictions</vt:lpstr>
      <vt:lpstr>Next steps</vt:lpstr>
      <vt:lpstr>Node Degree Distribution P(k)=N_k/N</vt:lpstr>
      <vt:lpstr>Session topics</vt:lpstr>
      <vt:lpstr>Network Diameter (or geodesic distance) </vt:lpstr>
      <vt:lpstr>Clustering coefficient C_i</vt:lpstr>
      <vt:lpstr>Connectivity S</vt:lpstr>
      <vt:lpstr>Empirical values (Flickr)</vt:lpstr>
      <vt:lpstr>Comparing some networks</vt:lpstr>
      <vt:lpstr>Other ways of comparing networks</vt:lpstr>
      <vt:lpstr>The Null Models</vt:lpstr>
      <vt:lpstr>Motivation</vt:lpstr>
      <vt:lpstr>Threats to validity</vt:lpstr>
      <vt:lpstr>Random Graph - Erdös-Rényi (ER) networks</vt:lpstr>
      <vt:lpstr>Random Graph – Distribution of Node Degree</vt:lpstr>
      <vt:lpstr>Random Graph – Clustering coefficient</vt:lpstr>
      <vt:lpstr>Random Graph – Network Diameter</vt:lpstr>
      <vt:lpstr>Random Graph – Connectivity</vt:lpstr>
      <vt:lpstr>Again - Comparing some networks</vt:lpstr>
      <vt:lpstr>Small-World Model = high clustering + short paths</vt:lpstr>
      <vt:lpstr>Kronecker Model</vt:lpstr>
      <vt:lpstr>Session-2  Graph Structural Features </vt:lpstr>
      <vt:lpstr>The Strength of Weak Ties [Granovetter 73]</vt:lpstr>
      <vt:lpstr>Session topics</vt:lpstr>
      <vt:lpstr>Network metrics</vt:lpstr>
      <vt:lpstr>Graph theoretic measures</vt:lpstr>
      <vt:lpstr>Centrality Metrics – Degree-based</vt:lpstr>
      <vt:lpstr>Centrality Metrics – Path-Based</vt:lpstr>
      <vt:lpstr>Political Blogosphere [Adamic &amp; Glance 2005]</vt:lpstr>
      <vt:lpstr>Partisan Asymmetries in Twitter [Conover et al. 2012]</vt:lpstr>
      <vt:lpstr>Motifs [Milo 2002]</vt:lpstr>
      <vt:lpstr>Motifs in real networks</vt:lpstr>
      <vt:lpstr>Motif counting – ESU (FANMOD) algorithm [Wernicke 2006]</vt:lpstr>
      <vt:lpstr>Motif caveats</vt:lpstr>
      <vt:lpstr>Motif-based spectral clustering</vt:lpstr>
      <vt:lpstr>Graphlets</vt:lpstr>
      <vt:lpstr>Modularity (Q) – quality of clustering</vt:lpstr>
      <vt:lpstr>Louvain Algorithm</vt:lpstr>
      <vt:lpstr>Community structure</vt:lpstr>
      <vt:lpstr>Spectral Clustering</vt:lpstr>
      <vt:lpstr>Homophily metrics</vt:lpstr>
      <vt:lpstr>Node equivalence</vt:lpstr>
      <vt:lpstr>Suggested Exercises</vt:lpstr>
      <vt:lpstr>Session-4   Messaging Passing and  Belief Propagation</vt:lpstr>
      <vt:lpstr>Fraud detection</vt:lpstr>
      <vt:lpstr>Goal: how to label my neighbors?</vt:lpstr>
      <vt:lpstr>Lecture topics</vt:lpstr>
      <vt:lpstr>Iterative Classifiers</vt:lpstr>
      <vt:lpstr>Relational and Collective Classification</vt:lpstr>
      <vt:lpstr>Goal: how to label my neighbors?</vt:lpstr>
      <vt:lpstr>Limitations of local features</vt:lpstr>
      <vt:lpstr>Combining local and global features [Zhou et al. 2004]</vt:lpstr>
      <vt:lpstr>Rating reliability [Kumar et al. 2016]</vt:lpstr>
      <vt:lpstr>Goodness</vt:lpstr>
      <vt:lpstr>PowerPoint Presentation</vt:lpstr>
      <vt:lpstr>Fairness and Goodness Algorithm</vt:lpstr>
      <vt:lpstr>Initialization: All Fair and All Good</vt:lpstr>
      <vt:lpstr>Updating Goodness - Iteration 1</vt:lpstr>
      <vt:lpstr>Updating Fairness - Iteration 1</vt:lpstr>
      <vt:lpstr>Message Passing and Belief propagation</vt:lpstr>
      <vt:lpstr>Message passing [Mckay 2003]</vt:lpstr>
      <vt:lpstr>Message passing for Counting in a Graph [McKay 2003]</vt:lpstr>
      <vt:lpstr>Message Passing for Path counting [McKay 2003] </vt:lpstr>
      <vt:lpstr>Message Passing – Viterbi algorithm [McKay 2003] </vt:lpstr>
      <vt:lpstr>Generalized Distributive Law (GDL)</vt:lpstr>
      <vt:lpstr>Loopy belief propagation</vt:lpstr>
      <vt:lpstr>Examples Loopy belief propagation</vt:lpstr>
      <vt:lpstr>Other applications of loopy belief propagation</vt:lpstr>
      <vt:lpstr>Session-5  Graph Embeddings</vt:lpstr>
      <vt:lpstr>Motivation</vt:lpstr>
      <vt:lpstr>Node Embedding</vt:lpstr>
      <vt:lpstr>Optimization Problem</vt:lpstr>
      <vt:lpstr>Types of embeddings</vt:lpstr>
      <vt:lpstr>Session Topics</vt:lpstr>
      <vt:lpstr>Random Walks [Perozzi, Al-Rfou &amp; Skiena 2014]</vt:lpstr>
      <vt:lpstr>Node2Vec [Grover &amp; Leskovec 2016]</vt:lpstr>
      <vt:lpstr>Softmax [1] </vt:lpstr>
      <vt:lpstr>Graph Embedding Methods</vt:lpstr>
      <vt:lpstr>Graph Embedding Methods – Anonymous Walks</vt:lpstr>
      <vt:lpstr>Session-6  PageRank and Markov Chains</vt:lpstr>
      <vt:lpstr>Breaking news on Learning on Networks</vt:lpstr>
      <vt:lpstr>Motivation [Cisco Annual Internet report 2020]</vt:lpstr>
      <vt:lpstr>What we want</vt:lpstr>
      <vt:lpstr>Sampling on Networks = Random Walking</vt:lpstr>
      <vt:lpstr>Intro to Discrete Time Markov Chains</vt:lpstr>
      <vt:lpstr>Definitions for the DTMC project</vt:lpstr>
      <vt:lpstr>Assumptions</vt:lpstr>
      <vt:lpstr>Example of Markov Chain</vt:lpstr>
      <vt:lpstr>Types of Traces</vt:lpstr>
      <vt:lpstr>Computation using a Markov Chain</vt:lpstr>
      <vt:lpstr>Markov Chain properties</vt:lpstr>
      <vt:lpstr>Dead-Ends [Brin, Page, Motwani &amp; Winograd 99]</vt:lpstr>
      <vt:lpstr>Derivation of Transition matrix M from Adjacency matrix A</vt:lpstr>
      <vt:lpstr>Suggested Exercises</vt:lpstr>
      <vt:lpstr>Session-7  Graph Convolutional Networks</vt:lpstr>
      <vt:lpstr>Quick recap</vt:lpstr>
      <vt:lpstr>Session Topics</vt:lpstr>
      <vt:lpstr>Motivation – Uber Eats</vt:lpstr>
      <vt:lpstr>Outcomes</vt:lpstr>
      <vt:lpstr>Pipeline</vt:lpstr>
      <vt:lpstr>Bipartite Graph for Dish Recommendation</vt:lpstr>
      <vt:lpstr>Margin Loss</vt:lpstr>
      <vt:lpstr>Loss with Low Rank Positives</vt:lpstr>
      <vt:lpstr>Weighted pool aggregation</vt:lpstr>
      <vt:lpstr>GNN key idea</vt:lpstr>
      <vt:lpstr>Solution for Recursion = Message Passing</vt:lpstr>
      <vt:lpstr>Scalability</vt:lpstr>
      <vt:lpstr>Inductive capability</vt:lpstr>
      <vt:lpstr>Number of Layers in a GCN</vt:lpstr>
      <vt:lpstr>Steps</vt:lpstr>
      <vt:lpstr>Relational GCN</vt:lpstr>
      <vt:lpstr>Quick Math background based on Message Passing</vt:lpstr>
      <vt:lpstr>Sum Operation</vt:lpstr>
      <vt:lpstr>Average Operation</vt:lpstr>
      <vt:lpstr>Spectral Operation</vt:lpstr>
      <vt:lpstr>Message Passing with a Transition Matrix</vt:lpstr>
      <vt:lpstr>Message Passing – Scale by Target Node [Kipf &amp; Welling 2017] </vt:lpstr>
      <vt:lpstr>Message Passing – Simulation</vt:lpstr>
      <vt:lpstr>Fast Approximate Convolutions on Graphs [Kipf &amp; Welling 2017] </vt:lpstr>
      <vt:lpstr>Spectral Graph Convolutions [Kipf &amp; Welling 2017] </vt:lpstr>
      <vt:lpstr>Approximation with Chebyshev Polynomials [Hammond 2011]</vt:lpstr>
      <vt:lpstr>Forward computation in the GNN [Kipf &amp; Welling 2017] </vt:lpstr>
      <vt:lpstr>Softmax [1] </vt:lpstr>
      <vt:lpstr>Suggested Exercises</vt:lpstr>
      <vt:lpstr>End, but to be continued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Winter Term 20/21  Lecture-2 Comparing Graphs  Graph Neural Networks</dc:title>
  <dc:creator>Christian Adriano</dc:creator>
  <cp:lastModifiedBy>Christian Adriano</cp:lastModifiedBy>
  <cp:revision>63</cp:revision>
  <dcterms:created xsi:type="dcterms:W3CDTF">2020-11-11T09:19:24Z</dcterms:created>
  <dcterms:modified xsi:type="dcterms:W3CDTF">2021-04-14T12:35:30Z</dcterms:modified>
</cp:coreProperties>
</file>